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368" r:id="rId2"/>
    <p:sldId id="404" r:id="rId3"/>
    <p:sldId id="423" r:id="rId4"/>
    <p:sldId id="405" r:id="rId5"/>
    <p:sldId id="421" r:id="rId6"/>
    <p:sldId id="420" r:id="rId7"/>
    <p:sldId id="410" r:id="rId8"/>
    <p:sldId id="411" r:id="rId9"/>
    <p:sldId id="408" r:id="rId10"/>
    <p:sldId id="409" r:id="rId11"/>
    <p:sldId id="415" r:id="rId12"/>
    <p:sldId id="414" r:id="rId13"/>
    <p:sldId id="417" r:id="rId14"/>
    <p:sldId id="41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33CC"/>
    <a:srgbClr val="EFFAEA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00" autoAdjust="0"/>
    <p:restoredTop sz="93250" autoAdjust="0"/>
  </p:normalViewPr>
  <p:slideViewPr>
    <p:cSldViewPr snapToGrid="0">
      <p:cViewPr varScale="1">
        <p:scale>
          <a:sx n="81" d="100"/>
          <a:sy n="81" d="100"/>
        </p:scale>
        <p:origin x="-336" y="-86"/>
      </p:cViewPr>
      <p:guideLst>
        <p:guide orient="horz" pos="21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27DA2-3FF9-40BF-89CA-21A3BE6F4DF6}" type="datetimeFigureOut">
              <a:rPr lang="zh-CN" altLang="en-US" smtClean="0"/>
              <a:pPr/>
              <a:t>2019/1/17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C0E23-B6EF-45DA-9035-0FB723E9AB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711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C0E23-B6EF-45DA-9035-0FB723E9ABE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594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C0E23-B6EF-45DA-9035-0FB723E9ABE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334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1/17/2019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1/17/2019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1/17/2019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screen"/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screen"/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screen"/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screen"/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71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文本框 4"/>
          <p:cNvSpPr txBox="1">
            <a:spLocks noChangeArrowheads="1"/>
          </p:cNvSpPr>
          <p:nvPr/>
        </p:nvSpPr>
        <p:spPr bwMode="auto">
          <a:xfrm>
            <a:off x="2351314" y="789709"/>
            <a:ext cx="7947131" cy="11079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Views on the News</a:t>
            </a:r>
          </a:p>
        </p:txBody>
      </p:sp>
      <p:sp>
        <p:nvSpPr>
          <p:cNvPr id="6" name="副标题 5"/>
          <p:cNvSpPr txBox="1"/>
          <p:nvPr/>
        </p:nvSpPr>
        <p:spPr>
          <a:xfrm>
            <a:off x="3048454" y="1897703"/>
            <a:ext cx="6292849" cy="1099534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 fontAlgn="auto">
              <a:defRPr/>
            </a:pPr>
            <a:r>
              <a:rPr lang="zh-CN" altLang="en-US" sz="6000" b="1" dirty="0">
                <a:solidFill>
                  <a:srgbClr val="FFFF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不同的观点</a:t>
            </a:r>
            <a:endParaRPr lang="en-US" altLang="zh-CN" sz="6000" b="1" dirty="0">
              <a:solidFill>
                <a:srgbClr val="FFFF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EB938837-1FF1-49BB-B703-9C2AA62C8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766" y="5606824"/>
            <a:ext cx="4537075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cap="all" dirty="0">
                <a:solidFill>
                  <a:srgbClr val="FFFF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j-cs"/>
              </a:rPr>
              <a:t>选自</a:t>
            </a:r>
            <a:r>
              <a:rPr lang="en-US" altLang="zh-CN" b="1" cap="all" dirty="0">
                <a:solidFill>
                  <a:srgbClr val="FFFF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j-cs"/>
              </a:rPr>
              <a:t>《</a:t>
            </a:r>
            <a:r>
              <a:rPr lang="zh-CN" altLang="en-US" b="1" cap="all" dirty="0">
                <a:solidFill>
                  <a:srgbClr val="FFFF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j-cs"/>
              </a:rPr>
              <a:t>多维阅读第</a:t>
            </a:r>
            <a:r>
              <a:rPr lang="en-US" altLang="zh-CN" b="1" cap="all" dirty="0">
                <a:solidFill>
                  <a:srgbClr val="FFFF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j-cs"/>
              </a:rPr>
              <a:t>11</a:t>
            </a:r>
            <a:r>
              <a:rPr lang="zh-CN" altLang="en-US" b="1" cap="all" dirty="0">
                <a:solidFill>
                  <a:srgbClr val="FFFF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j-cs"/>
              </a:rPr>
              <a:t>级</a:t>
            </a:r>
            <a:r>
              <a:rPr lang="en-US" altLang="zh-CN" b="1" cap="all" dirty="0">
                <a:solidFill>
                  <a:srgbClr val="FFFF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j-cs"/>
              </a:rPr>
              <a:t>》</a:t>
            </a:r>
            <a:endParaRPr lang="zh-CN" altLang="en-US" b="1" cap="all" dirty="0">
              <a:solidFill>
                <a:srgbClr val="FFFF00"/>
              </a:solidFill>
              <a:latin typeface="幼圆" panose="02010509060101010101" pitchFamily="49" charset="-122"/>
              <a:ea typeface="幼圆" panose="02010509060101010101" pitchFamily="49" charset="-122"/>
              <a:cs typeface="+mj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C5555BFD-1072-4DFD-8C7A-E1EF28CE67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3" t="38900" r="24419" b="24066"/>
          <a:stretch/>
        </p:blipFill>
        <p:spPr bwMode="auto">
          <a:xfrm>
            <a:off x="5340349" y="3429000"/>
            <a:ext cx="1709057" cy="1698171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</a:rPr>
              <a:t>Answer these questions: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44607" y="1302026"/>
            <a:ext cx="3785393" cy="51032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200" dirty="0">
                <a:latin typeface="Comic Sans MS" pitchFamily="66" charset="0"/>
              </a:rPr>
              <a:t>     Group D</a:t>
            </a:r>
            <a:endParaRPr lang="zh-CN" altLang="en-US" sz="3200" dirty="0">
              <a:latin typeface="Comic Sans MS" pitchFamily="66" charset="0"/>
            </a:endParaRPr>
          </a:p>
          <a:p>
            <a:r>
              <a:rPr lang="en-US" sz="3200" dirty="0">
                <a:latin typeface="Comic Sans MS" pitchFamily="66" charset="0"/>
              </a:rPr>
              <a:t>Which of these reasons do you agree or disagree with? Why?</a:t>
            </a:r>
          </a:p>
          <a:p>
            <a:r>
              <a:rPr lang="en-US" altLang="zh-CN" sz="3200" dirty="0">
                <a:latin typeface="Comic Sans MS" pitchFamily="66" charset="0"/>
              </a:rPr>
              <a:t>If birds are a problem in a city, how else do you think this problem could be solved?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9"/>
          <a:stretch/>
        </p:blipFill>
        <p:spPr bwMode="auto">
          <a:xfrm>
            <a:off x="539462" y="1540565"/>
            <a:ext cx="3105150" cy="4225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"/>
          <a:stretch/>
        </p:blipFill>
        <p:spPr bwMode="auto">
          <a:xfrm>
            <a:off x="8728798" y="1451697"/>
            <a:ext cx="310515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3" descr="6380-120211194G771.jpg"/>
          <p:cNvPicPr>
            <a:picLocks noChangeAspect="1"/>
          </p:cNvPicPr>
          <p:nvPr/>
        </p:nvPicPr>
        <p:blipFill>
          <a:blip r:embed="rId2" cstate="print"/>
          <a:srcRect l="12771" r="15634"/>
          <a:stretch>
            <a:fillRect/>
          </a:stretch>
        </p:blipFill>
        <p:spPr>
          <a:xfrm>
            <a:off x="9225886" y="243231"/>
            <a:ext cx="2736304" cy="18103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圆角矩形 5"/>
          <p:cNvSpPr/>
          <p:nvPr/>
        </p:nvSpPr>
        <p:spPr bwMode="auto">
          <a:xfrm>
            <a:off x="2225618" y="1679683"/>
            <a:ext cx="7467022" cy="9637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/>
              <a:t>How can we make persuasive arguments?</a:t>
            </a:r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1153188" y="3033819"/>
            <a:ext cx="10650885" cy="280220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State what the problem is. </a:t>
            </a:r>
            <a:endParaRPr lang="en-US" sz="32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Give 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opinions. </a:t>
            </a:r>
            <a:endParaRPr lang="en-US" sz="32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Give 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reasons for the </a:t>
            </a: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opinions. </a:t>
            </a:r>
          </a:p>
          <a:p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Say 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what could be </a:t>
            </a: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done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33875" y="388458"/>
            <a:ext cx="3634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altLang="zh-CN" sz="5400" b="1" dirty="0" smtClean="0">
                <a:solidFill>
                  <a:srgbClr val="FFFF00"/>
                </a:solidFill>
              </a:rPr>
              <a:t>Discussion</a:t>
            </a:r>
            <a:endParaRPr lang="zh-CN" altLang="en-US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10415" y="2449952"/>
            <a:ext cx="8472102" cy="1727602"/>
          </a:xfrm>
        </p:spPr>
        <p:txBody>
          <a:bodyPr/>
          <a:lstStyle/>
          <a:p>
            <a:pPr lvl="0"/>
            <a:r>
              <a:rPr lang="en-US" sz="3600" b="1" dirty="0">
                <a:solidFill>
                  <a:srgbClr val="FFFF00"/>
                </a:solidFill>
              </a:rPr>
              <a:t>Please give a speech </a:t>
            </a:r>
            <a:r>
              <a:rPr lang="en-US" sz="3600" b="1" dirty="0" smtClean="0">
                <a:solidFill>
                  <a:srgbClr val="FFFF00"/>
                </a:solidFill>
              </a:rPr>
              <a:t>on one of the topics in this book.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/>
            </a:r>
            <a:br>
              <a:rPr lang="en-US" sz="3600" dirty="0" smtClean="0">
                <a:solidFill>
                  <a:srgbClr val="FFFF00"/>
                </a:solidFill>
              </a:rPr>
            </a:br>
            <a:endParaRPr lang="zh-CN" altLang="en-US" sz="3600" dirty="0"/>
          </a:p>
        </p:txBody>
      </p:sp>
      <p:sp>
        <p:nvSpPr>
          <p:cNvPr id="6" name="矩形 5"/>
          <p:cNvSpPr/>
          <p:nvPr/>
        </p:nvSpPr>
        <p:spPr>
          <a:xfrm>
            <a:off x="3503467" y="702223"/>
            <a:ext cx="4495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altLang="zh-CN" sz="5400" b="1" dirty="0" smtClean="0">
                <a:solidFill>
                  <a:srgbClr val="FFFF00"/>
                </a:solidFill>
              </a:rPr>
              <a:t>Speech Time</a:t>
            </a:r>
            <a:endParaRPr lang="zh-CN" altLang="en-US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hCAKKN7FV.jpg"/>
          <p:cNvPicPr>
            <a:picLocks noChangeAspect="1"/>
          </p:cNvPicPr>
          <p:nvPr/>
        </p:nvPicPr>
        <p:blipFill>
          <a:blip r:embed="rId2" cstate="print"/>
          <a:srcRect l="11754" t="8594" r="11390" b="41639"/>
          <a:stretch>
            <a:fillRect/>
          </a:stretch>
        </p:blipFill>
        <p:spPr>
          <a:xfrm>
            <a:off x="1599733" y="1609725"/>
            <a:ext cx="7687101" cy="49207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矩形 5"/>
          <p:cNvSpPr/>
          <p:nvPr/>
        </p:nvSpPr>
        <p:spPr>
          <a:xfrm>
            <a:off x="2019868" y="1842448"/>
            <a:ext cx="6862214" cy="38559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99562" y="2044216"/>
            <a:ext cx="1661005" cy="1447129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19125" y="2228850"/>
            <a:ext cx="4629349" cy="33147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CN" altLang="en-US" sz="2400" dirty="0">
                <a:solidFill>
                  <a:schemeClr val="bg1"/>
                </a:solidFill>
                <a:latin typeface="+mn-ea"/>
                <a:ea typeface="+mn-ea"/>
              </a:rPr>
              <a:t>（</a:t>
            </a:r>
            <a:r>
              <a:rPr lang="en-US" altLang="zh-CN" sz="2400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r>
              <a:rPr lang="zh-CN" altLang="en-US" sz="2400" dirty="0">
                <a:solidFill>
                  <a:schemeClr val="bg1"/>
                </a:solidFill>
                <a:latin typeface="+mn-ea"/>
                <a:ea typeface="+mn-ea"/>
              </a:rPr>
              <a:t>）</a:t>
            </a:r>
            <a:r>
              <a:rPr lang="zh-CN" altLang="en-US" sz="2400" dirty="0">
                <a:solidFill>
                  <a:schemeClr val="bg1"/>
                </a:solidFill>
              </a:rPr>
              <a:t>课后和小组成员一起利用网络或者图书馆查询资料。看看是否还可以为今天讨论的四个话题找到其他论据。在全班汇报调查结果。</a:t>
            </a:r>
          </a:p>
          <a:p>
            <a:pPr>
              <a:buNone/>
            </a:pPr>
            <a:r>
              <a:rPr lang="zh-CN" altLang="en-US" sz="2400" dirty="0">
                <a:solidFill>
                  <a:schemeClr val="bg1"/>
                </a:solidFill>
                <a:latin typeface="+mn-ea"/>
                <a:ea typeface="+mn-ea"/>
              </a:rPr>
              <a:t>（</a:t>
            </a:r>
            <a:r>
              <a:rPr lang="en-US" altLang="zh-CN" sz="2400" dirty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r>
              <a:rPr lang="zh-CN" altLang="en-US" sz="2400" dirty="0">
                <a:solidFill>
                  <a:schemeClr val="bg1"/>
                </a:solidFill>
                <a:latin typeface="+mn-ea"/>
                <a:ea typeface="+mn-ea"/>
              </a:rPr>
              <a:t>）</a:t>
            </a:r>
            <a:r>
              <a:rPr lang="zh-CN" altLang="en-US" sz="2400" dirty="0">
                <a:solidFill>
                  <a:schemeClr val="bg1"/>
                </a:solidFill>
              </a:rPr>
              <a:t>与小组成员合作，围绕一个现实问题开展讨论，表明自己的观点并通过海报体现出来，并在全班进行展示。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7060" y="3574473"/>
            <a:ext cx="1547389" cy="210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圆角矩形 3">
            <a:extLst>
              <a:ext uri="{FF2B5EF4-FFF2-40B4-BE49-F238E27FC236}">
                <a16:creationId xmlns:a16="http://schemas.microsoft.com/office/drawing/2014/main" xmlns="" id="{970A972E-9BF1-40F8-8B07-92F2710F1B6A}"/>
              </a:ext>
            </a:extLst>
          </p:cNvPr>
          <p:cNvSpPr/>
          <p:nvPr/>
        </p:nvSpPr>
        <p:spPr>
          <a:xfrm>
            <a:off x="3199593" y="230684"/>
            <a:ext cx="4487380" cy="115212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/>
              <a:t>Homework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bye-by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1686" y="1192983"/>
            <a:ext cx="8175081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53319" y="2242655"/>
            <a:ext cx="6598022" cy="25202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400" b="1" dirty="0">
                <a:latin typeface="Comic Sans MS" pitchFamily="66" charset="0"/>
              </a:rPr>
              <a:t>What are the </a:t>
            </a:r>
            <a:r>
              <a:rPr lang="en-US" sz="4400" b="1" dirty="0" smtClean="0">
                <a:latin typeface="Comic Sans MS" pitchFamily="66" charset="0"/>
              </a:rPr>
              <a:t>people doing </a:t>
            </a:r>
            <a:r>
              <a:rPr lang="en-US" sz="4400" b="1" dirty="0">
                <a:latin typeface="Comic Sans MS" pitchFamily="66" charset="0"/>
              </a:rPr>
              <a:t>in the picture?</a:t>
            </a:r>
            <a:endParaRPr lang="zh-CN" altLang="en-US" sz="4400" b="1" dirty="0">
              <a:latin typeface="Comic Sans MS" pitchFamily="66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D0AF2044-A04E-497A-9317-8BA0F1C6F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92" y="806824"/>
            <a:ext cx="4118002" cy="539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 bwMode="auto">
          <a:xfrm>
            <a:off x="383592" y="457200"/>
            <a:ext cx="11557395" cy="1041714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600" b="1" dirty="0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Read the book quickly and answer </a:t>
            </a:r>
            <a:r>
              <a:rPr lang="en-US" altLang="zh-CN" sz="3600" b="1" dirty="0" smtClean="0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the </a:t>
            </a:r>
            <a:r>
              <a:rPr lang="en-US" altLang="zh-CN" sz="3600" b="1" dirty="0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questions.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2052917"/>
            <a:ext cx="903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How many topics are there in this book?</a:t>
            </a:r>
          </a:p>
          <a:p>
            <a:endParaRPr lang="en-US" altLang="zh-CN" sz="3600" b="1" dirty="0" smtClean="0">
              <a:solidFill>
                <a:schemeClr val="tx2"/>
              </a:solidFill>
              <a:latin typeface="Comic Sans MS" pitchFamily="66" charset="0"/>
              <a:ea typeface="+mj-ea"/>
              <a:cs typeface="+mj-cs"/>
            </a:endParaRPr>
          </a:p>
          <a:p>
            <a:r>
              <a:rPr lang="en-US" altLang="zh-CN" sz="3600" b="1" dirty="0" smtClean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What </a:t>
            </a:r>
            <a:r>
              <a:rPr lang="en-US" altLang="zh-CN" sz="3600" b="1" dirty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are the topics?  </a:t>
            </a:r>
            <a:endParaRPr lang="zh-CN" altLang="en-US" sz="3600" b="1" dirty="0">
              <a:solidFill>
                <a:schemeClr val="tx2"/>
              </a:solidFill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4841" y="1358929"/>
            <a:ext cx="11215836" cy="1393063"/>
          </a:xfrm>
        </p:spPr>
        <p:txBody>
          <a:bodyPr/>
          <a:lstStyle/>
          <a:p>
            <a:r>
              <a:rPr lang="en-US" altLang="zh-CN" dirty="0">
                <a:latin typeface="Comic Sans MS" pitchFamily="66" charset="0"/>
              </a:rPr>
              <a:t>Choose </a:t>
            </a:r>
            <a:r>
              <a:rPr lang="en-US" altLang="zh-CN" dirty="0" smtClean="0">
                <a:latin typeface="Comic Sans MS" pitchFamily="66" charset="0"/>
              </a:rPr>
              <a:t>one </a:t>
            </a:r>
            <a:r>
              <a:rPr lang="en-US" altLang="zh-CN" dirty="0">
                <a:latin typeface="Comic Sans MS" pitchFamily="66" charset="0"/>
              </a:rPr>
              <a:t>topic and read it. List the </a:t>
            </a:r>
            <a:r>
              <a:rPr lang="en-US" altLang="zh-CN" dirty="0" smtClean="0">
                <a:latin typeface="Comic Sans MS" pitchFamily="66" charset="0"/>
              </a:rPr>
              <a:t>facts </a:t>
            </a:r>
            <a:r>
              <a:rPr lang="en-US" altLang="zh-CN" dirty="0">
                <a:latin typeface="Comic Sans MS" pitchFamily="66" charset="0"/>
              </a:rPr>
              <a:t>and </a:t>
            </a:r>
            <a:r>
              <a:rPr lang="en-US" altLang="zh-CN" dirty="0" smtClean="0">
                <a:latin typeface="Comic Sans MS" pitchFamily="66" charset="0"/>
              </a:rPr>
              <a:t>reasons.</a:t>
            </a:r>
            <a:endParaRPr lang="zh-CN" altLang="en-US" dirty="0">
              <a:latin typeface="Comic Sans MS" pitchFamily="66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1" y="4353636"/>
            <a:ext cx="2416630" cy="206219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207744" y="343266"/>
            <a:ext cx="570701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000" b="1" cap="none" spc="0" dirty="0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Reading Circle</a:t>
            </a:r>
            <a:endParaRPr lang="zh-CN" altLang="en-US" sz="6000" b="1" cap="none" spc="0" dirty="0">
              <a:ln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="" id="{CB29C0F0-A422-46F9-A19E-B674E961111B}"/>
              </a:ext>
            </a:extLst>
          </p:cNvPr>
          <p:cNvSpPr/>
          <p:nvPr/>
        </p:nvSpPr>
        <p:spPr>
          <a:xfrm>
            <a:off x="6579736" y="3563801"/>
            <a:ext cx="4090266" cy="267788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xmlns="" id="{9C32E476-9342-45F2-A744-865C4D548610}"/>
              </a:ext>
            </a:extLst>
          </p:cNvPr>
          <p:cNvSpPr/>
          <p:nvPr/>
        </p:nvSpPr>
        <p:spPr>
          <a:xfrm>
            <a:off x="2217784" y="3626555"/>
            <a:ext cx="4090266" cy="267788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6293CBD0-EDFD-4018-AF3B-219AA43C804A}"/>
              </a:ext>
            </a:extLst>
          </p:cNvPr>
          <p:cNvSpPr txBox="1"/>
          <p:nvPr/>
        </p:nvSpPr>
        <p:spPr>
          <a:xfrm>
            <a:off x="3547491" y="2917470"/>
            <a:ext cx="1430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/>
              <a:t>Facts</a:t>
            </a:r>
            <a:endParaRPr lang="zh-CN" altLang="en-US" sz="36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CD9E288D-CCBD-4C2F-9B28-24D8C56741E1}"/>
              </a:ext>
            </a:extLst>
          </p:cNvPr>
          <p:cNvSpPr txBox="1"/>
          <p:nvPr/>
        </p:nvSpPr>
        <p:spPr>
          <a:xfrm>
            <a:off x="7478211" y="2791965"/>
            <a:ext cx="2293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Reasons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65855" y="372745"/>
            <a:ext cx="4382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Word Master</a:t>
            </a:r>
            <a:endParaRPr lang="zh-CN" altLang="en-US" sz="54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矩形 4"/>
          <p:cNvSpPr>
            <a:spLocks/>
          </p:cNvSpPr>
          <p:nvPr/>
        </p:nvSpPr>
        <p:spPr>
          <a:xfrm>
            <a:off x="2062884" y="2064082"/>
            <a:ext cx="8525147" cy="707886"/>
          </a:xfrm>
          <a:prstGeom prst="rect">
            <a:avLst/>
          </a:prstGeom>
          <a:noFill/>
          <a:ln w="0" cap="flat" cmpd="sng">
            <a:solidFill>
              <a:srgbClr val="C2DAEF">
                <a:alpha val="100000"/>
              </a:srgbClr>
            </a:solidFill>
            <a:prstDash val="solid"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b="1" cap="none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</a:rPr>
              <a:t>The words we would like to remember! </a:t>
            </a:r>
            <a:endParaRPr lang="ko-KR" altLang="en-US" sz="4000" b="1" cap="none" dirty="0">
              <a:latin typeface="Calibri" charset="0"/>
              <a:ea typeface="Calibri" charset="0"/>
            </a:endParaRPr>
          </a:p>
        </p:txBody>
      </p:sp>
      <p:grpSp>
        <p:nvGrpSpPr>
          <p:cNvPr id="2" name="组合 10"/>
          <p:cNvGrpSpPr/>
          <p:nvPr/>
        </p:nvGrpSpPr>
        <p:grpSpPr>
          <a:xfrm>
            <a:off x="10184765" y="3796665"/>
            <a:ext cx="1406525" cy="2201545"/>
            <a:chOff x="10184765" y="3796665"/>
            <a:chExt cx="1406525" cy="220154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14" t="1301" r="6572" b="6254"/>
            <a:stretch/>
          </p:blipFill>
          <p:spPr>
            <a:xfrm>
              <a:off x="10184765" y="3796665"/>
              <a:ext cx="1406525" cy="2201545"/>
            </a:xfrm>
            <a:prstGeom prst="rect">
              <a:avLst/>
            </a:prstGeom>
          </p:spPr>
        </p:pic>
        <p:sp>
          <p:nvSpPr>
            <p:cNvPr id="6" name="圆角矩形 5"/>
            <p:cNvSpPr/>
            <p:nvPr/>
          </p:nvSpPr>
          <p:spPr>
            <a:xfrm>
              <a:off x="10472420" y="5025390"/>
              <a:ext cx="1118870" cy="40767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tx1"/>
                  </a:solidFill>
                </a:rPr>
                <a:t>word</a:t>
              </a:r>
              <a:endParaRPr lang="zh-CN" altLang="en-US" sz="2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44" y="736476"/>
            <a:ext cx="4070985" cy="4070985"/>
          </a:xfrm>
          <a:prstGeom prst="rect">
            <a:avLst/>
          </a:prstGeom>
        </p:spPr>
      </p:pic>
      <p:sp>
        <p:nvSpPr>
          <p:cNvPr id="15" name="文本框 14"/>
          <p:cNvSpPr txBox="1">
            <a:spLocks/>
          </p:cNvSpPr>
          <p:nvPr/>
        </p:nvSpPr>
        <p:spPr>
          <a:xfrm>
            <a:off x="3074035" y="3083560"/>
            <a:ext cx="7105015" cy="2553335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285750" indent="-28575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Ø"/>
            </a:pPr>
            <a:r>
              <a:rPr lang="en-US" altLang="ko-KR" sz="4000" b="0" cap="none" dirty="0">
                <a:latin typeface="Calibri" charset="0"/>
                <a:ea typeface="Calibri" charset="0"/>
              </a:rPr>
              <a:t>The </a:t>
            </a:r>
            <a:r>
              <a:rPr lang="en-US" altLang="ko-KR" sz="4000" b="1" cap="none" dirty="0">
                <a:solidFill>
                  <a:srgbClr val="FFFF00"/>
                </a:solidFill>
                <a:latin typeface="Calibri" charset="0"/>
                <a:ea typeface="Calibri" charset="0"/>
              </a:rPr>
              <a:t>page</a:t>
            </a:r>
            <a:r>
              <a:rPr lang="en-US" altLang="ko-KR" sz="4000" b="0" cap="none" dirty="0">
                <a:latin typeface="Calibri" charset="0"/>
                <a:ea typeface="Calibri" charset="0"/>
              </a:rPr>
              <a:t> of the word on.</a:t>
            </a:r>
            <a:endParaRPr lang="ko-KR" altLang="en-US" sz="4000" b="0" cap="none" dirty="0">
              <a:latin typeface="Calibri" charset="0"/>
              <a:ea typeface="Calibri" charset="0"/>
            </a:endParaRPr>
          </a:p>
          <a:p>
            <a:pPr marL="285750" indent="-28575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Ø"/>
            </a:pPr>
            <a:r>
              <a:rPr lang="en-US" altLang="ko-KR" sz="4000" b="0" cap="none" dirty="0">
                <a:latin typeface="Calibri" charset="0"/>
                <a:ea typeface="Calibri" charset="0"/>
              </a:rPr>
              <a:t>The </a:t>
            </a:r>
            <a:r>
              <a:rPr lang="en-US" altLang="ko-KR" sz="4000" b="1" cap="none" dirty="0">
                <a:solidFill>
                  <a:srgbClr val="FFFF00"/>
                </a:solidFill>
                <a:latin typeface="Calibri" charset="0"/>
                <a:ea typeface="Calibri" charset="0"/>
              </a:rPr>
              <a:t>pronunciation</a:t>
            </a:r>
            <a:r>
              <a:rPr lang="en-US" altLang="ko-KR" sz="4000" b="0" cap="none" dirty="0">
                <a:latin typeface="Calibri" charset="0"/>
                <a:ea typeface="Calibri" charset="0"/>
              </a:rPr>
              <a:t> of the word.</a:t>
            </a:r>
            <a:endParaRPr lang="ko-KR" altLang="en-US" sz="4000" b="0" cap="none" dirty="0">
              <a:latin typeface="Calibri" charset="0"/>
              <a:ea typeface="Calibri" charset="0"/>
            </a:endParaRPr>
          </a:p>
          <a:p>
            <a:pPr marL="285750" indent="-28575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Ø"/>
            </a:pPr>
            <a:r>
              <a:rPr lang="en-US" altLang="ko-KR" sz="4000" b="0" cap="none" dirty="0">
                <a:latin typeface="Calibri" charset="0"/>
                <a:ea typeface="Calibri" charset="0"/>
              </a:rPr>
              <a:t>The </a:t>
            </a:r>
            <a:r>
              <a:rPr lang="en-US" altLang="ko-KR" sz="4000" b="1" cap="none" dirty="0">
                <a:solidFill>
                  <a:srgbClr val="FFFF00"/>
                </a:solidFill>
                <a:latin typeface="Calibri" charset="0"/>
                <a:ea typeface="Calibri" charset="0"/>
              </a:rPr>
              <a:t>meaning</a:t>
            </a:r>
            <a:r>
              <a:rPr lang="en-US" altLang="ko-KR" sz="4000" b="0" cap="none" dirty="0">
                <a:latin typeface="Calibri" charset="0"/>
                <a:ea typeface="Calibri" charset="0"/>
              </a:rPr>
              <a:t> of the word.</a:t>
            </a:r>
            <a:endParaRPr lang="ko-KR" altLang="en-US" sz="4000" b="0" cap="none" dirty="0">
              <a:latin typeface="Calibri" charset="0"/>
              <a:ea typeface="Calibri" charset="0"/>
            </a:endParaRPr>
          </a:p>
          <a:p>
            <a:pPr marL="285750" indent="-28575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Ø"/>
            </a:pPr>
            <a:r>
              <a:rPr lang="en-US" altLang="ko-KR" sz="4000" b="0" cap="none" dirty="0">
                <a:latin typeface="Calibri" charset="0"/>
                <a:ea typeface="Calibri" charset="0"/>
              </a:rPr>
              <a:t>Show us an </a:t>
            </a:r>
            <a:r>
              <a:rPr lang="en-US" altLang="ko-KR" sz="4000" b="1" cap="none" dirty="0">
                <a:solidFill>
                  <a:srgbClr val="FFFF00"/>
                </a:solidFill>
                <a:latin typeface="Calibri" charset="0"/>
                <a:ea typeface="Calibri" charset="0"/>
              </a:rPr>
              <a:t>example</a:t>
            </a:r>
            <a:r>
              <a:rPr lang="en-US" altLang="ko-KR" sz="4000" b="0" cap="none" dirty="0">
                <a:latin typeface="Calibri" charset="0"/>
                <a:ea typeface="Calibri" charset="0"/>
              </a:rPr>
              <a:t>.</a:t>
            </a:r>
            <a:endParaRPr lang="ko-KR" altLang="en-US" sz="2800" b="0" cap="none" dirty="0">
              <a:latin typeface="Calibri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87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7108" y="1802588"/>
            <a:ext cx="12115851" cy="898410"/>
          </a:xfrm>
        </p:spPr>
        <p:txBody>
          <a:bodyPr/>
          <a:lstStyle/>
          <a:p>
            <a:r>
              <a:rPr lang="en-US" altLang="zh-CN" dirty="0">
                <a:latin typeface="Comic Sans MS" pitchFamily="66" charset="0"/>
              </a:rPr>
              <a:t>    </a:t>
            </a:r>
            <a:r>
              <a:rPr lang="en-US" altLang="zh-CN" sz="3600" dirty="0">
                <a:latin typeface="Comic Sans MS" pitchFamily="66" charset="0"/>
              </a:rPr>
              <a:t>Choose one word and share with  others.</a:t>
            </a:r>
            <a:endParaRPr lang="zh-CN" altLang="en-US" dirty="0">
              <a:latin typeface="Comic Sans MS" pitchFamily="66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204717"/>
            <a:ext cx="2416630" cy="206219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384501" y="696302"/>
            <a:ext cx="4382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Word Master</a:t>
            </a:r>
            <a:endParaRPr lang="zh-CN" altLang="en-US" sz="54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E92EF768-2BC1-4B1A-9C13-FBA23EEBA139}"/>
              </a:ext>
            </a:extLst>
          </p:cNvPr>
          <p:cNvSpPr txBox="1"/>
          <p:nvPr/>
        </p:nvSpPr>
        <p:spPr>
          <a:xfrm flipH="1">
            <a:off x="1181100" y="2578420"/>
            <a:ext cx="9829799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My opinions and reasons:</a:t>
            </a:r>
          </a:p>
          <a:p>
            <a:r>
              <a:rPr lang="en-US" altLang="zh-CN" sz="2800" b="1" dirty="0"/>
              <a:t>______________________________________________________</a:t>
            </a:r>
          </a:p>
          <a:p>
            <a:r>
              <a:rPr lang="en-US" altLang="zh-CN" sz="2800" b="1" dirty="0"/>
              <a:t>The words our group </a:t>
            </a:r>
            <a:r>
              <a:rPr lang="en-US" altLang="zh-CN" sz="2800" b="1" dirty="0" smtClean="0"/>
              <a:t>want </a:t>
            </a:r>
            <a:r>
              <a:rPr lang="en-US" altLang="zh-CN" sz="2800" b="1" dirty="0"/>
              <a:t>to share are:</a:t>
            </a:r>
          </a:p>
          <a:p>
            <a:r>
              <a:rPr lang="en-US" altLang="zh-CN" sz="2800" b="1" dirty="0"/>
              <a:t>______________________________________________________</a:t>
            </a:r>
          </a:p>
          <a:p>
            <a:r>
              <a:rPr lang="en-US" altLang="zh-CN" sz="2800" b="1" dirty="0"/>
              <a:t>Page: ________.</a:t>
            </a:r>
          </a:p>
          <a:p>
            <a:r>
              <a:rPr lang="en-US" altLang="zh-CN" sz="2800" b="1" dirty="0"/>
              <a:t>Meaning: ______________________________________________________</a:t>
            </a:r>
          </a:p>
          <a:p>
            <a:r>
              <a:rPr lang="en-US" altLang="zh-CN" sz="2800" b="1" dirty="0"/>
              <a:t>Example: ______________________________________________________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</a:rPr>
              <a:t>Answer these questions: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9055" y="1479405"/>
            <a:ext cx="4156364" cy="472261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dirty="0">
                <a:latin typeface="Comic Sans MS" pitchFamily="66" charset="0"/>
              </a:rPr>
              <a:t>       Group A</a:t>
            </a:r>
            <a:endParaRPr lang="zh-CN" altLang="en-US" sz="2800" dirty="0">
              <a:latin typeface="Comic Sans MS" pitchFamily="66" charset="0"/>
            </a:endParaRPr>
          </a:p>
          <a:p>
            <a:r>
              <a:rPr lang="en-US" sz="2800" dirty="0">
                <a:latin typeface="Comic Sans MS" pitchFamily="66" charset="0"/>
              </a:rPr>
              <a:t>Do you think big cities have traffic problem? Why do you think that?</a:t>
            </a:r>
          </a:p>
          <a:p>
            <a:r>
              <a:rPr lang="en-US" altLang="zh-CN" sz="2800" dirty="0">
                <a:latin typeface="Comic Sans MS" pitchFamily="66" charset="0"/>
              </a:rPr>
              <a:t>Do you agree with any of these reasons for sky cars? Why or why not?</a:t>
            </a:r>
          </a:p>
          <a:p>
            <a:r>
              <a:rPr lang="en-US" altLang="zh-CN" sz="2800" dirty="0">
                <a:latin typeface="Comic Sans MS" pitchFamily="66" charset="0"/>
              </a:rPr>
              <a:t>What reasons did De John give for not having sky cars?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"/>
          <a:stretch/>
        </p:blipFill>
        <p:spPr bwMode="auto">
          <a:xfrm>
            <a:off x="8562108" y="1493694"/>
            <a:ext cx="311900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4"/>
          <a:stretch/>
        </p:blipFill>
        <p:spPr bwMode="auto">
          <a:xfrm>
            <a:off x="790067" y="1479406"/>
            <a:ext cx="31623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</a:rPr>
              <a:t>Answer these questions: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23360" y="1361661"/>
            <a:ext cx="4056611" cy="521804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600" dirty="0">
                <a:latin typeface="Comic Sans MS" pitchFamily="66" charset="0"/>
              </a:rPr>
              <a:t>          Group B</a:t>
            </a:r>
            <a:endParaRPr lang="zh-CN" altLang="en-US" sz="3600" dirty="0">
              <a:latin typeface="Comic Sans MS" pitchFamily="66" charset="0"/>
            </a:endParaRPr>
          </a:p>
          <a:p>
            <a:r>
              <a:rPr lang="en-US" sz="3000" dirty="0">
                <a:latin typeface="Comic Sans MS" pitchFamily="66" charset="0"/>
              </a:rPr>
              <a:t>What were the reasons given for dressing Chihuahuas like people?</a:t>
            </a:r>
          </a:p>
          <a:p>
            <a:r>
              <a:rPr lang="en-US" sz="3000" dirty="0">
                <a:latin typeface="Comic Sans MS" pitchFamily="66" charset="0"/>
              </a:rPr>
              <a:t>Do you agree with Nadia? Why or why not? </a:t>
            </a:r>
          </a:p>
          <a:p>
            <a:r>
              <a:rPr lang="en-US" sz="3000" dirty="0">
                <a:latin typeface="Comic Sans MS" pitchFamily="66" charset="0"/>
              </a:rPr>
              <a:t>Do you think Pedro’s reasons make sense? Why or why not?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" t="660"/>
          <a:stretch/>
        </p:blipFill>
        <p:spPr bwMode="auto">
          <a:xfrm>
            <a:off x="557645" y="1457586"/>
            <a:ext cx="314325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" r="2330"/>
          <a:stretch/>
        </p:blipFill>
        <p:spPr bwMode="auto">
          <a:xfrm>
            <a:off x="8389793" y="1457585"/>
            <a:ext cx="3070024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1520" y="520957"/>
            <a:ext cx="9404723" cy="1400530"/>
          </a:xfrm>
        </p:spPr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</a:rPr>
              <a:t>Answer these questions: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39736" y="1767887"/>
            <a:ext cx="4011759" cy="437793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3200" b="1" dirty="0">
                <a:latin typeface="Comic Sans MS" pitchFamily="66" charset="0"/>
              </a:rPr>
              <a:t>      </a:t>
            </a:r>
            <a:r>
              <a:rPr lang="en-US" sz="3200" dirty="0">
                <a:latin typeface="Comic Sans MS" pitchFamily="66" charset="0"/>
              </a:rPr>
              <a:t>Group C</a:t>
            </a:r>
            <a:endParaRPr lang="zh-CN" altLang="en-US" sz="3200" dirty="0">
              <a:latin typeface="Comic Sans MS" pitchFamily="66" charset="0"/>
            </a:endParaRPr>
          </a:p>
          <a:p>
            <a:r>
              <a:rPr lang="en-US" sz="3200" dirty="0">
                <a:latin typeface="Comic Sans MS" pitchFamily="66" charset="0"/>
              </a:rPr>
              <a:t>What other animals have you heard of that are extinct? </a:t>
            </a:r>
          </a:p>
          <a:p>
            <a:r>
              <a:rPr lang="en-US" sz="3200" dirty="0">
                <a:latin typeface="Comic Sans MS" pitchFamily="66" charset="0"/>
              </a:rPr>
              <a:t>If you were to disagree with Carlo about fire-breathing dragons being real, what reasons would you give?</a:t>
            </a:r>
            <a:endParaRPr lang="zh-CN" altLang="en-US" sz="3200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" r="1677"/>
          <a:stretch/>
        </p:blipFill>
        <p:spPr bwMode="auto">
          <a:xfrm>
            <a:off x="727798" y="1590261"/>
            <a:ext cx="3118646" cy="422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" t="1820"/>
          <a:stretch/>
        </p:blipFill>
        <p:spPr bwMode="auto">
          <a:xfrm>
            <a:off x="8638495" y="1590261"/>
            <a:ext cx="3118647" cy="422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离子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 w="63500" cmpd="sng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61</TotalTime>
  <Words>419</Words>
  <Application>Microsoft Office PowerPoint</Application>
  <PresentationFormat>自定义</PresentationFormat>
  <Paragraphs>59</Paragraphs>
  <Slides>14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离子</vt:lpstr>
      <vt:lpstr>PowerPoint 演示文稿</vt:lpstr>
      <vt:lpstr>PowerPoint 演示文稿</vt:lpstr>
      <vt:lpstr>PowerPoint 演示文稿</vt:lpstr>
      <vt:lpstr>Choose one topic and read it. List the facts and reasons.</vt:lpstr>
      <vt:lpstr>PowerPoint 演示文稿</vt:lpstr>
      <vt:lpstr>    Choose one word and share with  others.</vt:lpstr>
      <vt:lpstr>Answer these questions:</vt:lpstr>
      <vt:lpstr>Answer these questions:</vt:lpstr>
      <vt:lpstr>Answer these questions:</vt:lpstr>
      <vt:lpstr>Answer these questions:</vt:lpstr>
      <vt:lpstr>PowerPoint 演示文稿</vt:lpstr>
      <vt:lpstr>Please give a speech on one of the topics in this book.  </vt:lpstr>
      <vt:lpstr>PowerPoint 演示文稿</vt:lpstr>
      <vt:lpstr>PowerPoint 演示文稿</vt:lpstr>
    </vt:vector>
  </TitlesOfParts>
  <Company>海淀教师进修学校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指向学科育人的小学英语主题单元教学设计</dc:title>
  <dc:creator>user</dc:creator>
  <cp:lastModifiedBy>fltrp</cp:lastModifiedBy>
  <cp:revision>682</cp:revision>
  <dcterms:created xsi:type="dcterms:W3CDTF">2015-12-17T11:17:00Z</dcterms:created>
  <dcterms:modified xsi:type="dcterms:W3CDTF">2019-01-17T00:05:25Z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  <property fmtid="{D5CDD505-2E9C-101B-9397-08002B2CF9AE}" pid="3" name="KSORubyTemplateID">
    <vt:lpwstr>2</vt:lpwstr>
  </property>
</Properties>
</file>