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801"/>
  </p:normalViewPr>
  <p:slideViewPr>
    <p:cSldViewPr snapToGrid="0" snapToObjects="1">
      <p:cViewPr varScale="1">
        <p:scale>
          <a:sx n="83" d="100"/>
          <a:sy n="83" d="100"/>
        </p:scale>
        <p:origin x="-629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5E82-68FA-0642-ABE6-2C80D81DD977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F7CA-1BD0-A64B-B7CE-2341A10D917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626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5E82-68FA-0642-ABE6-2C80D81DD977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F7CA-1BD0-A64B-B7CE-2341A10D917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146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5E82-68FA-0642-ABE6-2C80D81DD977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F7CA-1BD0-A64B-B7CE-2341A10D917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698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5E82-68FA-0642-ABE6-2C80D81DD977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F7CA-1BD0-A64B-B7CE-2341A10D917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190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5E82-68FA-0642-ABE6-2C80D81DD977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F7CA-1BD0-A64B-B7CE-2341A10D917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6293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5E82-68FA-0642-ABE6-2C80D81DD977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F7CA-1BD0-A64B-B7CE-2341A10D917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3052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5E82-68FA-0642-ABE6-2C80D81DD977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F7CA-1BD0-A64B-B7CE-2341A10D917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615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5E82-68FA-0642-ABE6-2C80D81DD977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F7CA-1BD0-A64B-B7CE-2341A10D917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202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5E82-68FA-0642-ABE6-2C80D81DD977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F7CA-1BD0-A64B-B7CE-2341A10D917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280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5E82-68FA-0642-ABE6-2C80D81DD977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F7CA-1BD0-A64B-B7CE-2341A10D917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805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5E82-68FA-0642-ABE6-2C80D81DD977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F7CA-1BD0-A64B-B7CE-2341A10D917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115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95E82-68FA-0642-ABE6-2C80D81DD977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9F7CA-1BD0-A64B-B7CE-2341A10D917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344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3700" y="4617841"/>
            <a:ext cx="5249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ln w="0"/>
                <a:solidFill>
                  <a:schemeClr val="accent1"/>
                </a:solidFill>
                <a:latin typeface="Britannic Bold" charset="0"/>
                <a:ea typeface="Britannic Bold" charset="0"/>
                <a:cs typeface="Britannic Bold" charset="0"/>
              </a:rPr>
              <a:t>选</a:t>
            </a:r>
            <a:r>
              <a:rPr kumimoji="1" lang="zh-CN" altLang="en-US" sz="3600" b="1" dirty="0" smtClean="0">
                <a:ln w="0"/>
                <a:solidFill>
                  <a:schemeClr val="accent1"/>
                </a:solidFill>
                <a:latin typeface="Britannic Bold" charset="0"/>
                <a:ea typeface="Britannic Bold" charset="0"/>
                <a:cs typeface="Britannic Bold" charset="0"/>
              </a:rPr>
              <a:t>自</a:t>
            </a:r>
            <a:r>
              <a:rPr kumimoji="1" lang="en-US" altLang="zh-CN" sz="3600" b="1" dirty="0" smtClean="0">
                <a:ln w="0"/>
                <a:solidFill>
                  <a:schemeClr val="accent1"/>
                </a:solidFill>
                <a:latin typeface="Britannic Bold" charset="0"/>
                <a:ea typeface="Britannic Bold" charset="0"/>
                <a:cs typeface="Britannic Bold" charset="0"/>
              </a:rPr>
              <a:t>《</a:t>
            </a:r>
            <a:r>
              <a:rPr kumimoji="1" lang="zh-CN" altLang="en-US" sz="3600" b="1" dirty="0" smtClean="0">
                <a:ln w="0"/>
                <a:solidFill>
                  <a:schemeClr val="accent1"/>
                </a:solidFill>
                <a:latin typeface="Britannic Bold" charset="0"/>
                <a:ea typeface="Britannic Bold" charset="0"/>
                <a:cs typeface="Britannic Bold" charset="0"/>
              </a:rPr>
              <a:t>多维</a:t>
            </a:r>
            <a:r>
              <a:rPr kumimoji="1" lang="zh-CN" altLang="en-US" sz="3600" b="1" dirty="0">
                <a:ln w="0"/>
                <a:solidFill>
                  <a:schemeClr val="accent1"/>
                </a:solidFill>
                <a:latin typeface="Britannic Bold" charset="0"/>
                <a:ea typeface="Britannic Bold" charset="0"/>
                <a:cs typeface="Britannic Bold" charset="0"/>
              </a:rPr>
              <a:t>阅读第</a:t>
            </a:r>
            <a:r>
              <a:rPr kumimoji="1" lang="en-US" altLang="zh-CN" sz="3600" b="1" dirty="0">
                <a:ln w="0"/>
                <a:solidFill>
                  <a:schemeClr val="accent1"/>
                </a:solidFill>
                <a:latin typeface="Britannic Bold" charset="0"/>
                <a:ea typeface="Britannic Bold" charset="0"/>
                <a:cs typeface="Britannic Bold" charset="0"/>
              </a:rPr>
              <a:t>11</a:t>
            </a:r>
            <a:r>
              <a:rPr kumimoji="1" lang="zh-CN" altLang="en-US" sz="3600" b="1" dirty="0" smtClean="0">
                <a:ln w="0"/>
                <a:solidFill>
                  <a:schemeClr val="accent1"/>
                </a:solidFill>
                <a:latin typeface="Britannic Bold" charset="0"/>
                <a:ea typeface="Britannic Bold" charset="0"/>
                <a:cs typeface="Britannic Bold" charset="0"/>
              </a:rPr>
              <a:t>级</a:t>
            </a:r>
            <a:r>
              <a:rPr kumimoji="1" lang="en-US" altLang="zh-CN" sz="3600" b="1" dirty="0" smtClean="0">
                <a:ln w="0"/>
                <a:solidFill>
                  <a:schemeClr val="accent1"/>
                </a:solidFill>
                <a:latin typeface="Britannic Bold" charset="0"/>
                <a:ea typeface="Britannic Bold" charset="0"/>
                <a:cs typeface="Britannic Bold" charset="0"/>
              </a:rPr>
              <a:t>》</a:t>
            </a:r>
            <a:endParaRPr kumimoji="1" lang="zh-CN" altLang="en-US" sz="3600" b="1" dirty="0">
              <a:ln w="0"/>
              <a:solidFill>
                <a:schemeClr val="accent1"/>
              </a:solidFill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2" y="923192"/>
            <a:ext cx="78251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charset="0"/>
                <a:ea typeface="Britannic Bold" charset="0"/>
                <a:cs typeface="Britannic Bold" charset="0"/>
              </a:rPr>
              <a:t>A Sneak Peek into Dylan’s Diary</a:t>
            </a:r>
          </a:p>
          <a:p>
            <a:pPr algn="ctr"/>
            <a:r>
              <a:rPr kumimoji="1" lang="zh-CN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charset="0"/>
                <a:ea typeface="Britannic Bold" charset="0"/>
                <a:cs typeface="Britannic Bold" charset="0"/>
              </a:rPr>
              <a:t>迪伦的日记</a:t>
            </a:r>
          </a:p>
        </p:txBody>
      </p:sp>
    </p:spTree>
    <p:extLst>
      <p:ext uri="{BB962C8B-B14F-4D97-AF65-F5344CB8AC3E}">
        <p14:creationId xmlns:p14="http://schemas.microsoft.com/office/powerpoint/2010/main" val="16898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44013" y="565585"/>
            <a:ext cx="571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Read</a:t>
            </a:r>
            <a:r>
              <a:rPr kumimoji="1" lang="zh-CN" altLang="en-US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 </a:t>
            </a:r>
            <a:r>
              <a:rPr kumimoji="1" lang="en-US" altLang="zh-CN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for</a:t>
            </a:r>
            <a:r>
              <a:rPr kumimoji="1" lang="zh-CN" altLang="en-US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 </a:t>
            </a:r>
            <a:r>
              <a:rPr kumimoji="1" lang="en-US" altLang="zh-CN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Details</a:t>
            </a:r>
            <a:endParaRPr kumimoji="1" lang="zh-CN" altLang="en-US" sz="4800" b="1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Lucida Calligraphy" charset="0"/>
              <a:ea typeface="Lucida Calligraphy" charset="0"/>
              <a:cs typeface="Lucida Calligraphy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44013" y="1880542"/>
            <a:ext cx="547295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b="1" kern="0" dirty="0" smtClean="0">
                <a:solidFill>
                  <a:srgbClr val="C00000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Sunday: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2000" kern="100" dirty="0" smtClean="0">
              <a:solidFill>
                <a:srgbClr val="C00000"/>
              </a:solidFill>
              <a:effectLst/>
              <a:latin typeface="Comic Sans MS" charset="0"/>
              <a:ea typeface="Comic Sans MS" charset="0"/>
              <a:cs typeface="Comic Sans MS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kern="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What did Dylan think was different about Mick’s dad and his?</a:t>
            </a:r>
            <a:endParaRPr lang="zh-CN" altLang="zh-CN" sz="3200" kern="100" dirty="0">
              <a:effectLst/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8" y="517961"/>
            <a:ext cx="146685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335" y="565586"/>
            <a:ext cx="421005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5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97387" y="1588666"/>
            <a:ext cx="60832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b="1" kern="0" dirty="0" smtClean="0">
                <a:solidFill>
                  <a:srgbClr val="C00000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Monday: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2000" kern="100" dirty="0" smtClean="0">
              <a:solidFill>
                <a:srgbClr val="C00000"/>
              </a:solidFill>
              <a:effectLst/>
              <a:latin typeface="Comic Sans MS" charset="0"/>
              <a:ea typeface="Comic Sans MS" charset="0"/>
              <a:cs typeface="Comic Sans MS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1. How has Dylan changed his mind about </a:t>
            </a:r>
            <a:r>
              <a:rPr lang="en-US" altLang="zh-CN" sz="2800" kern="0" dirty="0" err="1" smtClean="0">
                <a:effectLst/>
                <a:latin typeface="Comic Sans MS" charset="0"/>
                <a:ea typeface="Comic Sans MS" charset="0"/>
                <a:cs typeface="Comic Sans MS" charset="0"/>
              </a:rPr>
              <a:t>Mrs</a:t>
            </a:r>
            <a:r>
              <a:rPr lang="en-US" altLang="zh-CN" sz="2800" kern="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 Maloney? Why do you think he changed his mind?</a:t>
            </a:r>
            <a:endParaRPr lang="zh-CN" altLang="zh-CN" sz="2800" kern="100" dirty="0" smtClean="0">
              <a:effectLst/>
              <a:latin typeface="Comic Sans MS" charset="0"/>
              <a:ea typeface="Comic Sans MS" charset="0"/>
              <a:cs typeface="Comic Sans MS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2. Do you think Ally and her friends were clever? Why?</a:t>
            </a:r>
            <a:endParaRPr lang="zh-CN" altLang="zh-CN" sz="2800" kern="100" dirty="0">
              <a:effectLst/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97388" y="379020"/>
            <a:ext cx="5877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Read</a:t>
            </a:r>
            <a:r>
              <a:rPr kumimoji="1" lang="zh-CN" altLang="en-US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 </a:t>
            </a:r>
            <a:r>
              <a:rPr kumimoji="1" lang="en-US" altLang="zh-CN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for</a:t>
            </a:r>
            <a:r>
              <a:rPr kumimoji="1" lang="zh-CN" altLang="en-US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 </a:t>
            </a:r>
            <a:r>
              <a:rPr kumimoji="1" lang="en-US" altLang="zh-CN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Details</a:t>
            </a:r>
            <a:endParaRPr kumimoji="1" lang="zh-CN" altLang="en-US" sz="4800" b="1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Lucida Calligraphy" charset="0"/>
              <a:ea typeface="Lucida Calligraphy" charset="0"/>
              <a:cs typeface="Lucida Calligraphy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64" y="561975"/>
            <a:ext cx="13525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286" y="561975"/>
            <a:ext cx="422910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526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28770" y="900953"/>
            <a:ext cx="4424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charset="0"/>
                <a:ea typeface="Britannic Bold" charset="0"/>
                <a:cs typeface="Britannic Bold" charset="0"/>
              </a:rPr>
              <a:t>1.Fill</a:t>
            </a:r>
            <a:r>
              <a:rPr kumimoji="1" lang="zh-CN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kumimoji="1" lang="en-US" altLang="zh-C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charset="0"/>
                <a:ea typeface="Britannic Bold" charset="0"/>
                <a:cs typeface="Britannic Bold" charset="0"/>
              </a:rPr>
              <a:t>in</a:t>
            </a:r>
            <a:r>
              <a:rPr kumimoji="1" lang="zh-CN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kumimoji="1" lang="en-US" altLang="zh-C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charset="0"/>
                <a:ea typeface="Britannic Bold" charset="0"/>
                <a:cs typeface="Britannic Bold" charset="0"/>
              </a:rPr>
              <a:t>the</a:t>
            </a:r>
            <a:r>
              <a:rPr kumimoji="1" lang="zh-CN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kumimoji="1" lang="en-US" altLang="zh-C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charset="0"/>
                <a:ea typeface="Britannic Bold" charset="0"/>
                <a:cs typeface="Britannic Bold" charset="0"/>
              </a:rPr>
              <a:t>blanks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8770" y="3105834"/>
            <a:ext cx="4505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charset="0"/>
                <a:ea typeface="Britannic Bold" charset="0"/>
                <a:cs typeface="Britannic Bold" charset="0"/>
              </a:rPr>
              <a:t>2.</a:t>
            </a:r>
            <a:r>
              <a:rPr kumimoji="1" lang="zh-CN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kumimoji="1" lang="en-US" altLang="zh-C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charset="0"/>
                <a:ea typeface="Britannic Bold" charset="0"/>
                <a:cs typeface="Britannic Bold" charset="0"/>
              </a:rPr>
              <a:t>Try</a:t>
            </a:r>
            <a:r>
              <a:rPr kumimoji="1" lang="zh-CN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kumimoji="1" lang="en-US" altLang="zh-C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charset="0"/>
                <a:ea typeface="Britannic Bold" charset="0"/>
                <a:cs typeface="Britannic Bold" charset="0"/>
              </a:rPr>
              <a:t>to</a:t>
            </a:r>
            <a:r>
              <a:rPr kumimoji="1" lang="zh-CN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kumimoji="1" lang="en-US" altLang="zh-C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charset="0"/>
                <a:ea typeface="Britannic Bold" charset="0"/>
                <a:cs typeface="Britannic Bold" charset="0"/>
              </a:rPr>
              <a:t>retell</a:t>
            </a:r>
            <a:r>
              <a:rPr kumimoji="1" lang="zh-CN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kumimoji="1" lang="en-US" altLang="zh-C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charset="0"/>
                <a:ea typeface="Britannic Bold" charset="0"/>
                <a:cs typeface="Britannic Bold" charset="0"/>
              </a:rPr>
              <a:t>the</a:t>
            </a:r>
            <a:r>
              <a:rPr kumimoji="1" lang="zh-CN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kumimoji="1" lang="en-US" altLang="zh-C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charset="0"/>
                <a:ea typeface="Britannic Bold" charset="0"/>
                <a:cs typeface="Britannic Bold" charset="0"/>
              </a:rPr>
              <a:t>story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475960"/>
              </p:ext>
            </p:extLst>
          </p:nvPr>
        </p:nvGraphicFramePr>
        <p:xfrm>
          <a:off x="5152293" y="1224118"/>
          <a:ext cx="6814037" cy="5292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2130"/>
                <a:gridCol w="2637692"/>
                <a:gridCol w="2954215"/>
              </a:tblGrid>
              <a:tr h="6234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Day of 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the week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842" marR="60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What happened with </a:t>
                      </a:r>
                      <a:r>
                        <a:rPr lang="en-US" sz="1400" b="1" kern="100" dirty="0" err="1">
                          <a:effectLst/>
                        </a:rPr>
                        <a:t>Mrs</a:t>
                      </a:r>
                      <a:r>
                        <a:rPr lang="en-US" sz="1400" b="1" kern="100" dirty="0">
                          <a:effectLst/>
                        </a:rPr>
                        <a:t> Maloney? How did Dylan feel about her?</a:t>
                      </a:r>
                      <a:endParaRPr lang="zh-CN" sz="14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842" marR="60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What did Ally do?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How did Dylan feel about her?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842" marR="60842" marT="0" marB="0"/>
                </a:tc>
              </a:tr>
              <a:tr h="5691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Monday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842" marR="60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9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842" marR="60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9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842" marR="60842" marT="0" marB="0"/>
                </a:tc>
              </a:tr>
              <a:tr h="5326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Tuesday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842" marR="60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9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842" marR="60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9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842" marR="60842" marT="0" marB="0"/>
                </a:tc>
              </a:tr>
              <a:tr h="5402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Wednesday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842" marR="60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9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842" marR="60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9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842" marR="60842" marT="0" marB="0"/>
                </a:tc>
              </a:tr>
              <a:tr h="5390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Thursday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842" marR="60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9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842" marR="60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9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842" marR="60842" marT="0" marB="0"/>
                </a:tc>
              </a:tr>
              <a:tr h="537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Friday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842" marR="60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9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842" marR="60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9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842" marR="60842" marT="0" marB="0"/>
                </a:tc>
              </a:tr>
              <a:tr h="5454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Saturday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842" marR="60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9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842" marR="60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9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842" marR="60842" marT="0" marB="0"/>
                </a:tc>
              </a:tr>
              <a:tr h="6254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Sunday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842" marR="60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9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842" marR="60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9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842" marR="60842" marT="0" marB="0"/>
                </a:tc>
              </a:tr>
              <a:tr h="7633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Monday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842" marR="60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9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842" marR="608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9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0842" marR="60842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52292" y="422030"/>
            <a:ext cx="6919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</a:rPr>
              <a:t>Complete the chart. What happened in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Dylan’s </a:t>
            </a:r>
            <a:r>
              <a:rPr lang="en-US" altLang="zh-CN" sz="2000" b="1" dirty="0">
                <a:solidFill>
                  <a:srgbClr val="0070C0"/>
                </a:solidFill>
              </a:rPr>
              <a:t>week? </a:t>
            </a:r>
            <a:endParaRPr lang="zh-CN" altLang="zh-CN" sz="2000" b="1" dirty="0">
              <a:solidFill>
                <a:srgbClr val="0070C0"/>
              </a:solidFill>
            </a:endParaRPr>
          </a:p>
          <a:p>
            <a:r>
              <a:rPr lang="en-US" altLang="zh-CN" sz="2000" b="1" dirty="0">
                <a:solidFill>
                  <a:srgbClr val="0070C0"/>
                </a:solidFill>
              </a:rPr>
              <a:t>How did he feel?</a:t>
            </a:r>
            <a:endParaRPr lang="zh-CN" altLang="zh-CN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4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35272" y="652000"/>
            <a:ext cx="5373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charset="0"/>
                <a:ea typeface="Britannic Bold" charset="0"/>
                <a:cs typeface="Britannic Bold" charset="0"/>
              </a:rPr>
              <a:t>Practice</a:t>
            </a:r>
            <a:r>
              <a:rPr kumimoji="1" lang="zh-CN" alt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kumimoji="1" lang="en-US" altLang="zh-CN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charset="0"/>
                <a:ea typeface="Britannic Bold" charset="0"/>
                <a:cs typeface="Britannic Bold" charset="0"/>
              </a:rPr>
              <a:t>and</a:t>
            </a:r>
            <a:r>
              <a:rPr kumimoji="1" lang="zh-CN" alt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kumimoji="1" lang="en-US" altLang="zh-CN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charset="0"/>
                <a:ea typeface="Britannic Bold" charset="0"/>
                <a:cs typeface="Britannic Bold" charset="0"/>
              </a:rPr>
              <a:t>Share</a:t>
            </a:r>
            <a:endParaRPr kumimoji="1" lang="zh-CN" alt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272" y="1831084"/>
            <a:ext cx="105683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kern="0" dirty="0">
                <a:latin typeface="Comic Sans MS" charset="0"/>
                <a:ea typeface="Comic Sans MS" charset="0"/>
                <a:cs typeface="Comic Sans MS" charset="0"/>
              </a:rPr>
              <a:t>What is the most unforgettable thing in your life?</a:t>
            </a:r>
          </a:p>
          <a:p>
            <a:r>
              <a:rPr lang="en-US" altLang="zh-CN" sz="2800" kern="0" dirty="0">
                <a:latin typeface="Comic Sans MS" charset="0"/>
                <a:ea typeface="Comic Sans MS" charset="0"/>
                <a:cs typeface="Comic Sans MS" charset="0"/>
              </a:rPr>
              <a:t>   </a:t>
            </a:r>
            <a:endParaRPr lang="en-US" altLang="zh-CN" sz="2800" kern="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altLang="zh-CN" sz="2800" kern="0" dirty="0" smtClean="0">
                <a:latin typeface="Comic Sans MS" charset="0"/>
                <a:ea typeface="Comic Sans MS" charset="0"/>
                <a:cs typeface="Comic Sans MS" charset="0"/>
              </a:rPr>
              <a:t> a. </a:t>
            </a:r>
            <a:r>
              <a:rPr lang="en-US" altLang="zh-CN" sz="2800" kern="0" dirty="0">
                <a:latin typeface="Comic Sans MS" charset="0"/>
                <a:ea typeface="Comic Sans MS" charset="0"/>
                <a:cs typeface="Comic Sans MS" charset="0"/>
              </a:rPr>
              <a:t>Think about what you did</a:t>
            </a:r>
            <a:r>
              <a:rPr lang="en-US" altLang="zh-CN" sz="2800" kern="0" dirty="0" smtClean="0">
                <a:latin typeface="Comic Sans MS" charset="0"/>
                <a:ea typeface="Comic Sans MS" charset="0"/>
                <a:cs typeface="Comic Sans MS" charset="0"/>
              </a:rPr>
              <a:t>.</a:t>
            </a:r>
          </a:p>
          <a:p>
            <a:endParaRPr lang="en-US" altLang="zh-CN" sz="2800" kern="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altLang="zh-CN" sz="2800" kern="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800" kern="0" dirty="0" smtClean="0">
                <a:latin typeface="Comic Sans MS" charset="0"/>
                <a:ea typeface="Comic Sans MS" charset="0"/>
                <a:cs typeface="Comic Sans MS" charset="0"/>
              </a:rPr>
              <a:t>b. </a:t>
            </a:r>
            <a:r>
              <a:rPr lang="en-US" altLang="zh-CN" sz="2800" kern="0" dirty="0">
                <a:latin typeface="Comic Sans MS" charset="0"/>
                <a:ea typeface="Comic Sans MS" charset="0"/>
                <a:cs typeface="Comic Sans MS" charset="0"/>
              </a:rPr>
              <a:t>Tell your partner: </a:t>
            </a:r>
            <a:r>
              <a:rPr lang="en-US" altLang="zh-CN" sz="2800" kern="0" dirty="0" smtClean="0">
                <a:latin typeface="Comic Sans MS" charset="0"/>
                <a:ea typeface="Comic Sans MS" charset="0"/>
                <a:cs typeface="Comic Sans MS" charset="0"/>
              </a:rPr>
              <a:t> what </a:t>
            </a:r>
            <a:r>
              <a:rPr lang="en-US" altLang="zh-CN" sz="2800" kern="0" dirty="0">
                <a:latin typeface="Comic Sans MS" charset="0"/>
                <a:ea typeface="Comic Sans MS" charset="0"/>
                <a:cs typeface="Comic Sans MS" charset="0"/>
              </a:rPr>
              <a:t>you did;</a:t>
            </a:r>
          </a:p>
          <a:p>
            <a:r>
              <a:rPr lang="en-US" altLang="zh-CN" sz="2800" kern="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800" kern="0" dirty="0" smtClean="0">
                <a:latin typeface="Comic Sans MS" charset="0"/>
                <a:ea typeface="Comic Sans MS" charset="0"/>
                <a:cs typeface="Comic Sans MS" charset="0"/>
              </a:rPr>
              <a:t>                                  how </a:t>
            </a:r>
            <a:r>
              <a:rPr lang="en-US" altLang="zh-CN" sz="2800" kern="0" dirty="0">
                <a:latin typeface="Comic Sans MS" charset="0"/>
                <a:ea typeface="Comic Sans MS" charset="0"/>
                <a:cs typeface="Comic Sans MS" charset="0"/>
              </a:rPr>
              <a:t>you felt.</a:t>
            </a:r>
          </a:p>
          <a:p>
            <a:r>
              <a:rPr lang="en-US" altLang="zh-CN" sz="2800" kern="0" dirty="0">
                <a:latin typeface="Comic Sans MS" charset="0"/>
                <a:ea typeface="Comic Sans MS" charset="0"/>
                <a:cs typeface="Comic Sans MS" charset="0"/>
              </a:rPr>
              <a:t>   </a:t>
            </a:r>
            <a:r>
              <a:rPr lang="en-US" altLang="zh-CN" sz="2800" kern="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zh-CN" altLang="en-US" sz="2800" kern="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2769" y="1804658"/>
            <a:ext cx="108114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1. Do you think </a:t>
            </a:r>
            <a:r>
              <a:rPr lang="en-US" altLang="zh-CN" sz="2800" kern="0" dirty="0" err="1" smtClean="0">
                <a:effectLst/>
                <a:latin typeface="Comic Sans MS" charset="0"/>
                <a:ea typeface="Comic Sans MS" charset="0"/>
                <a:cs typeface="Comic Sans MS" charset="0"/>
              </a:rPr>
              <a:t>Mrs</a:t>
            </a:r>
            <a:r>
              <a:rPr lang="en-US" altLang="zh-CN" sz="2800" kern="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 Maloney is a good coach? Why? Why not?</a:t>
            </a:r>
            <a:endParaRPr lang="zh-CN" altLang="zh-CN" sz="2800" kern="100" dirty="0" smtClean="0">
              <a:effectLst/>
              <a:latin typeface="Comic Sans MS" charset="0"/>
              <a:ea typeface="Comic Sans MS" charset="0"/>
              <a:cs typeface="Comic Sans MS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2. What sort of person was Dylan / Ally / </a:t>
            </a:r>
            <a:r>
              <a:rPr lang="en-US" altLang="zh-CN" sz="2800" kern="0" dirty="0" err="1" smtClean="0">
                <a:effectLst/>
                <a:latin typeface="Comic Sans MS" charset="0"/>
                <a:ea typeface="Comic Sans MS" charset="0"/>
                <a:cs typeface="Comic Sans MS" charset="0"/>
              </a:rPr>
              <a:t>Mrs</a:t>
            </a:r>
            <a:r>
              <a:rPr lang="en-US" altLang="zh-CN" sz="2800" kern="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 Maloney? Have you ever thought someone was not very good but changed your mind later? What made you change your mind?</a:t>
            </a:r>
            <a:endParaRPr lang="zh-CN" altLang="zh-CN" sz="2800" kern="100" dirty="0" smtClean="0">
              <a:effectLst/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3. Have you ever written a diary like Dylan? What sort of things did you write about?</a:t>
            </a:r>
            <a:r>
              <a:rPr lang="zh-CN" altLang="zh-CN" sz="280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zh-CN" alt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960" y="424913"/>
            <a:ext cx="4998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charset="0"/>
                <a:ea typeface="Britannic Bold" charset="0"/>
                <a:cs typeface="Britannic Bold" charset="0"/>
              </a:rPr>
              <a:t>Group</a:t>
            </a:r>
            <a:r>
              <a:rPr kumimoji="1" lang="zh-CN" alt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kumimoji="1" lang="en-US" altLang="zh-CN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charset="0"/>
                <a:ea typeface="Britannic Bold" charset="0"/>
                <a:cs typeface="Britannic Bold" charset="0"/>
              </a:rPr>
              <a:t>Discussion</a:t>
            </a:r>
            <a:endParaRPr kumimoji="1" lang="zh-CN" alt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itannic Bold" charset="0"/>
              <a:ea typeface="Britannic Bold" charset="0"/>
              <a:cs typeface="Britann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20270" y="234120"/>
            <a:ext cx="3063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charset="0"/>
                <a:ea typeface="Britannic Bold" charset="0"/>
                <a:cs typeface="Britannic Bold" charset="0"/>
              </a:rPr>
              <a:t>Homework</a:t>
            </a:r>
            <a:endParaRPr kumimoji="1" lang="zh-CN" alt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0270" y="1247446"/>
            <a:ext cx="995714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kern="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Choose one of the tasks.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kern="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0" dirty="0" smtClean="0">
                <a:latin typeface="Comic Sans MS" charset="0"/>
                <a:ea typeface="Comic Sans MS" charset="0"/>
                <a:cs typeface="Comic Sans MS" charset="0"/>
              </a:rPr>
              <a:t>1. </a:t>
            </a:r>
            <a:r>
              <a:rPr lang="en-US" altLang="zh-CN" sz="2800" kern="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Read another diary after class. Please pay attention to the events in the diary and how the mood of the author changes.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0" dirty="0" smtClean="0">
                <a:latin typeface="Comic Sans MS" charset="0"/>
                <a:ea typeface="Comic Sans MS" charset="0"/>
                <a:cs typeface="Comic Sans MS" charset="0"/>
              </a:rPr>
              <a:t>2. Try to write your own diary to record your week.</a:t>
            </a:r>
            <a:endParaRPr lang="en-US" altLang="zh-CN" sz="2800" kern="0" dirty="0" smtClean="0">
              <a:effectLst/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81999" y="222250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altLang="zh-CN" sz="2800" kern="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1. What is the title of the book?  </a:t>
            </a:r>
            <a:endParaRPr lang="zh-CN" altLang="zh-CN" sz="2800" kern="100" dirty="0" smtClean="0">
              <a:effectLst/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2. Can you guess what would happen in Dylan’s diary?</a:t>
            </a:r>
            <a:r>
              <a:rPr lang="zh-CN" altLang="zh-CN" sz="280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zh-CN" alt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81999" y="1179748"/>
            <a:ext cx="4204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charset="0"/>
                <a:ea typeface="Britannic Bold" charset="0"/>
                <a:cs typeface="Britannic Bold" charset="0"/>
              </a:rPr>
              <a:t>Think</a:t>
            </a:r>
            <a:r>
              <a:rPr kumimoji="1" lang="zh-CN" alt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kumimoji="1" lang="en-US" altLang="zh-CN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charset="0"/>
                <a:ea typeface="Britannic Bold" charset="0"/>
                <a:cs typeface="Britannic Bold" charset="0"/>
              </a:rPr>
              <a:t>and</a:t>
            </a:r>
            <a:r>
              <a:rPr kumimoji="1" lang="zh-CN" alt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kumimoji="1" lang="en-US" altLang="zh-CN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charset="0"/>
                <a:ea typeface="Britannic Bold" charset="0"/>
                <a:cs typeface="Britannic Bold" charset="0"/>
              </a:rPr>
              <a:t>Predict</a:t>
            </a:r>
            <a:endParaRPr kumimoji="1" lang="zh-CN" alt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001" y="232263"/>
            <a:ext cx="4727253" cy="638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32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73879" y="621149"/>
            <a:ext cx="6740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Fast</a:t>
            </a:r>
            <a:r>
              <a:rPr kumimoji="1" lang="zh-CN" altLang="en-US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 </a:t>
            </a:r>
            <a:r>
              <a:rPr kumimoji="1" lang="en-US" altLang="zh-CN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Reading</a:t>
            </a:r>
            <a:endParaRPr kumimoji="1" lang="zh-CN" altLang="en-US" sz="4800" b="1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Lucida Calligraphy" charset="0"/>
              <a:ea typeface="Lucida Calligraphy" charset="0"/>
              <a:cs typeface="Lucida Calligraphy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3879" y="1888636"/>
            <a:ext cx="103407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600" kern="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1. Does Dylan have the same feelings about </a:t>
            </a:r>
            <a:r>
              <a:rPr lang="en-US" altLang="zh-CN" sz="3600" kern="0" dirty="0" err="1" smtClean="0">
                <a:effectLst/>
                <a:latin typeface="Comic Sans MS" charset="0"/>
                <a:ea typeface="Comic Sans MS" charset="0"/>
                <a:cs typeface="Comic Sans MS" charset="0"/>
              </a:rPr>
              <a:t>Mrs</a:t>
            </a:r>
            <a:r>
              <a:rPr lang="en-US" altLang="zh-CN" sz="3600" kern="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 Maloney and Ally all the time? </a:t>
            </a:r>
            <a:endParaRPr lang="zh-CN" altLang="zh-CN" sz="3600" kern="100" dirty="0" smtClean="0">
              <a:effectLst/>
              <a:latin typeface="Comic Sans MS" charset="0"/>
              <a:ea typeface="Comic Sans MS" charset="0"/>
              <a:cs typeface="Comic Sans MS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600" kern="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2. How do his thoughts change?</a:t>
            </a:r>
            <a:endParaRPr lang="zh-CN" altLang="zh-CN" sz="3600" kern="100" dirty="0">
              <a:effectLst/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7508" y="1170918"/>
            <a:ext cx="738553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b="1" kern="0" dirty="0" smtClean="0">
                <a:solidFill>
                  <a:srgbClr val="C00000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Monday: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2000" kern="100" dirty="0" smtClean="0">
              <a:solidFill>
                <a:srgbClr val="C00000"/>
              </a:solidFill>
              <a:effectLst/>
              <a:latin typeface="Comic Sans MS" charset="0"/>
              <a:ea typeface="Comic Sans MS" charset="0"/>
              <a:cs typeface="Comic Sans MS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800" kern="0" dirty="0">
                <a:latin typeface="Comic Sans MS" charset="0"/>
                <a:ea typeface="Comic Sans MS" charset="0"/>
                <a:cs typeface="Comic Sans MS" charset="0"/>
              </a:rPr>
              <a:t>1. What did Dylan think was embarrassing? Why?</a:t>
            </a:r>
            <a:endParaRPr lang="zh-CN" altLang="zh-CN" sz="2800" kern="0" dirty="0">
              <a:latin typeface="Comic Sans MS" charset="0"/>
              <a:ea typeface="Comic Sans MS" charset="0"/>
              <a:cs typeface="Comic Sans MS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800" kern="0" dirty="0" smtClean="0">
                <a:latin typeface="Comic Sans MS" charset="0"/>
                <a:ea typeface="Comic Sans MS" charset="0"/>
                <a:cs typeface="Comic Sans MS" charset="0"/>
              </a:rPr>
              <a:t>2. Have you </a:t>
            </a:r>
            <a:r>
              <a:rPr lang="en-US" altLang="zh-CN" sz="2800" kern="0" dirty="0">
                <a:latin typeface="Comic Sans MS" charset="0"/>
                <a:ea typeface="Comic Sans MS" charset="0"/>
                <a:cs typeface="Comic Sans MS" charset="0"/>
              </a:rPr>
              <a:t>ever felt embarrassed? Why?</a:t>
            </a:r>
            <a:endParaRPr lang="zh-CN" altLang="zh-CN" sz="2800" kern="0" dirty="0">
              <a:latin typeface="Comic Sans MS" charset="0"/>
              <a:ea typeface="Comic Sans MS" charset="0"/>
              <a:cs typeface="Comic Sans MS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800" kern="0" dirty="0">
                <a:latin typeface="Comic Sans MS" charset="0"/>
                <a:ea typeface="Comic Sans MS" charset="0"/>
                <a:cs typeface="Comic Sans MS" charset="0"/>
              </a:rPr>
              <a:t>3. Do you think it’s good to compare </a:t>
            </a:r>
            <a:r>
              <a:rPr lang="en-US" altLang="zh-CN" sz="2800" kern="0" dirty="0" err="1">
                <a:latin typeface="Comic Sans MS" charset="0"/>
                <a:ea typeface="Comic Sans MS" charset="0"/>
                <a:cs typeface="Comic Sans MS" charset="0"/>
              </a:rPr>
              <a:t>Mrs</a:t>
            </a:r>
            <a:r>
              <a:rPr lang="en-US" altLang="zh-CN" sz="2800" kern="0" dirty="0">
                <a:latin typeface="Comic Sans MS" charset="0"/>
                <a:ea typeface="Comic Sans MS" charset="0"/>
                <a:cs typeface="Comic Sans MS" charset="0"/>
              </a:rPr>
              <a:t> Maloney’s hair to a porcupine’s quills?</a:t>
            </a:r>
            <a:endParaRPr lang="zh-CN" altLang="zh-CN" sz="2800" kern="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39744" y="293247"/>
            <a:ext cx="6751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Read</a:t>
            </a:r>
            <a:r>
              <a:rPr kumimoji="1" lang="zh-CN" altLang="en-US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 </a:t>
            </a:r>
            <a:r>
              <a:rPr kumimoji="1" lang="en-US" altLang="zh-CN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for</a:t>
            </a:r>
            <a:r>
              <a:rPr kumimoji="1" lang="zh-CN" altLang="en-US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 </a:t>
            </a:r>
            <a:r>
              <a:rPr kumimoji="1" lang="en-US" altLang="zh-CN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Details</a:t>
            </a:r>
            <a:endParaRPr kumimoji="1" lang="zh-CN" altLang="en-US" sz="4800" b="1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Lucida Calligraphy" charset="0"/>
              <a:ea typeface="Lucida Calligraphy" charset="0"/>
              <a:cs typeface="Lucida Calligraphy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65" y="346002"/>
            <a:ext cx="1419225" cy="561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90" y="263768"/>
            <a:ext cx="2807311" cy="56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40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21569" y="568916"/>
            <a:ext cx="6506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Read</a:t>
            </a:r>
            <a:r>
              <a:rPr kumimoji="1" lang="zh-CN" altLang="en-US" sz="48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 </a:t>
            </a:r>
            <a:r>
              <a:rPr kumimoji="1" lang="en-US" altLang="zh-CN" sz="48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for</a:t>
            </a:r>
            <a:r>
              <a:rPr kumimoji="1" lang="zh-CN" altLang="en-US" sz="48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 </a:t>
            </a:r>
            <a:r>
              <a:rPr kumimoji="1" lang="en-US" altLang="zh-CN" sz="48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Details</a:t>
            </a:r>
            <a:endParaRPr kumimoji="1" lang="zh-CN" altLang="en-US" sz="4800" b="1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Lucida Calligraphy" charset="0"/>
              <a:ea typeface="Lucida Calligraphy" charset="0"/>
              <a:cs typeface="Lucida Calligraphy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21569" y="1808632"/>
            <a:ext cx="63656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200" b="1" kern="0" dirty="0" smtClean="0">
                <a:solidFill>
                  <a:srgbClr val="C00000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Tuesday: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zh-CN" altLang="zh-CN" sz="2000" kern="100" dirty="0" smtClean="0">
              <a:solidFill>
                <a:srgbClr val="C00000"/>
              </a:solidFill>
              <a:effectLst/>
              <a:latin typeface="Comic Sans MS" charset="0"/>
              <a:ea typeface="Comic Sans MS" charset="0"/>
              <a:cs typeface="Comic Sans MS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200" kern="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1. Why do you think Mum said Dylan shouldn’t have a snake as a pet?</a:t>
            </a:r>
            <a:endParaRPr lang="zh-CN" altLang="zh-CN" sz="3200" kern="100" dirty="0" smtClean="0">
              <a:effectLst/>
              <a:latin typeface="Comic Sans MS" charset="0"/>
              <a:ea typeface="Comic Sans MS" charset="0"/>
              <a:cs typeface="Comic Sans MS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200" kern="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2. How did Dylan feel about this?</a:t>
            </a:r>
            <a:endParaRPr lang="zh-CN" altLang="zh-CN" sz="3200" kern="100" dirty="0">
              <a:effectLst/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04" y="331852"/>
            <a:ext cx="2885342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852"/>
            <a:ext cx="2353056" cy="553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0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07877" y="572052"/>
            <a:ext cx="5676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Read</a:t>
            </a:r>
            <a:r>
              <a:rPr kumimoji="1" lang="zh-CN" altLang="en-US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 </a:t>
            </a:r>
            <a:r>
              <a:rPr kumimoji="1" lang="en-US" altLang="zh-CN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for</a:t>
            </a:r>
            <a:r>
              <a:rPr kumimoji="1" lang="zh-CN" altLang="en-US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 </a:t>
            </a:r>
            <a:r>
              <a:rPr kumimoji="1" lang="en-US" altLang="zh-CN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Details</a:t>
            </a:r>
            <a:endParaRPr kumimoji="1" lang="zh-CN" altLang="en-US" sz="4800" b="1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Lucida Calligraphy" charset="0"/>
              <a:ea typeface="Lucida Calligraphy" charset="0"/>
              <a:cs typeface="Lucida Calligraphy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07876" y="1880044"/>
            <a:ext cx="5198839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200" b="1" kern="0" dirty="0" smtClean="0">
                <a:solidFill>
                  <a:srgbClr val="C00000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Wednesday: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zh-CN" altLang="zh-CN" sz="2000" kern="100" dirty="0" smtClean="0">
              <a:solidFill>
                <a:srgbClr val="C00000"/>
              </a:solidFill>
              <a:effectLst/>
              <a:latin typeface="Comic Sans MS" charset="0"/>
              <a:ea typeface="Comic Sans MS" charset="0"/>
              <a:cs typeface="Comic Sans MS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200" kern="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How do you know </a:t>
            </a:r>
            <a:r>
              <a:rPr lang="en-US" altLang="zh-CN" sz="3200" kern="0" dirty="0" err="1" smtClean="0">
                <a:effectLst/>
                <a:latin typeface="Comic Sans MS" charset="0"/>
                <a:ea typeface="Comic Sans MS" charset="0"/>
                <a:cs typeface="Comic Sans MS" charset="0"/>
              </a:rPr>
              <a:t>Mrs</a:t>
            </a:r>
            <a:r>
              <a:rPr lang="en-US" altLang="zh-CN" sz="3200" kern="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 Maloney is fit?</a:t>
            </a:r>
            <a:endParaRPr lang="zh-CN" altLang="zh-CN" sz="3200" kern="100" dirty="0">
              <a:effectLst/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751" y="987550"/>
            <a:ext cx="5432549" cy="509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02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33646" y="321091"/>
            <a:ext cx="5996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Read</a:t>
            </a:r>
            <a:r>
              <a:rPr kumimoji="1" lang="zh-CN" altLang="en-US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 </a:t>
            </a:r>
            <a:r>
              <a:rPr kumimoji="1" lang="en-US" altLang="zh-CN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for</a:t>
            </a:r>
            <a:r>
              <a:rPr kumimoji="1" lang="zh-CN" altLang="en-US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 </a:t>
            </a:r>
            <a:r>
              <a:rPr kumimoji="1" lang="en-US" altLang="zh-CN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Details</a:t>
            </a:r>
            <a:endParaRPr kumimoji="1" lang="zh-CN" altLang="en-US" sz="4800" b="1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Lucida Calligraphy" charset="0"/>
              <a:ea typeface="Lucida Calligraphy" charset="0"/>
              <a:cs typeface="Lucida Calligraphy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33646" y="1377537"/>
            <a:ext cx="6547683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b="1" kern="0" dirty="0" smtClean="0">
                <a:solidFill>
                  <a:srgbClr val="C00000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Thursday: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zh-CN" altLang="zh-CN" sz="2000" kern="100" dirty="0" smtClean="0">
              <a:solidFill>
                <a:srgbClr val="C00000"/>
              </a:solidFill>
              <a:effectLst/>
              <a:latin typeface="Comic Sans MS" charset="0"/>
              <a:ea typeface="Comic Sans MS" charset="0"/>
              <a:cs typeface="Comic Sans MS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1. Do you think Toni should have been sent to the sideline? Why?</a:t>
            </a:r>
            <a:endParaRPr lang="zh-CN" altLang="zh-CN" sz="2800" kern="100" dirty="0" smtClean="0">
              <a:effectLst/>
              <a:latin typeface="Comic Sans MS" charset="0"/>
              <a:ea typeface="Comic Sans MS" charset="0"/>
              <a:cs typeface="Comic Sans MS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2. Why do you think Dylan thinks Ally is not responsible?</a:t>
            </a:r>
            <a:endParaRPr lang="zh-CN" altLang="zh-CN" sz="2800" kern="100" dirty="0" smtClean="0">
              <a:effectLst/>
              <a:latin typeface="Comic Sans MS" charset="0"/>
              <a:ea typeface="Comic Sans MS" charset="0"/>
              <a:cs typeface="Comic Sans MS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3. What are some ways you can show you are responsible at home/at school?</a:t>
            </a:r>
            <a:endParaRPr lang="zh-CN" altLang="zh-CN" sz="2800" kern="100" dirty="0">
              <a:effectLst/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5" y="439844"/>
            <a:ext cx="4514147" cy="548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64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76305" y="757689"/>
            <a:ext cx="6256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Read</a:t>
            </a:r>
            <a:r>
              <a:rPr kumimoji="1" lang="zh-CN" altLang="en-US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 </a:t>
            </a:r>
            <a:r>
              <a:rPr kumimoji="1" lang="en-US" altLang="zh-CN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for</a:t>
            </a:r>
            <a:r>
              <a:rPr kumimoji="1" lang="zh-CN" altLang="en-US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 </a:t>
            </a:r>
            <a:r>
              <a:rPr kumimoji="1" lang="en-US" altLang="zh-CN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Details</a:t>
            </a:r>
            <a:endParaRPr kumimoji="1" lang="zh-CN" altLang="en-US" sz="4800" b="1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Lucida Calligraphy" charset="0"/>
              <a:ea typeface="Lucida Calligraphy" charset="0"/>
              <a:cs typeface="Lucida Calligraphy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56729" y="1905506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200" b="1" kern="0" dirty="0" smtClean="0">
                <a:solidFill>
                  <a:srgbClr val="C00000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Friday</a:t>
            </a:r>
            <a:r>
              <a:rPr lang="zh-CN" altLang="zh-CN" sz="3200" b="1" kern="0" dirty="0" smtClean="0">
                <a:solidFill>
                  <a:srgbClr val="C00000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：</a:t>
            </a:r>
            <a:endParaRPr lang="en-US" altLang="zh-CN" sz="3200" b="1" kern="0" dirty="0" smtClean="0">
              <a:solidFill>
                <a:srgbClr val="C00000"/>
              </a:solidFill>
              <a:effectLst/>
              <a:latin typeface="Comic Sans MS" charset="0"/>
              <a:ea typeface="Comic Sans MS" charset="0"/>
              <a:cs typeface="Comic Sans MS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zh-CN" altLang="zh-CN" sz="2000" kern="100" dirty="0" smtClean="0">
              <a:effectLst/>
              <a:latin typeface="Comic Sans MS" charset="0"/>
              <a:ea typeface="Comic Sans MS" charset="0"/>
              <a:cs typeface="Comic Sans MS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200" kern="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1. Why do you think </a:t>
            </a:r>
            <a:r>
              <a:rPr lang="en-US" altLang="zh-CN" sz="3200" kern="0" dirty="0" err="1" smtClean="0">
                <a:effectLst/>
                <a:latin typeface="Comic Sans MS" charset="0"/>
                <a:ea typeface="Comic Sans MS" charset="0"/>
                <a:cs typeface="Comic Sans MS" charset="0"/>
              </a:rPr>
              <a:t>Mrs</a:t>
            </a:r>
            <a:r>
              <a:rPr lang="en-US" altLang="zh-CN" sz="3200" kern="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 Maloney said “Piffle”?</a:t>
            </a:r>
            <a:endParaRPr lang="zh-CN" altLang="zh-CN" sz="3200" kern="100" dirty="0" smtClean="0">
              <a:effectLst/>
              <a:latin typeface="Comic Sans MS" charset="0"/>
              <a:ea typeface="Comic Sans MS" charset="0"/>
              <a:cs typeface="Comic Sans MS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200" kern="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2. How did Ally show Dylan she was not responsible?</a:t>
            </a:r>
            <a:endParaRPr lang="zh-CN" altLang="zh-CN" sz="3200" kern="100" dirty="0">
              <a:effectLst/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98" y="571500"/>
            <a:ext cx="14668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29" y="511419"/>
            <a:ext cx="3604502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06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50859" y="179813"/>
            <a:ext cx="6115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Read</a:t>
            </a:r>
            <a:r>
              <a:rPr kumimoji="1" lang="zh-CN" altLang="en-US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 </a:t>
            </a:r>
            <a:r>
              <a:rPr kumimoji="1" lang="en-US" altLang="zh-CN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for</a:t>
            </a:r>
            <a:r>
              <a:rPr kumimoji="1" lang="zh-CN" altLang="en-US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 </a:t>
            </a:r>
            <a:r>
              <a:rPr kumimoji="1" lang="en-US" altLang="zh-CN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Lucida Calligraphy" charset="0"/>
                <a:ea typeface="Lucida Calligraphy" charset="0"/>
                <a:cs typeface="Lucida Calligraphy" charset="0"/>
              </a:rPr>
              <a:t>Details</a:t>
            </a:r>
            <a:endParaRPr kumimoji="1" lang="zh-CN" altLang="en-US" sz="4800" b="1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Lucida Calligraphy" charset="0"/>
              <a:ea typeface="Lucida Calligraphy" charset="0"/>
              <a:cs typeface="Lucida Calligraphy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69995" y="1010810"/>
            <a:ext cx="6096000" cy="57708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b="1" kern="0" dirty="0" smtClean="0">
                <a:solidFill>
                  <a:srgbClr val="C00000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Saturday: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1400" kern="100" dirty="0" smtClean="0">
              <a:solidFill>
                <a:srgbClr val="C00000"/>
              </a:solidFill>
              <a:effectLst/>
              <a:latin typeface="Comic Sans MS" charset="0"/>
              <a:ea typeface="Comic Sans MS" charset="0"/>
              <a:cs typeface="Comic Sans MS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1. Why do you think Dylan wrote that </a:t>
            </a:r>
            <a:r>
              <a:rPr lang="en-US" altLang="zh-CN" sz="2800" kern="0" dirty="0" err="1" smtClean="0">
                <a:effectLst/>
                <a:latin typeface="Comic Sans MS" charset="0"/>
                <a:ea typeface="Comic Sans MS" charset="0"/>
                <a:cs typeface="Comic Sans MS" charset="0"/>
              </a:rPr>
              <a:t>Mrs</a:t>
            </a:r>
            <a:r>
              <a:rPr lang="en-US" altLang="zh-CN" sz="2800" kern="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 Maloney was “running up and down the sideline like a red fox”?</a:t>
            </a:r>
            <a:endParaRPr lang="zh-CN" altLang="zh-CN" sz="2800" kern="100" dirty="0" smtClean="0">
              <a:effectLst/>
              <a:latin typeface="Comic Sans MS" charset="0"/>
              <a:ea typeface="Comic Sans MS" charset="0"/>
              <a:cs typeface="Comic Sans MS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2. Do you think </a:t>
            </a:r>
            <a:r>
              <a:rPr lang="en-US" altLang="zh-CN" sz="2800" kern="0" dirty="0" err="1" smtClean="0">
                <a:effectLst/>
                <a:latin typeface="Comic Sans MS" charset="0"/>
                <a:ea typeface="Comic Sans MS" charset="0"/>
                <a:cs typeface="Comic Sans MS" charset="0"/>
              </a:rPr>
              <a:t>Mrs</a:t>
            </a:r>
            <a:r>
              <a:rPr lang="en-US" altLang="zh-CN" sz="2800" kern="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 Maloney is right that the </a:t>
            </a:r>
            <a:r>
              <a:rPr lang="en-US" altLang="zh-CN" sz="2800" kern="0" dirty="0" err="1" smtClean="0">
                <a:effectLst/>
                <a:latin typeface="Comic Sans MS" charset="0"/>
                <a:ea typeface="Comic Sans MS" charset="0"/>
                <a:cs typeface="Comic Sans MS" charset="0"/>
              </a:rPr>
              <a:t>Bullants</a:t>
            </a:r>
            <a:r>
              <a:rPr lang="en-US" altLang="zh-CN" sz="2800" kern="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 won’t beat them again?</a:t>
            </a:r>
            <a:endParaRPr lang="zh-CN" altLang="zh-CN" sz="2800" kern="100" dirty="0">
              <a:effectLst/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12"/>
            <a:ext cx="1504950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7250" y="595311"/>
            <a:ext cx="4254139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85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564</Words>
  <Application>Microsoft Office PowerPoint</Application>
  <PresentationFormat>自定义</PresentationFormat>
  <Paragraphs>99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admin5236</dc:creator>
  <cp:lastModifiedBy>fltrp</cp:lastModifiedBy>
  <cp:revision>43</cp:revision>
  <dcterms:created xsi:type="dcterms:W3CDTF">2018-09-27T12:35:37Z</dcterms:created>
  <dcterms:modified xsi:type="dcterms:W3CDTF">2019-01-16T06:18:57Z</dcterms:modified>
</cp:coreProperties>
</file>