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24" r:id="rId2"/>
    <p:sldId id="402" r:id="rId3"/>
    <p:sldId id="256" r:id="rId4"/>
    <p:sldId id="267" r:id="rId5"/>
    <p:sldId id="264" r:id="rId6"/>
    <p:sldId id="257" r:id="rId7"/>
    <p:sldId id="374" r:id="rId8"/>
    <p:sldId id="258" r:id="rId9"/>
    <p:sldId id="265" r:id="rId10"/>
    <p:sldId id="377" r:id="rId11"/>
    <p:sldId id="379" r:id="rId12"/>
    <p:sldId id="378" r:id="rId13"/>
    <p:sldId id="360" r:id="rId14"/>
    <p:sldId id="380" r:id="rId15"/>
    <p:sldId id="395" r:id="rId16"/>
    <p:sldId id="270" r:id="rId17"/>
    <p:sldId id="261" r:id="rId18"/>
    <p:sldId id="393" r:id="rId19"/>
    <p:sldId id="423" r:id="rId20"/>
    <p:sldId id="394" r:id="rId21"/>
    <p:sldId id="398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>
          <p15:clr>
            <a:srgbClr val="A4A3A4"/>
          </p15:clr>
        </p15:guide>
        <p15:guide id="2" pos="28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F5F5F"/>
    <a:srgbClr val="FF9900"/>
    <a:srgbClr val="FF0000"/>
    <a:srgbClr val="33333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426" y="-58"/>
      </p:cViewPr>
      <p:guideLst>
        <p:guide orient="horz" pos="2137"/>
        <p:guide pos="2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33" cy="7203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908BF-F5A7-4665-B34E-F6215D635E1A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6F67D-CEBF-4B06-8EA2-659347BB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93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6F67D-CEBF-4B06-8EA2-659347BB3C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26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lvl="0" algn="ctr" defTabSz="914400" eaLnBrk="1" fontAlgn="base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11835" y="5085759"/>
            <a:ext cx="4841076" cy="619325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选自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CN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多维阅读第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CN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级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》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1114416" y="1195977"/>
            <a:ext cx="6858000" cy="2016924"/>
          </a:xfrm>
          <a:ln>
            <a:noFill/>
          </a:ln>
        </p:spPr>
        <p:txBody>
          <a:bodyPr/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Abby’s Diary</a:t>
            </a:r>
            <a:br>
              <a:rPr lang="en-US" altLang="zh-CN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阿</a:t>
            </a:r>
            <a:r>
              <a:rPr lang="zh-CN" alt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比的日记</a:t>
            </a:r>
            <a:endParaRPr lang="zh-CN" alt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同心圆 6"/>
          <p:cNvSpPr/>
          <p:nvPr/>
        </p:nvSpPr>
        <p:spPr>
          <a:xfrm>
            <a:off x="1000125" y="1571625"/>
            <a:ext cx="1160463" cy="1160463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13" y="10800"/>
                </a:moveTo>
                <a:cubicBezTo>
                  <a:pt x="3513" y="14824"/>
                  <a:pt x="6776" y="18087"/>
                  <a:pt x="10800" y="18087"/>
                </a:cubicBezTo>
                <a:cubicBezTo>
                  <a:pt x="14824" y="18087"/>
                  <a:pt x="18087" y="14824"/>
                  <a:pt x="18087" y="10800"/>
                </a:cubicBezTo>
                <a:cubicBezTo>
                  <a:pt x="18087" y="6776"/>
                  <a:pt x="14824" y="3513"/>
                  <a:pt x="10800" y="3513"/>
                </a:cubicBezTo>
                <a:cubicBezTo>
                  <a:pt x="6776" y="3513"/>
                  <a:pt x="3513" y="6776"/>
                  <a:pt x="3513" y="10800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1617" y="5229824"/>
            <a:ext cx="8139729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• What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were the mean things that Lori Lee did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?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2" charset="0"/>
              </a:rPr>
              <a:t>• What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2" charset="0"/>
              </a:rPr>
              <a:t>do you think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2" charset="0"/>
              </a:rPr>
              <a:t>Mr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2" charset="0"/>
              </a:rPr>
              <a:t>Zimmons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2" charset="0"/>
              </a:rPr>
              <a:t> meant when he said, “cheats never get anywhere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2" charset="0"/>
              </a:rPr>
              <a:t>”?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2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00125" y="2"/>
            <a:ext cx="7314813" cy="5042310"/>
            <a:chOff x="1402548" y="658761"/>
            <a:chExt cx="6694515" cy="462381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48" y="658762"/>
              <a:ext cx="3391171" cy="462381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892" y="658761"/>
              <a:ext cx="3391171" cy="462381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圆角矩形 17"/>
          <p:cNvSpPr/>
          <p:nvPr/>
        </p:nvSpPr>
        <p:spPr>
          <a:xfrm>
            <a:off x="246063" y="115482"/>
            <a:ext cx="8818562" cy="501650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If you were Abby what would you feel on Tuesday?</a:t>
            </a:r>
            <a:endParaRPr lang="zh-CN" altLang="en-US" sz="3200" dirty="0">
              <a:solidFill>
                <a:srgbClr val="FF9900"/>
              </a:solidFill>
              <a:latin typeface="Times New Roman" panose="02020603050405020304" pitchFamily="2" charset="0"/>
              <a:ea typeface="楷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3" name="TextBox 20"/>
          <p:cNvSpPr/>
          <p:nvPr/>
        </p:nvSpPr>
        <p:spPr>
          <a:xfrm>
            <a:off x="1928813" y="2692400"/>
            <a:ext cx="309562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4" name="文本框 7181"/>
          <p:cNvSpPr txBox="1"/>
          <p:nvPr/>
        </p:nvSpPr>
        <p:spPr>
          <a:xfrm>
            <a:off x="1979613" y="5157788"/>
            <a:ext cx="309562" cy="1463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" name="直接箭头连接符 2"/>
          <p:cNvCxnSpPr>
            <a:endCxn id="5" idx="2"/>
          </p:cNvCxnSpPr>
          <p:nvPr/>
        </p:nvCxnSpPr>
        <p:spPr>
          <a:xfrm flipH="1" flipV="1">
            <a:off x="7080250" y="1276350"/>
            <a:ext cx="12700" cy="229552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endCxn id="5" idx="2"/>
          </p:cNvCxnSpPr>
          <p:nvPr/>
        </p:nvCxnSpPr>
        <p:spPr>
          <a:xfrm>
            <a:off x="7080250" y="4184650"/>
            <a:ext cx="12700" cy="19812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657975" y="907415"/>
            <a:ext cx="843276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Happy</a:t>
            </a:r>
            <a:endParaRPr lang="en-US" altLang="zh-CN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66560" y="6337300"/>
            <a:ext cx="7797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Upset</a:t>
            </a:r>
            <a:endParaRPr lang="en-US" altLang="zh-CN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79" name="图片 7"/>
          <p:cNvPicPr>
            <a:picLocks noChangeAspect="1"/>
          </p:cNvPicPr>
          <p:nvPr/>
        </p:nvPicPr>
        <p:blipFill>
          <a:blip r:embed="rId2"/>
          <a:srcRect t="2530"/>
          <a:stretch>
            <a:fillRect/>
          </a:stretch>
        </p:blipFill>
        <p:spPr>
          <a:xfrm>
            <a:off x="1851025" y="809625"/>
            <a:ext cx="2286000" cy="598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0" name="图片 1"/>
          <p:cNvPicPr>
            <a:picLocks noChangeAspect="1"/>
          </p:cNvPicPr>
          <p:nvPr/>
        </p:nvPicPr>
        <p:blipFill>
          <a:blip r:embed="rId3"/>
          <a:srcRect t="2766"/>
          <a:stretch>
            <a:fillRect/>
          </a:stretch>
        </p:blipFill>
        <p:spPr>
          <a:xfrm>
            <a:off x="4137025" y="811213"/>
            <a:ext cx="2247900" cy="5980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2908300" y="3493965"/>
            <a:ext cx="171450" cy="2254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椭圆 6"/>
          <p:cNvSpPr/>
          <p:nvPr/>
        </p:nvSpPr>
        <p:spPr>
          <a:xfrm>
            <a:off x="4954588" y="4737100"/>
            <a:ext cx="171450" cy="2254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957" y="989012"/>
            <a:ext cx="2309611" cy="5868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5"/>
          <p:cNvSpPr txBox="1"/>
          <p:nvPr/>
        </p:nvSpPr>
        <p:spPr>
          <a:xfrm>
            <a:off x="5676900" y="3463131"/>
            <a:ext cx="769937" cy="92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</a:p>
        </p:txBody>
      </p:sp>
      <p:sp>
        <p:nvSpPr>
          <p:cNvPr id="12292" name="文本框 6"/>
          <p:cNvSpPr txBox="1"/>
          <p:nvPr/>
        </p:nvSpPr>
        <p:spPr>
          <a:xfrm>
            <a:off x="194508" y="1066028"/>
            <a:ext cx="261481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 of task:</a:t>
            </a:r>
          </a:p>
        </p:txBody>
      </p:sp>
      <p:sp>
        <p:nvSpPr>
          <p:cNvPr id="12293" name="圆角矩形 23"/>
          <p:cNvSpPr/>
          <p:nvPr/>
        </p:nvSpPr>
        <p:spPr>
          <a:xfrm>
            <a:off x="104916" y="115482"/>
            <a:ext cx="5408820" cy="796925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Activity 3 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Jigsaw Reading</a:t>
            </a:r>
            <a:endParaRPr lang="en-US" altLang="zh-CN" sz="3600" b="1" dirty="0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1844274"/>
            <a:ext cx="5676900" cy="3937798"/>
            <a:chOff x="105954" y="2269694"/>
            <a:chExt cx="5399198" cy="371713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4" y="2269694"/>
              <a:ext cx="2735164" cy="371713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175" y="2269694"/>
              <a:ext cx="2733977" cy="37171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33400" y="1754188"/>
            <a:ext cx="101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Wed.</a:t>
            </a:r>
            <a:endParaRPr lang="zh-CN" altLang="en-US" strike="noStrike" noProof="1"/>
          </a:p>
        </p:txBody>
      </p:sp>
      <p:sp>
        <p:nvSpPr>
          <p:cNvPr id="3" name="椭圆 2"/>
          <p:cNvSpPr/>
          <p:nvPr/>
        </p:nvSpPr>
        <p:spPr>
          <a:xfrm>
            <a:off x="652463" y="1022350"/>
            <a:ext cx="10064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Wed.</a:t>
            </a:r>
            <a:endParaRPr lang="zh-CN" altLang="en-US" strike="noStrike" noProof="1"/>
          </a:p>
        </p:txBody>
      </p:sp>
      <p:sp>
        <p:nvSpPr>
          <p:cNvPr id="4" name="椭圆 3"/>
          <p:cNvSpPr/>
          <p:nvPr/>
        </p:nvSpPr>
        <p:spPr>
          <a:xfrm>
            <a:off x="1336675" y="698500"/>
            <a:ext cx="10429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Wed.</a:t>
            </a:r>
          </a:p>
        </p:txBody>
      </p:sp>
      <p:sp>
        <p:nvSpPr>
          <p:cNvPr id="5" name="椭圆 4"/>
          <p:cNvSpPr/>
          <p:nvPr/>
        </p:nvSpPr>
        <p:spPr>
          <a:xfrm>
            <a:off x="2157413" y="1143000"/>
            <a:ext cx="101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Wed.</a:t>
            </a:r>
            <a:endParaRPr lang="zh-CN" altLang="en-US" strike="noStrike" noProof="1"/>
          </a:p>
        </p:txBody>
      </p:sp>
      <p:sp>
        <p:nvSpPr>
          <p:cNvPr id="6" name="椭圆 5"/>
          <p:cNvSpPr/>
          <p:nvPr/>
        </p:nvSpPr>
        <p:spPr>
          <a:xfrm>
            <a:off x="2098675" y="1844675"/>
            <a:ext cx="10128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Wed.</a:t>
            </a:r>
            <a:endParaRPr lang="zh-CN" altLang="en-US" strike="noStrike" noProof="1"/>
          </a:p>
        </p:txBody>
      </p:sp>
      <p:sp>
        <p:nvSpPr>
          <p:cNvPr id="7" name="椭圆 6"/>
          <p:cNvSpPr/>
          <p:nvPr/>
        </p:nvSpPr>
        <p:spPr>
          <a:xfrm>
            <a:off x="1246188" y="2119313"/>
            <a:ext cx="10699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Wed.</a:t>
            </a:r>
            <a:endParaRPr lang="zh-CN" altLang="en-US" strike="noStrike" noProof="1"/>
          </a:p>
        </p:txBody>
      </p:sp>
      <p:sp>
        <p:nvSpPr>
          <p:cNvPr id="8" name="椭圆 7"/>
          <p:cNvSpPr/>
          <p:nvPr/>
        </p:nvSpPr>
        <p:spPr>
          <a:xfrm>
            <a:off x="6937375" y="442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Thur.</a:t>
            </a:r>
          </a:p>
        </p:txBody>
      </p:sp>
      <p:sp>
        <p:nvSpPr>
          <p:cNvPr id="9" name="椭圆 8"/>
          <p:cNvSpPr/>
          <p:nvPr/>
        </p:nvSpPr>
        <p:spPr>
          <a:xfrm>
            <a:off x="6314123" y="8397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Thur.</a:t>
            </a:r>
            <a:endParaRPr lang="zh-CN" altLang="en-US" strike="noStrike" noProof="1"/>
          </a:p>
        </p:txBody>
      </p:sp>
      <p:sp>
        <p:nvSpPr>
          <p:cNvPr id="10" name="椭圆 9"/>
          <p:cNvSpPr/>
          <p:nvPr/>
        </p:nvSpPr>
        <p:spPr>
          <a:xfrm>
            <a:off x="7759700" y="6985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Thur.</a:t>
            </a:r>
            <a:endParaRPr lang="zh-CN" altLang="en-US" strike="noStrike" noProof="1"/>
          </a:p>
        </p:txBody>
      </p:sp>
      <p:sp>
        <p:nvSpPr>
          <p:cNvPr id="11" name="椭圆 10"/>
          <p:cNvSpPr/>
          <p:nvPr/>
        </p:nvSpPr>
        <p:spPr>
          <a:xfrm>
            <a:off x="6403975" y="1692275"/>
            <a:ext cx="10064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Thur.</a:t>
            </a:r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7143750" y="18446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Thur.</a:t>
            </a:r>
            <a:endParaRPr lang="zh-CN" altLang="en-US" strike="noStrike" noProof="1"/>
          </a:p>
        </p:txBody>
      </p:sp>
      <p:sp>
        <p:nvSpPr>
          <p:cNvPr id="13" name="椭圆 12"/>
          <p:cNvSpPr/>
          <p:nvPr/>
        </p:nvSpPr>
        <p:spPr>
          <a:xfrm>
            <a:off x="7851775" y="15509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Thur.</a:t>
            </a:r>
            <a:endParaRPr lang="zh-CN" altLang="en-US" strike="noStrike" noProof="1"/>
          </a:p>
        </p:txBody>
      </p:sp>
      <p:sp>
        <p:nvSpPr>
          <p:cNvPr id="14" name="椭圆 13"/>
          <p:cNvSpPr/>
          <p:nvPr/>
        </p:nvSpPr>
        <p:spPr>
          <a:xfrm>
            <a:off x="3671888" y="777875"/>
            <a:ext cx="10223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Sat.</a:t>
            </a:r>
          </a:p>
        </p:txBody>
      </p:sp>
      <p:sp>
        <p:nvSpPr>
          <p:cNvPr id="15" name="椭圆 14"/>
          <p:cNvSpPr/>
          <p:nvPr/>
        </p:nvSpPr>
        <p:spPr>
          <a:xfrm>
            <a:off x="3575050" y="15509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Sat.</a:t>
            </a:r>
            <a:endParaRPr lang="zh-CN" altLang="en-US" strike="noStrike" noProof="1"/>
          </a:p>
        </p:txBody>
      </p:sp>
      <p:sp>
        <p:nvSpPr>
          <p:cNvPr id="16" name="椭圆 15"/>
          <p:cNvSpPr/>
          <p:nvPr/>
        </p:nvSpPr>
        <p:spPr>
          <a:xfrm>
            <a:off x="4176713" y="21209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Sat.</a:t>
            </a:r>
            <a:endParaRPr lang="zh-CN" altLang="en-US" strike="noStrike" noProof="1"/>
          </a:p>
        </p:txBody>
      </p:sp>
      <p:sp>
        <p:nvSpPr>
          <p:cNvPr id="17" name="椭圆 16"/>
          <p:cNvSpPr/>
          <p:nvPr/>
        </p:nvSpPr>
        <p:spPr>
          <a:xfrm>
            <a:off x="5029200" y="19367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Sat.</a:t>
            </a:r>
            <a:endParaRPr lang="zh-CN" altLang="en-US" strike="noStrike" noProof="1"/>
          </a:p>
        </p:txBody>
      </p:sp>
      <p:sp>
        <p:nvSpPr>
          <p:cNvPr id="18" name="椭圆 17"/>
          <p:cNvSpPr/>
          <p:nvPr/>
        </p:nvSpPr>
        <p:spPr>
          <a:xfrm>
            <a:off x="4586288" y="5508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Sat.</a:t>
            </a:r>
            <a:endParaRPr lang="zh-CN" altLang="en-US" strike="noStrike" noProof="1"/>
          </a:p>
        </p:txBody>
      </p:sp>
      <p:sp>
        <p:nvSpPr>
          <p:cNvPr id="19" name="椭圆 18"/>
          <p:cNvSpPr/>
          <p:nvPr/>
        </p:nvSpPr>
        <p:spPr>
          <a:xfrm>
            <a:off x="5173663" y="11426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Sat.</a:t>
            </a:r>
            <a:endParaRPr lang="zh-CN" altLang="en-US" strike="noStrike" noProof="1"/>
          </a:p>
        </p:txBody>
      </p:sp>
      <p:sp>
        <p:nvSpPr>
          <p:cNvPr id="20" name="椭圆 19"/>
          <p:cNvSpPr/>
          <p:nvPr/>
        </p:nvSpPr>
        <p:spPr>
          <a:xfrm>
            <a:off x="1095375" y="32131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Fri.</a:t>
            </a:r>
          </a:p>
        </p:txBody>
      </p:sp>
      <p:sp>
        <p:nvSpPr>
          <p:cNvPr id="21" name="椭圆 20"/>
          <p:cNvSpPr/>
          <p:nvPr/>
        </p:nvSpPr>
        <p:spPr>
          <a:xfrm>
            <a:off x="1909763" y="34210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Fri.</a:t>
            </a:r>
          </a:p>
        </p:txBody>
      </p:sp>
      <p:sp>
        <p:nvSpPr>
          <p:cNvPr id="22" name="椭圆 21"/>
          <p:cNvSpPr/>
          <p:nvPr/>
        </p:nvSpPr>
        <p:spPr>
          <a:xfrm>
            <a:off x="533400" y="36115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Fri.</a:t>
            </a:r>
          </a:p>
        </p:txBody>
      </p:sp>
      <p:sp>
        <p:nvSpPr>
          <p:cNvPr id="23" name="椭圆 22"/>
          <p:cNvSpPr/>
          <p:nvPr/>
        </p:nvSpPr>
        <p:spPr>
          <a:xfrm>
            <a:off x="1909763" y="4216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Fri.</a:t>
            </a:r>
          </a:p>
        </p:txBody>
      </p:sp>
      <p:sp>
        <p:nvSpPr>
          <p:cNvPr id="24" name="椭圆 23"/>
          <p:cNvSpPr/>
          <p:nvPr/>
        </p:nvSpPr>
        <p:spPr>
          <a:xfrm>
            <a:off x="635000" y="42735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Fri.</a:t>
            </a:r>
          </a:p>
        </p:txBody>
      </p:sp>
      <p:sp>
        <p:nvSpPr>
          <p:cNvPr id="25" name="椭圆 24"/>
          <p:cNvSpPr/>
          <p:nvPr/>
        </p:nvSpPr>
        <p:spPr>
          <a:xfrm>
            <a:off x="1246188" y="45815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Fri.</a:t>
            </a:r>
          </a:p>
        </p:txBody>
      </p:sp>
      <p:sp>
        <p:nvSpPr>
          <p:cNvPr id="26" name="椭圆 25"/>
          <p:cNvSpPr/>
          <p:nvPr/>
        </p:nvSpPr>
        <p:spPr>
          <a:xfrm>
            <a:off x="7345363" y="27590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Sun.</a:t>
            </a:r>
            <a:endParaRPr lang="zh-CN" altLang="en-US" strike="noStrike" noProof="1"/>
          </a:p>
        </p:txBody>
      </p:sp>
      <p:sp>
        <p:nvSpPr>
          <p:cNvPr id="27" name="椭圆 26"/>
          <p:cNvSpPr/>
          <p:nvPr/>
        </p:nvSpPr>
        <p:spPr>
          <a:xfrm>
            <a:off x="6634163" y="31591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Sun.</a:t>
            </a:r>
          </a:p>
        </p:txBody>
      </p:sp>
      <p:sp>
        <p:nvSpPr>
          <p:cNvPr id="28" name="椭圆 27"/>
          <p:cNvSpPr/>
          <p:nvPr/>
        </p:nvSpPr>
        <p:spPr>
          <a:xfrm>
            <a:off x="8058150" y="31591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Sun.</a:t>
            </a:r>
            <a:endParaRPr lang="zh-CN" altLang="en-US" strike="noStrike" noProof="1"/>
          </a:p>
        </p:txBody>
      </p:sp>
      <p:sp>
        <p:nvSpPr>
          <p:cNvPr id="29" name="椭圆 28"/>
          <p:cNvSpPr/>
          <p:nvPr/>
        </p:nvSpPr>
        <p:spPr>
          <a:xfrm>
            <a:off x="6734175" y="39417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Sun.</a:t>
            </a:r>
            <a:endParaRPr lang="zh-CN" altLang="en-US" strike="noStrike" noProof="1"/>
          </a:p>
        </p:txBody>
      </p:sp>
      <p:sp>
        <p:nvSpPr>
          <p:cNvPr id="30" name="椭圆 29"/>
          <p:cNvSpPr/>
          <p:nvPr/>
        </p:nvSpPr>
        <p:spPr>
          <a:xfrm>
            <a:off x="7410450" y="42735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Sun.</a:t>
            </a:r>
            <a:endParaRPr lang="zh-CN" altLang="en-US" strike="noStrike" noProof="1"/>
          </a:p>
        </p:txBody>
      </p:sp>
      <p:sp>
        <p:nvSpPr>
          <p:cNvPr id="31" name="椭圆 30"/>
          <p:cNvSpPr/>
          <p:nvPr/>
        </p:nvSpPr>
        <p:spPr>
          <a:xfrm>
            <a:off x="8058150" y="3886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Sun.</a:t>
            </a:r>
            <a:endParaRPr lang="zh-CN" altLang="en-US" strike="noStrike" noProof="1"/>
          </a:p>
        </p:txBody>
      </p:sp>
      <p:sp>
        <p:nvSpPr>
          <p:cNvPr id="32" name="椭圆 31"/>
          <p:cNvSpPr/>
          <p:nvPr/>
        </p:nvSpPr>
        <p:spPr>
          <a:xfrm>
            <a:off x="4341813" y="33591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Mon.</a:t>
            </a:r>
          </a:p>
        </p:txBody>
      </p:sp>
      <p:sp>
        <p:nvSpPr>
          <p:cNvPr id="33" name="椭圆 32"/>
          <p:cNvSpPr/>
          <p:nvPr/>
        </p:nvSpPr>
        <p:spPr>
          <a:xfrm>
            <a:off x="3575050" y="3784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Mon.</a:t>
            </a:r>
            <a:endParaRPr lang="zh-CN" altLang="en-US" strike="noStrike" noProof="1"/>
          </a:p>
        </p:txBody>
      </p:sp>
      <p:sp>
        <p:nvSpPr>
          <p:cNvPr id="34" name="椭圆 33"/>
          <p:cNvSpPr/>
          <p:nvPr/>
        </p:nvSpPr>
        <p:spPr>
          <a:xfrm>
            <a:off x="5029200" y="3886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Mon.</a:t>
            </a:r>
            <a:endParaRPr lang="zh-CN" altLang="en-US" strike="noStrike" noProof="1"/>
          </a:p>
        </p:txBody>
      </p:sp>
      <p:sp>
        <p:nvSpPr>
          <p:cNvPr id="35" name="椭圆 34"/>
          <p:cNvSpPr/>
          <p:nvPr/>
        </p:nvSpPr>
        <p:spPr>
          <a:xfrm>
            <a:off x="3573463" y="45815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Mon.</a:t>
            </a:r>
            <a:endParaRPr lang="zh-CN" altLang="en-US" strike="noStrike" noProof="1"/>
          </a:p>
        </p:txBody>
      </p:sp>
      <p:sp>
        <p:nvSpPr>
          <p:cNvPr id="36" name="椭圆 35"/>
          <p:cNvSpPr/>
          <p:nvPr/>
        </p:nvSpPr>
        <p:spPr>
          <a:xfrm>
            <a:off x="5092700" y="4699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Mon.</a:t>
            </a:r>
            <a:endParaRPr lang="zh-CN" altLang="en-US" strike="noStrike" noProof="1"/>
          </a:p>
        </p:txBody>
      </p:sp>
      <p:sp>
        <p:nvSpPr>
          <p:cNvPr id="37" name="椭圆 36"/>
          <p:cNvSpPr/>
          <p:nvPr/>
        </p:nvSpPr>
        <p:spPr>
          <a:xfrm>
            <a:off x="4259263" y="4800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ym typeface="+mn-ea"/>
              </a:rPr>
              <a:t>Mon.</a:t>
            </a:r>
            <a:endParaRPr lang="zh-CN" altLang="en-US" strike="noStrike" noProof="1"/>
          </a:p>
        </p:txBody>
      </p:sp>
      <p:sp>
        <p:nvSpPr>
          <p:cNvPr id="38" name="文本框 37"/>
          <p:cNvSpPr txBox="1"/>
          <p:nvPr/>
        </p:nvSpPr>
        <p:spPr>
          <a:xfrm>
            <a:off x="0" y="23325"/>
            <a:ext cx="2757487" cy="522287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How to regroup?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12701" y="0"/>
            <a:ext cx="9131299" cy="920750"/>
          </a:xfrm>
          <a:solidFill>
            <a:srgbClr val="0070C0"/>
          </a:solidFill>
          <a:ln>
            <a:solidFill>
              <a:srgbClr val="0070C0"/>
            </a:solidFill>
            <a:miter/>
          </a:ln>
        </p:spPr>
        <p:txBody>
          <a:bodyPr anchor="ctr"/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2" charset="0"/>
              </a:rPr>
              <a:t>Back to the original group, share the diary you read, and finish the task below.</a:t>
            </a:r>
          </a:p>
        </p:txBody>
      </p:sp>
      <p:pic>
        <p:nvPicPr>
          <p:cNvPr id="14338" name="图片 38" descr="微信图片_2018071716424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87" y="1412076"/>
            <a:ext cx="4687887" cy="3475837"/>
          </a:xfrm>
        </p:spPr>
      </p:pic>
      <p:pic>
        <p:nvPicPr>
          <p:cNvPr id="14339" name="图片 -2147482621" descr="微信图片_201807171644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713" y="1412076"/>
            <a:ext cx="4446587" cy="3475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图片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" y="1988340"/>
            <a:ext cx="6901805" cy="43429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圆角矩形 23"/>
          <p:cNvSpPr/>
          <p:nvPr/>
        </p:nvSpPr>
        <p:spPr>
          <a:xfrm>
            <a:off x="119317" y="907845"/>
            <a:ext cx="7609840" cy="933883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Read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diaries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of 8 days, try to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retell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 event which plays an important role.</a:t>
            </a:r>
          </a:p>
        </p:txBody>
      </p:sp>
      <p:sp>
        <p:nvSpPr>
          <p:cNvPr id="3084" name="圆角矩形 23"/>
          <p:cNvSpPr/>
          <p:nvPr/>
        </p:nvSpPr>
        <p:spPr>
          <a:xfrm>
            <a:off x="105954" y="129540"/>
            <a:ext cx="3098408" cy="678180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Activity 4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endParaRPr lang="en-US" altLang="zh-CN" sz="2800" b="1" dirty="0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圆角矩形 23"/>
          <p:cNvSpPr/>
          <p:nvPr/>
        </p:nvSpPr>
        <p:spPr>
          <a:xfrm>
            <a:off x="105954" y="185960"/>
            <a:ext cx="6915168" cy="1160145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Check the meaning of the words or phrases you </a:t>
            </a:r>
            <a:r>
              <a:rPr lang="en-US" altLang="zh-CN" sz="2800" b="1" dirty="0" smtClean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don’t know. </a:t>
            </a:r>
            <a:endParaRPr lang="en-US" altLang="zh-CN" sz="2800" b="1" dirty="0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288223" y="2000250"/>
            <a:ext cx="5042310" cy="27392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参考词汇：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as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mad as a monkey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looks like a crinkled autumn leaf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shrieked like trapped bats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knots 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 her noodle 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Mum knows a thing or 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圆角矩形 23"/>
          <p:cNvSpPr/>
          <p:nvPr/>
        </p:nvSpPr>
        <p:spPr>
          <a:xfrm>
            <a:off x="1618647" y="1111113"/>
            <a:ext cx="6764821" cy="947738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Readers </a:t>
            </a:r>
            <a:r>
              <a:rPr lang="en-US" altLang="zh-CN" sz="2800" b="1" dirty="0" smtClean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Theater</a:t>
            </a:r>
          </a:p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Act 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out a part of the diary you like </a:t>
            </a:r>
            <a:r>
              <a:rPr lang="en-US" altLang="zh-CN" sz="2800" b="1" dirty="0" smtClean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 best</a:t>
            </a:r>
            <a:endParaRPr lang="en-US" altLang="zh-CN" sz="2800" b="1" dirty="0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641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07" y="2348505"/>
            <a:ext cx="3749675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4" name="圆角矩形 23"/>
          <p:cNvSpPr/>
          <p:nvPr/>
        </p:nvSpPr>
        <p:spPr>
          <a:xfrm>
            <a:off x="105954" y="115482"/>
            <a:ext cx="2305056" cy="947738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Activity 5    </a:t>
            </a:r>
            <a:endParaRPr lang="en-US" altLang="zh-CN" sz="3600" b="1" dirty="0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50" y="600076"/>
            <a:ext cx="8210550" cy="3477222"/>
          </a:xfrm>
        </p:spPr>
        <p:txBody>
          <a:bodyPr anchor="t"/>
          <a:lstStyle/>
          <a:p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sort of a person 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Abby/Lori Lee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/Suzi </a:t>
            </a:r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Chang?</a:t>
            </a:r>
          </a:p>
          <a:p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you like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best </a:t>
            </a:r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have the deepest impression of 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Abby’s 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diary</a:t>
            </a:r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Why?</a:t>
            </a:r>
          </a:p>
          <a:p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been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 didn’t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like you for some 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reason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did you know? How did you feel? What did you do?</a:t>
            </a:r>
          </a:p>
          <a:p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Have you ever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kept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diary 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zh-CN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Abby?</a:t>
            </a:r>
          </a:p>
        </p:txBody>
      </p:sp>
      <p:pic>
        <p:nvPicPr>
          <p:cNvPr id="17411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13" y="4303713"/>
            <a:ext cx="4240212" cy="2487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9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charRg st="129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charRg st="129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charRg st="129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0020" y="1268010"/>
            <a:ext cx="6843135" cy="253381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</a:rPr>
              <a:t>. 观察</a:t>
            </a:r>
            <a:r>
              <a:rPr lang="zh-CN" altLang="en-US" sz="2800" dirty="0">
                <a:solidFill>
                  <a:schemeClr val="bg1"/>
                </a:solidFill>
              </a:rPr>
              <a:t>Abby校园生活的心情波动曲线图，你有什么想法?</a:t>
            </a:r>
          </a:p>
          <a:p>
            <a:pPr marL="0" indent="0">
              <a:buNone/>
            </a:pPr>
            <a:endParaRPr lang="zh-CN" alt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</a:rPr>
              <a:t>. 如果</a:t>
            </a:r>
            <a:r>
              <a:rPr lang="zh-CN" altLang="en-US" sz="2800" dirty="0">
                <a:solidFill>
                  <a:schemeClr val="bg1"/>
                </a:solidFill>
              </a:rPr>
              <a:t>在校园生活</a:t>
            </a:r>
            <a:r>
              <a:rPr lang="zh-CN" altLang="en-US" sz="2800" dirty="0" smtClean="0">
                <a:solidFill>
                  <a:schemeClr val="bg1"/>
                </a:solidFill>
              </a:rPr>
              <a:t>中，我们</a:t>
            </a:r>
            <a:r>
              <a:rPr lang="zh-CN" altLang="en-US" sz="2800" dirty="0">
                <a:solidFill>
                  <a:schemeClr val="bg1"/>
                </a:solidFill>
              </a:rPr>
              <a:t>与同学间出现</a:t>
            </a:r>
            <a:r>
              <a:rPr lang="zh-CN" altLang="en-US" sz="2800" dirty="0" smtClean="0">
                <a:solidFill>
                  <a:schemeClr val="bg1"/>
                </a:solidFill>
              </a:rPr>
              <a:t>了友情危机时</a:t>
            </a:r>
            <a:r>
              <a:rPr lang="zh-CN" altLang="en-US" sz="2800" dirty="0">
                <a:solidFill>
                  <a:schemeClr val="bg1"/>
                </a:solidFill>
              </a:rPr>
              <a:t>，将如何化解?</a:t>
            </a:r>
          </a:p>
        </p:txBody>
      </p:sp>
      <p:sp>
        <p:nvSpPr>
          <p:cNvPr id="3084" name="圆角矩形 23"/>
          <p:cNvSpPr/>
          <p:nvPr/>
        </p:nvSpPr>
        <p:spPr>
          <a:xfrm>
            <a:off x="177987" y="224643"/>
            <a:ext cx="5546541" cy="557530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Activity 6 Discussion 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Time   </a:t>
            </a:r>
            <a:endParaRPr lang="en-US" altLang="zh-CN" sz="3600" b="1" dirty="0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7411" name="图片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1750" y="4599305"/>
            <a:ext cx="4032250" cy="2258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同心圆 7"/>
          <p:cNvSpPr/>
          <p:nvPr/>
        </p:nvSpPr>
        <p:spPr>
          <a:xfrm>
            <a:off x="7861830" y="839788"/>
            <a:ext cx="1160462" cy="1160462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40" y="10800"/>
                </a:moveTo>
                <a:cubicBezTo>
                  <a:pt x="1940" y="15693"/>
                  <a:pt x="5907" y="19660"/>
                  <a:pt x="10800" y="19660"/>
                </a:cubicBezTo>
                <a:cubicBezTo>
                  <a:pt x="15693" y="19660"/>
                  <a:pt x="19660" y="15693"/>
                  <a:pt x="19660" y="10800"/>
                </a:cubicBezTo>
                <a:cubicBezTo>
                  <a:pt x="19660" y="5907"/>
                  <a:pt x="15693" y="1940"/>
                  <a:pt x="10800" y="1940"/>
                </a:cubicBezTo>
                <a:cubicBezTo>
                  <a:pt x="5907" y="1940"/>
                  <a:pt x="1940" y="5907"/>
                  <a:pt x="1940" y="10800"/>
                </a:cubicBezTo>
                <a:close/>
              </a:path>
            </a:pathLst>
          </a:custGeom>
          <a:solidFill>
            <a:srgbClr val="00B0F0">
              <a:alpha val="40999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8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98" y="852180"/>
            <a:ext cx="4139801" cy="56185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文本框 99"/>
          <p:cNvSpPr txBox="1"/>
          <p:nvPr/>
        </p:nvSpPr>
        <p:spPr>
          <a:xfrm>
            <a:off x="159223" y="2276472"/>
            <a:ext cx="4723607" cy="1508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What can you get from the cover?</a:t>
            </a: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082" name="文本框 2"/>
          <p:cNvSpPr txBox="1"/>
          <p:nvPr/>
        </p:nvSpPr>
        <p:spPr>
          <a:xfrm>
            <a:off x="156986" y="1340043"/>
            <a:ext cx="51180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None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Do you know what diary is?</a:t>
            </a:r>
          </a:p>
        </p:txBody>
      </p:sp>
      <p:sp>
        <p:nvSpPr>
          <p:cNvPr id="3084" name="圆角矩形 23"/>
          <p:cNvSpPr/>
          <p:nvPr/>
        </p:nvSpPr>
        <p:spPr>
          <a:xfrm>
            <a:off x="156986" y="282575"/>
            <a:ext cx="2758255" cy="557213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Activity 1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endParaRPr lang="en-US" altLang="zh-CN" sz="2800" b="1" dirty="0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圆角矩形 23"/>
          <p:cNvSpPr/>
          <p:nvPr/>
        </p:nvSpPr>
        <p:spPr>
          <a:xfrm>
            <a:off x="2432385" y="43449"/>
            <a:ext cx="4163060" cy="1145540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Mind Map</a:t>
            </a:r>
          </a:p>
          <a:p>
            <a:pPr algn="ctr"/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zh-CN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Partner Prattle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圆角矩形 2"/>
          <p:cNvSpPr/>
          <p:nvPr/>
        </p:nvSpPr>
        <p:spPr>
          <a:xfrm>
            <a:off x="3251414" y="1268010"/>
            <a:ext cx="2595169" cy="136862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/>
          <a:lstStyle/>
          <a:p>
            <a:pPr algn="ctr"/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b="1" u="sng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zh-CN" altLang="en-US" sz="2400" b="1" u="sng" dirty="0" smtClean="0">
                <a:latin typeface="Times New Roman" pitchFamily="18" charset="0"/>
                <a:cs typeface="Times New Roman" pitchFamily="18" charset="0"/>
              </a:rPr>
              <a:t>trip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+mn-ea"/>
              </a:rPr>
              <a:t>w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hat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you did</a:t>
            </a:r>
          </a:p>
          <a:p>
            <a:pPr algn="ctr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h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ow 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you fe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lt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图片 -2147482548" descr="ide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942" y="3117850"/>
            <a:ext cx="2381250" cy="177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圆角矩形 4"/>
          <p:cNvSpPr/>
          <p:nvPr/>
        </p:nvSpPr>
        <p:spPr>
          <a:xfrm>
            <a:off x="6230840" y="3041650"/>
            <a:ext cx="2578706" cy="14970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/>
          <a:lstStyle/>
          <a:p>
            <a:pPr algn="ctr"/>
            <a:r>
              <a:rPr lang="zh-CN" altLang="en-US" sz="2400" b="1" u="sng" dirty="0">
                <a:latin typeface="Times New Roman" pitchFamily="18" charset="0"/>
                <a:cs typeface="Times New Roman" pitchFamily="18" charset="0"/>
              </a:rPr>
              <a:t>yesterday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w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hat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you did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h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ow 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you fe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lt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圆角矩形 3"/>
          <p:cNvSpPr/>
          <p:nvPr/>
        </p:nvSpPr>
        <p:spPr>
          <a:xfrm>
            <a:off x="3329797" y="5199281"/>
            <a:ext cx="2610829" cy="1524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/>
          <a:lstStyle/>
          <a:p>
            <a:pPr algn="ctr"/>
            <a:r>
              <a:rPr lang="en-US" altLang="zh-CN" sz="2400" b="1" u="sng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zh-CN" altLang="en-US" sz="2400" b="1" u="sng" dirty="0" smtClean="0">
                <a:latin typeface="Times New Roman" pitchFamily="18" charset="0"/>
                <a:cs typeface="Times New Roman" pitchFamily="18" charset="0"/>
              </a:rPr>
              <a:t>weekend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+mn-ea"/>
              </a:rPr>
              <a:t>w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hat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you did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h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ow 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you fe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lt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圆角矩形 5"/>
          <p:cNvSpPr/>
          <p:nvPr/>
        </p:nvSpPr>
        <p:spPr>
          <a:xfrm>
            <a:off x="322053" y="3041650"/>
            <a:ext cx="2593188" cy="148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E46C0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/>
          <a:lstStyle/>
          <a:p>
            <a:pPr algn="ctr"/>
            <a:r>
              <a:rPr lang="en-US" altLang="zh-CN" sz="2400" b="1" u="sng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zh-CN" altLang="en-US" sz="2400" b="1" u="sng" dirty="0" smtClean="0">
                <a:latin typeface="Times New Roman" pitchFamily="18" charset="0"/>
                <a:cs typeface="Times New Roman" pitchFamily="18" charset="0"/>
              </a:rPr>
              <a:t>holiday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w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hat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you did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h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ow 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you fe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lt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下弧形箭头 7"/>
          <p:cNvSpPr/>
          <p:nvPr/>
        </p:nvSpPr>
        <p:spPr>
          <a:xfrm rot="-3600000">
            <a:off x="4049713" y="2774950"/>
            <a:ext cx="1044575" cy="406400"/>
          </a:xfrm>
          <a:prstGeom prst="curvedUpArrow">
            <a:avLst>
              <a:gd name="adj1" fmla="val 25034"/>
              <a:gd name="adj2" fmla="val 50049"/>
              <a:gd name="adj3" fmla="val 25000"/>
            </a:avLst>
          </a:prstGeom>
          <a:solidFill>
            <a:srgbClr val="5B9BD5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0" name="下弧形箭头 7"/>
          <p:cNvSpPr/>
          <p:nvPr/>
        </p:nvSpPr>
        <p:spPr>
          <a:xfrm rot="600000">
            <a:off x="5495265" y="3847023"/>
            <a:ext cx="1046162" cy="406400"/>
          </a:xfrm>
          <a:prstGeom prst="curvedUpArrow">
            <a:avLst>
              <a:gd name="adj1" fmla="val 25072"/>
              <a:gd name="adj2" fmla="val 50125"/>
              <a:gd name="adj3" fmla="val 25000"/>
            </a:avLst>
          </a:prstGeom>
          <a:solidFill>
            <a:srgbClr val="5B9BD5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下弧形箭头 7"/>
          <p:cNvSpPr/>
          <p:nvPr/>
        </p:nvSpPr>
        <p:spPr>
          <a:xfrm rot="-9540000">
            <a:off x="2639770" y="3581401"/>
            <a:ext cx="1046162" cy="406400"/>
          </a:xfrm>
          <a:prstGeom prst="curvedUpArrow">
            <a:avLst>
              <a:gd name="adj1" fmla="val 25072"/>
              <a:gd name="adj2" fmla="val 50125"/>
              <a:gd name="adj3" fmla="val 25000"/>
            </a:avLst>
          </a:prstGeom>
          <a:solidFill>
            <a:srgbClr val="5B9BD5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2" name="下弧形箭头 7"/>
          <p:cNvSpPr/>
          <p:nvPr/>
        </p:nvSpPr>
        <p:spPr>
          <a:xfrm rot="5100000">
            <a:off x="4049713" y="4659313"/>
            <a:ext cx="1044575" cy="406400"/>
          </a:xfrm>
          <a:prstGeom prst="curvedUpArrow">
            <a:avLst>
              <a:gd name="adj1" fmla="val 25034"/>
              <a:gd name="adj2" fmla="val 50049"/>
              <a:gd name="adj3" fmla="val 25000"/>
            </a:avLst>
          </a:prstGeom>
          <a:solidFill>
            <a:srgbClr val="5B9BD5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4" name="圆角矩形 23"/>
          <p:cNvSpPr/>
          <p:nvPr/>
        </p:nvSpPr>
        <p:spPr>
          <a:xfrm>
            <a:off x="0" y="67798"/>
            <a:ext cx="2483043" cy="557213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Activity 7    </a:t>
            </a:r>
            <a:endParaRPr lang="en-US" altLang="zh-CN" sz="3600" b="1" dirty="0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30515" y="1628175"/>
            <a:ext cx="6875780" cy="7568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Try to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 a diary</a:t>
            </a:r>
            <a:endParaRPr lang="en-US" altLang="zh-C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55875" y="2582545"/>
            <a:ext cx="4032250" cy="403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同心圆 5"/>
          <p:cNvSpPr/>
          <p:nvPr/>
        </p:nvSpPr>
        <p:spPr>
          <a:xfrm>
            <a:off x="136525" y="3929063"/>
            <a:ext cx="1444625" cy="1444625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40" y="10800"/>
                </a:moveTo>
                <a:cubicBezTo>
                  <a:pt x="1940" y="15693"/>
                  <a:pt x="5907" y="19660"/>
                  <a:pt x="10800" y="19660"/>
                </a:cubicBezTo>
                <a:cubicBezTo>
                  <a:pt x="15693" y="19660"/>
                  <a:pt x="19660" y="15693"/>
                  <a:pt x="19660" y="10800"/>
                </a:cubicBezTo>
                <a:cubicBezTo>
                  <a:pt x="19660" y="5907"/>
                  <a:pt x="15693" y="1940"/>
                  <a:pt x="10800" y="1940"/>
                </a:cubicBezTo>
                <a:cubicBezTo>
                  <a:pt x="5907" y="1940"/>
                  <a:pt x="1940" y="5907"/>
                  <a:pt x="1940" y="10800"/>
                </a:cubicBezTo>
                <a:close/>
              </a:path>
            </a:pathLst>
          </a:custGeom>
          <a:solidFill>
            <a:srgbClr val="00B0F0">
              <a:alpha val="26999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4" name="同心圆 7"/>
          <p:cNvSpPr/>
          <p:nvPr/>
        </p:nvSpPr>
        <p:spPr>
          <a:xfrm>
            <a:off x="1000125" y="1571625"/>
            <a:ext cx="1160463" cy="1160463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13" y="10800"/>
                </a:moveTo>
                <a:cubicBezTo>
                  <a:pt x="3513" y="14824"/>
                  <a:pt x="6776" y="18087"/>
                  <a:pt x="10800" y="18087"/>
                </a:cubicBezTo>
                <a:cubicBezTo>
                  <a:pt x="14824" y="18087"/>
                  <a:pt x="18087" y="14824"/>
                  <a:pt x="18087" y="10800"/>
                </a:cubicBezTo>
                <a:cubicBezTo>
                  <a:pt x="18087" y="6776"/>
                  <a:pt x="14824" y="3513"/>
                  <a:pt x="10800" y="3513"/>
                </a:cubicBezTo>
                <a:cubicBezTo>
                  <a:pt x="6776" y="3513"/>
                  <a:pt x="3513" y="6776"/>
                  <a:pt x="3513" y="10800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5" name="同心圆 8"/>
          <p:cNvSpPr/>
          <p:nvPr/>
        </p:nvSpPr>
        <p:spPr>
          <a:xfrm>
            <a:off x="1071563" y="2357438"/>
            <a:ext cx="1160462" cy="1160462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40" y="10800"/>
                </a:moveTo>
                <a:cubicBezTo>
                  <a:pt x="1940" y="15693"/>
                  <a:pt x="5907" y="19660"/>
                  <a:pt x="10800" y="19660"/>
                </a:cubicBezTo>
                <a:cubicBezTo>
                  <a:pt x="15693" y="19660"/>
                  <a:pt x="19660" y="15693"/>
                  <a:pt x="19660" y="10800"/>
                </a:cubicBezTo>
                <a:cubicBezTo>
                  <a:pt x="19660" y="5907"/>
                  <a:pt x="15693" y="1940"/>
                  <a:pt x="10800" y="1940"/>
                </a:cubicBezTo>
                <a:cubicBezTo>
                  <a:pt x="5907" y="1940"/>
                  <a:pt x="1940" y="5907"/>
                  <a:pt x="1940" y="10800"/>
                </a:cubicBezTo>
                <a:close/>
              </a:path>
            </a:pathLst>
          </a:custGeom>
          <a:solidFill>
            <a:srgbClr val="00B0F0">
              <a:alpha val="40999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6" name="同心圆 9"/>
          <p:cNvSpPr/>
          <p:nvPr/>
        </p:nvSpPr>
        <p:spPr>
          <a:xfrm>
            <a:off x="2000250" y="2127250"/>
            <a:ext cx="730250" cy="730250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40" y="10800"/>
                </a:moveTo>
                <a:cubicBezTo>
                  <a:pt x="1940" y="15693"/>
                  <a:pt x="5907" y="19660"/>
                  <a:pt x="10800" y="19660"/>
                </a:cubicBezTo>
                <a:cubicBezTo>
                  <a:pt x="15693" y="19660"/>
                  <a:pt x="19660" y="15693"/>
                  <a:pt x="19660" y="10800"/>
                </a:cubicBezTo>
                <a:cubicBezTo>
                  <a:pt x="19660" y="5907"/>
                  <a:pt x="15693" y="1940"/>
                  <a:pt x="10800" y="1940"/>
                </a:cubicBezTo>
                <a:cubicBezTo>
                  <a:pt x="5907" y="1940"/>
                  <a:pt x="1940" y="5907"/>
                  <a:pt x="1940" y="108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8" name="同心圆 12"/>
          <p:cNvSpPr/>
          <p:nvPr/>
        </p:nvSpPr>
        <p:spPr>
          <a:xfrm>
            <a:off x="1714500" y="4071938"/>
            <a:ext cx="1016000" cy="1016000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02" y="10800"/>
                </a:moveTo>
                <a:cubicBezTo>
                  <a:pt x="2802" y="15217"/>
                  <a:pt x="6383" y="18798"/>
                  <a:pt x="10800" y="18798"/>
                </a:cubicBezTo>
                <a:cubicBezTo>
                  <a:pt x="15217" y="18798"/>
                  <a:pt x="18798" y="15217"/>
                  <a:pt x="18798" y="10800"/>
                </a:cubicBezTo>
                <a:cubicBezTo>
                  <a:pt x="18798" y="6383"/>
                  <a:pt x="15217" y="2802"/>
                  <a:pt x="10800" y="2802"/>
                </a:cubicBezTo>
                <a:cubicBezTo>
                  <a:pt x="6383" y="2802"/>
                  <a:pt x="2802" y="6383"/>
                  <a:pt x="2802" y="108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0" name="同心圆 14"/>
          <p:cNvSpPr/>
          <p:nvPr/>
        </p:nvSpPr>
        <p:spPr>
          <a:xfrm>
            <a:off x="1285875" y="6429375"/>
            <a:ext cx="214313" cy="214313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40" y="10800"/>
                </a:moveTo>
                <a:cubicBezTo>
                  <a:pt x="1940" y="15693"/>
                  <a:pt x="5907" y="19660"/>
                  <a:pt x="10800" y="19660"/>
                </a:cubicBezTo>
                <a:cubicBezTo>
                  <a:pt x="15693" y="19660"/>
                  <a:pt x="19660" y="15693"/>
                  <a:pt x="19660" y="10800"/>
                </a:cubicBezTo>
                <a:cubicBezTo>
                  <a:pt x="19660" y="5907"/>
                  <a:pt x="15693" y="1940"/>
                  <a:pt x="10800" y="1940"/>
                </a:cubicBezTo>
                <a:cubicBezTo>
                  <a:pt x="5907" y="1940"/>
                  <a:pt x="1940" y="5907"/>
                  <a:pt x="1940" y="10800"/>
                </a:cubicBezTo>
                <a:close/>
              </a:path>
            </a:pathLst>
          </a:custGeom>
          <a:solidFill>
            <a:srgbClr val="FFFFFF">
              <a:alpha val="25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1" name="同心圆 15"/>
          <p:cNvSpPr/>
          <p:nvPr/>
        </p:nvSpPr>
        <p:spPr>
          <a:xfrm>
            <a:off x="2428875" y="1214438"/>
            <a:ext cx="730250" cy="730250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40" y="10800"/>
                </a:moveTo>
                <a:cubicBezTo>
                  <a:pt x="1940" y="15693"/>
                  <a:pt x="5907" y="19660"/>
                  <a:pt x="10800" y="19660"/>
                </a:cubicBezTo>
                <a:cubicBezTo>
                  <a:pt x="15693" y="19660"/>
                  <a:pt x="19660" y="15693"/>
                  <a:pt x="19660" y="10800"/>
                </a:cubicBezTo>
                <a:cubicBezTo>
                  <a:pt x="19660" y="5907"/>
                  <a:pt x="15693" y="1940"/>
                  <a:pt x="10800" y="1940"/>
                </a:cubicBezTo>
                <a:cubicBezTo>
                  <a:pt x="5907" y="1940"/>
                  <a:pt x="1940" y="5907"/>
                  <a:pt x="1940" y="10800"/>
                </a:cubicBezTo>
                <a:close/>
              </a:path>
            </a:pathLst>
          </a:custGeom>
          <a:solidFill>
            <a:srgbClr val="FFFFFF">
              <a:alpha val="25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3" name="同心圆 19"/>
          <p:cNvSpPr/>
          <p:nvPr/>
        </p:nvSpPr>
        <p:spPr>
          <a:xfrm>
            <a:off x="7072313" y="5214938"/>
            <a:ext cx="928687" cy="928687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40" y="10800"/>
                </a:moveTo>
                <a:cubicBezTo>
                  <a:pt x="1940" y="15693"/>
                  <a:pt x="5907" y="19660"/>
                  <a:pt x="10800" y="19660"/>
                </a:cubicBezTo>
                <a:cubicBezTo>
                  <a:pt x="15693" y="19660"/>
                  <a:pt x="19660" y="15693"/>
                  <a:pt x="19660" y="10800"/>
                </a:cubicBezTo>
                <a:cubicBezTo>
                  <a:pt x="19660" y="5907"/>
                  <a:pt x="15693" y="1940"/>
                  <a:pt x="10800" y="1940"/>
                </a:cubicBezTo>
                <a:cubicBezTo>
                  <a:pt x="5907" y="1940"/>
                  <a:pt x="1940" y="5907"/>
                  <a:pt x="1940" y="10800"/>
                </a:cubicBezTo>
                <a:close/>
              </a:path>
            </a:pathLst>
          </a:custGeom>
          <a:solidFill>
            <a:srgbClr val="00B0F0">
              <a:alpha val="57999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4" name="同心圆 20"/>
          <p:cNvSpPr/>
          <p:nvPr/>
        </p:nvSpPr>
        <p:spPr>
          <a:xfrm>
            <a:off x="5715000" y="4429125"/>
            <a:ext cx="785813" cy="785813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40" y="10800"/>
                </a:moveTo>
                <a:cubicBezTo>
                  <a:pt x="1940" y="15693"/>
                  <a:pt x="5907" y="19660"/>
                  <a:pt x="10800" y="19660"/>
                </a:cubicBezTo>
                <a:cubicBezTo>
                  <a:pt x="15693" y="19660"/>
                  <a:pt x="19660" y="15693"/>
                  <a:pt x="19660" y="10800"/>
                </a:cubicBezTo>
                <a:cubicBezTo>
                  <a:pt x="19660" y="5907"/>
                  <a:pt x="15693" y="1940"/>
                  <a:pt x="10800" y="1940"/>
                </a:cubicBezTo>
                <a:cubicBezTo>
                  <a:pt x="5907" y="1940"/>
                  <a:pt x="1940" y="5907"/>
                  <a:pt x="1940" y="10800"/>
                </a:cubicBezTo>
                <a:close/>
              </a:path>
            </a:pathLst>
          </a:custGeom>
          <a:solidFill>
            <a:srgbClr val="00B0F0">
              <a:alpha val="23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5" name="同心圆 21"/>
          <p:cNvSpPr/>
          <p:nvPr/>
        </p:nvSpPr>
        <p:spPr>
          <a:xfrm>
            <a:off x="5357813" y="5500688"/>
            <a:ext cx="515937" cy="515937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40" y="10800"/>
                </a:moveTo>
                <a:cubicBezTo>
                  <a:pt x="1940" y="15693"/>
                  <a:pt x="5907" y="19660"/>
                  <a:pt x="10800" y="19660"/>
                </a:cubicBezTo>
                <a:cubicBezTo>
                  <a:pt x="15693" y="19660"/>
                  <a:pt x="19660" y="15693"/>
                  <a:pt x="19660" y="10800"/>
                </a:cubicBezTo>
                <a:cubicBezTo>
                  <a:pt x="19660" y="5907"/>
                  <a:pt x="15693" y="1940"/>
                  <a:pt x="10800" y="1940"/>
                </a:cubicBezTo>
                <a:cubicBezTo>
                  <a:pt x="5907" y="1940"/>
                  <a:pt x="1940" y="5907"/>
                  <a:pt x="1940" y="108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" name="同心圆 27"/>
          <p:cNvSpPr/>
          <p:nvPr/>
        </p:nvSpPr>
        <p:spPr>
          <a:xfrm>
            <a:off x="2428875" y="5214938"/>
            <a:ext cx="928688" cy="928687"/>
          </a:xfrm>
          <a:custGeom>
            <a:avLst/>
            <a:gdLst/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40" y="10800"/>
                </a:moveTo>
                <a:cubicBezTo>
                  <a:pt x="1940" y="15693"/>
                  <a:pt x="5907" y="19660"/>
                  <a:pt x="10800" y="19660"/>
                </a:cubicBezTo>
                <a:cubicBezTo>
                  <a:pt x="15693" y="19660"/>
                  <a:pt x="19660" y="15693"/>
                  <a:pt x="19660" y="10800"/>
                </a:cubicBezTo>
                <a:cubicBezTo>
                  <a:pt x="19660" y="5907"/>
                  <a:pt x="15693" y="1940"/>
                  <a:pt x="10800" y="1940"/>
                </a:cubicBezTo>
                <a:cubicBezTo>
                  <a:pt x="5907" y="1940"/>
                  <a:pt x="1940" y="5907"/>
                  <a:pt x="1940" y="10800"/>
                </a:cubicBezTo>
                <a:close/>
              </a:path>
            </a:pathLst>
          </a:custGeom>
          <a:solidFill>
            <a:srgbClr val="00B0F0">
              <a:alpha val="71999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3" name="椭圆 30"/>
          <p:cNvSpPr/>
          <p:nvPr/>
        </p:nvSpPr>
        <p:spPr>
          <a:xfrm>
            <a:off x="2357438" y="4786313"/>
            <a:ext cx="323850" cy="3238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74" name="椭圆 31"/>
          <p:cNvSpPr/>
          <p:nvPr/>
        </p:nvSpPr>
        <p:spPr>
          <a:xfrm>
            <a:off x="4143375" y="5857875"/>
            <a:ext cx="323850" cy="3238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75" name="椭圆 32"/>
          <p:cNvSpPr/>
          <p:nvPr/>
        </p:nvSpPr>
        <p:spPr>
          <a:xfrm>
            <a:off x="2549525" y="2246313"/>
            <a:ext cx="252413" cy="25241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076" name="图片 1"/>
          <p:cNvPicPr>
            <a:picLocks noChangeAspect="1"/>
          </p:cNvPicPr>
          <p:nvPr/>
        </p:nvPicPr>
        <p:blipFill>
          <a:blip r:embed="rId2"/>
          <a:srcRect l="8701" t="13087" r="9033" b="15195"/>
          <a:stretch>
            <a:fillRect/>
          </a:stretch>
        </p:blipFill>
        <p:spPr>
          <a:xfrm>
            <a:off x="4338638" y="4016375"/>
            <a:ext cx="4829175" cy="260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7" name="图片 2"/>
          <p:cNvPicPr>
            <a:picLocks noChangeAspect="1"/>
          </p:cNvPicPr>
          <p:nvPr/>
        </p:nvPicPr>
        <p:blipFill>
          <a:blip r:embed="rId3"/>
          <a:srcRect l="4974" t="9010" r="4575" b="9273"/>
          <a:stretch>
            <a:fillRect/>
          </a:stretch>
        </p:blipFill>
        <p:spPr>
          <a:xfrm>
            <a:off x="3923703" y="352425"/>
            <a:ext cx="4594225" cy="316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415" t="1633" r="6232" b="4349"/>
          <a:stretch>
            <a:fillRect/>
          </a:stretch>
        </p:blipFill>
        <p:spPr>
          <a:xfrm>
            <a:off x="382905" y="103676"/>
            <a:ext cx="277622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0" name="图片 1"/>
          <p:cNvPicPr>
            <a:picLocks noChangeAspect="1"/>
          </p:cNvPicPr>
          <p:nvPr/>
        </p:nvPicPr>
        <p:blipFill>
          <a:blip r:embed="rId5"/>
          <a:srcRect t="15186"/>
          <a:stretch>
            <a:fillRect/>
          </a:stretch>
        </p:blipFill>
        <p:spPr>
          <a:xfrm>
            <a:off x="90488" y="4016375"/>
            <a:ext cx="4124325" cy="2627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16" y="0"/>
            <a:ext cx="6627036" cy="42840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2" name="文本框 2"/>
          <p:cNvSpPr txBox="1"/>
          <p:nvPr/>
        </p:nvSpPr>
        <p:spPr>
          <a:xfrm>
            <a:off x="1320349" y="4460186"/>
            <a:ext cx="6844848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What are they talking about? </a:t>
            </a:r>
          </a:p>
          <a:p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3083" name="文本框 3"/>
          <p:cNvSpPr txBox="1"/>
          <p:nvPr/>
        </p:nvSpPr>
        <p:spPr>
          <a:xfrm>
            <a:off x="1300430" y="5229825"/>
            <a:ext cx="7531706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2" charset="0"/>
              </a:rPr>
              <a:t>Can you guess who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2" charset="0"/>
              </a:rPr>
              <a:t>is Abby according to the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2" charset="0"/>
              </a:rPr>
              <a:t>cover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2" charset="0"/>
              </a:rPr>
              <a:t>?</a:t>
            </a:r>
            <a:endParaRPr lang="zh-CN" alt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3"/>
          <p:cNvSpPr txBox="1"/>
          <p:nvPr/>
        </p:nvSpPr>
        <p:spPr>
          <a:xfrm>
            <a:off x="5292330" y="1123944"/>
            <a:ext cx="3940581" cy="39703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Who do you think Abby is? How do you know that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2" charset="0"/>
              </a:rPr>
              <a:t>? </a:t>
            </a:r>
            <a:endParaRPr lang="en-US" altLang="zh-CN" sz="2800" dirty="0" smtClean="0">
              <a:solidFill>
                <a:schemeClr val="bg1"/>
              </a:solidFill>
              <a:latin typeface="Times New Roman" panose="02020603050405020304" pitchFamily="2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2" charset="0"/>
              </a:rPr>
              <a:t>Who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2" charset="0"/>
              </a:rPr>
              <a:t>is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2" charset="0"/>
              </a:rPr>
              <a:t>Suzi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2" charset="0"/>
              </a:rPr>
              <a:t> Chang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2" charset="0"/>
              </a:rPr>
              <a:t>?</a:t>
            </a: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2" charset="0"/>
              </a:rPr>
              <a:t>Who is Lori Lee?</a:t>
            </a: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2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5973" y="768108"/>
            <a:ext cx="5031405" cy="52322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Read the diary of Monday</a:t>
            </a:r>
          </a:p>
        </p:txBody>
      </p:sp>
      <p:sp>
        <p:nvSpPr>
          <p:cNvPr id="3084" name="圆角矩形 23"/>
          <p:cNvSpPr/>
          <p:nvPr/>
        </p:nvSpPr>
        <p:spPr>
          <a:xfrm>
            <a:off x="137222" y="115482"/>
            <a:ext cx="2305056" cy="557213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Activity 2    </a:t>
            </a:r>
            <a:endParaRPr lang="en-US" altLang="zh-CN" sz="3600" b="1" dirty="0">
              <a:solidFill>
                <a:srgbClr val="FFFF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5973" y="1291328"/>
            <a:ext cx="5031405" cy="3466879"/>
            <a:chOff x="1429750" y="1330748"/>
            <a:chExt cx="5031405" cy="346687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750" y="1330750"/>
              <a:ext cx="2539592" cy="346687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241" y="1330748"/>
              <a:ext cx="2549914" cy="346687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6" y="1703388"/>
            <a:ext cx="1492408" cy="193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53" y="1703388"/>
            <a:ext cx="1745343" cy="193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91" y="1703388"/>
            <a:ext cx="2045687" cy="193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1" name="文本框 35"/>
          <p:cNvSpPr txBox="1"/>
          <p:nvPr/>
        </p:nvSpPr>
        <p:spPr>
          <a:xfrm>
            <a:off x="6632477" y="4986861"/>
            <a:ext cx="1814513" cy="6397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r>
              <a:rPr lang="zh-CN" altLang="en-US" sz="3200">
                <a:latin typeface="Times New Roman" pitchFamily="18" charset="0"/>
                <a:cs typeface="Times New Roman" pitchFamily="18" charset="0"/>
              </a:rPr>
              <a:t>Lori Lee</a:t>
            </a:r>
          </a:p>
          <a:p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文本框 31"/>
          <p:cNvSpPr txBox="1"/>
          <p:nvPr/>
        </p:nvSpPr>
        <p:spPr>
          <a:xfrm>
            <a:off x="3591654" y="5013482"/>
            <a:ext cx="2105025" cy="657225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algn="ctr"/>
            <a:r>
              <a:rPr lang="zh-CN" altLang="en-US" sz="3200" dirty="0">
                <a:latin typeface="Times New Roman" pitchFamily="18" charset="0"/>
                <a:cs typeface="Times New Roman" pitchFamily="18" charset="0"/>
              </a:rPr>
              <a:t>Suzi Chang</a:t>
            </a:r>
          </a:p>
          <a:p>
            <a:pPr algn="ctr"/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文本框 33"/>
          <p:cNvSpPr txBox="1"/>
          <p:nvPr/>
        </p:nvSpPr>
        <p:spPr>
          <a:xfrm>
            <a:off x="1114416" y="5015593"/>
            <a:ext cx="1274763" cy="657225"/>
          </a:xfrm>
          <a:prstGeom prst="rect">
            <a:avLst/>
          </a:prstGeom>
          <a:solidFill>
            <a:srgbClr val="558ED5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algn="ctr"/>
            <a:r>
              <a:rPr lang="zh-CN" altLang="en-US" sz="3200" dirty="0">
                <a:latin typeface="Times New Roman" pitchFamily="18" charset="0"/>
                <a:cs typeface="Times New Roman" pitchFamily="18" charset="0"/>
              </a:rPr>
              <a:t>Abby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87515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Matching Game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6389 L 0.284167 -0.20833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33125 -0.218889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509097 -0.196574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 animBg="1"/>
      <p:bldP spid="5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7986" y="4437462"/>
            <a:ext cx="8860059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• What happened to Abby?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2" charset="0"/>
              </a:rPr>
              <a:t>• How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2" charset="0"/>
              </a:rPr>
              <a:t>do you know Abby didn’t really think it was right to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2" charset="0"/>
              </a:rPr>
              <a:t> copy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2" charset="0"/>
              </a:rPr>
              <a:t>? Find the words that tell you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2" charset="0"/>
              </a:rPr>
              <a:t>.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2" charset="0"/>
              </a:rPr>
              <a:t>• Why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2" charset="0"/>
              </a:rPr>
              <a:t>do you think Lori Lee didn’t give Abby an invitation to the party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2" charset="0"/>
              </a:rPr>
              <a:t>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2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37027" y="11863"/>
            <a:ext cx="6741976" cy="4437462"/>
            <a:chOff x="1429750" y="1330748"/>
            <a:chExt cx="5234403" cy="346687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750" y="1330750"/>
              <a:ext cx="2539592" cy="34668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241" y="1330748"/>
              <a:ext cx="2752912" cy="346687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圆角矩形 17"/>
          <p:cNvSpPr/>
          <p:nvPr/>
        </p:nvSpPr>
        <p:spPr>
          <a:xfrm>
            <a:off x="538152" y="115482"/>
            <a:ext cx="8519160" cy="501650"/>
          </a:xfrm>
          <a:prstGeom prst="roundRect">
            <a:avLst>
              <a:gd name="adj" fmla="val 4343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/>
            <a:r>
              <a:rPr lang="en-US" altLang="zh-CN" sz="3200" strike="noStrike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If you were Abby what would you feel on Monday?</a:t>
            </a:r>
            <a:endParaRPr lang="en-US" altLang="zh-CN" sz="32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7" name="TextBox 20"/>
          <p:cNvSpPr/>
          <p:nvPr/>
        </p:nvSpPr>
        <p:spPr>
          <a:xfrm>
            <a:off x="1928813" y="2692400"/>
            <a:ext cx="309562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8" name="文本框 7181"/>
          <p:cNvSpPr txBox="1"/>
          <p:nvPr/>
        </p:nvSpPr>
        <p:spPr>
          <a:xfrm>
            <a:off x="1979613" y="5157788"/>
            <a:ext cx="309562" cy="1463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" name="直接箭头连接符 2"/>
          <p:cNvCxnSpPr>
            <a:endCxn id="5" idx="2"/>
          </p:cNvCxnSpPr>
          <p:nvPr/>
        </p:nvCxnSpPr>
        <p:spPr>
          <a:xfrm flipH="1" flipV="1">
            <a:off x="7080250" y="1276350"/>
            <a:ext cx="12700" cy="2224088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endCxn id="5" idx="2"/>
          </p:cNvCxnSpPr>
          <p:nvPr/>
        </p:nvCxnSpPr>
        <p:spPr>
          <a:xfrm>
            <a:off x="7080250" y="4267200"/>
            <a:ext cx="12700" cy="19812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657975" y="907415"/>
            <a:ext cx="843276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Happy</a:t>
            </a:r>
            <a:endParaRPr lang="en-US" altLang="zh-CN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66560" y="6337300"/>
            <a:ext cx="7797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Upset</a:t>
            </a:r>
            <a:endParaRPr lang="en-US" altLang="zh-CN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83" name="图片 7"/>
          <p:cNvPicPr>
            <a:picLocks noChangeAspect="1"/>
          </p:cNvPicPr>
          <p:nvPr/>
        </p:nvPicPr>
        <p:blipFill>
          <a:blip r:embed="rId2"/>
          <a:srcRect t="2530"/>
          <a:stretch>
            <a:fillRect/>
          </a:stretch>
        </p:blipFill>
        <p:spPr>
          <a:xfrm>
            <a:off x="3141663" y="809625"/>
            <a:ext cx="2286000" cy="5951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4259263" y="3500438"/>
            <a:ext cx="169863" cy="2254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文本框 99"/>
          <p:cNvSpPr txBox="1"/>
          <p:nvPr/>
        </p:nvSpPr>
        <p:spPr>
          <a:xfrm>
            <a:off x="0" y="5310746"/>
            <a:ext cx="857567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• Are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any words you didn’t know the meaning of? 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• What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clues can you use to work out the meaning of a word you don’t know?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9051" y="-17462"/>
            <a:ext cx="6713565" cy="52322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Read the diary of Tuesday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521232"/>
            <a:ext cx="6694515" cy="4623818"/>
            <a:chOff x="1402548" y="658761"/>
            <a:chExt cx="6694515" cy="46238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48" y="658762"/>
              <a:ext cx="3391171" cy="462381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892" y="658761"/>
              <a:ext cx="3391171" cy="462381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559</Words>
  <Application>Microsoft Office PowerPoint</Application>
  <PresentationFormat>全屏显示(4:3)</PresentationFormat>
  <Paragraphs>118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Abby’s Diary 阿比的日记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Back to the original group, share the diary you read, and finish the task below.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Company>kingsoft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rachel</dc:creator>
  <cp:lastModifiedBy>fltrp</cp:lastModifiedBy>
  <cp:revision>52</cp:revision>
  <dcterms:created xsi:type="dcterms:W3CDTF">2011-05-23T11:01:00Z</dcterms:created>
  <dcterms:modified xsi:type="dcterms:W3CDTF">2019-01-24T00:55:12Z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