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1" r:id="rId9"/>
    <p:sldId id="266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40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9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6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4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CF15-4F23-4E0E-AFD1-E0AFE67CCAC9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0.ifengimg.com/cmpp/2015/06/17/04/9badcd27-8ce2-4fa0-8dd0-fd780062469c_size51_w400_h319.jpg">
            <a:extLst>
              <a:ext uri="{FF2B5EF4-FFF2-40B4-BE49-F238E27FC236}">
                <a16:creationId xmlns="" xmlns:a16="http://schemas.microsoft.com/office/drawing/2014/main" id="{365D7D76-84CC-4AA5-9E90-2FF30BE1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3D5994D3-D574-4797-9883-208E4AFF0D75}"/>
              </a:ext>
            </a:extLst>
          </p:cNvPr>
          <p:cNvSpPr txBox="1"/>
          <p:nvPr/>
        </p:nvSpPr>
        <p:spPr>
          <a:xfrm>
            <a:off x="2860576" y="22624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3366FF"/>
                </a:solidFill>
                <a:ea typeface="黑体" pitchFamily="49" charset="-122"/>
              </a:rPr>
              <a:t>保护小角雕</a:t>
            </a:r>
            <a:endParaRPr lang="zh-CN" altLang="en-US" sz="3600" b="1" dirty="0">
              <a:solidFill>
                <a:srgbClr val="3366FF"/>
              </a:solidFill>
              <a:ea typeface="黑体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23BA1BD-46EC-4591-B9BE-DF86672FF793}"/>
              </a:ext>
            </a:extLst>
          </p:cNvPr>
          <p:cNvSpPr/>
          <p:nvPr/>
        </p:nvSpPr>
        <p:spPr>
          <a:xfrm>
            <a:off x="1341736" y="843338"/>
            <a:ext cx="63950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Harpy Eagle Chick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25FB09-931C-45FE-8748-F68E29A4F55F}"/>
              </a:ext>
            </a:extLst>
          </p:cNvPr>
          <p:cNvSpPr txBox="1"/>
          <p:nvPr/>
        </p:nvSpPr>
        <p:spPr>
          <a:xfrm>
            <a:off x="4201739" y="458137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ea typeface="黑体" pitchFamily="49" charset="-122"/>
              </a:rPr>
              <a:t>选自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ea typeface="黑体" pitchFamily="49" charset="-122"/>
              </a:rPr>
              <a:t>《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ea typeface="黑体" pitchFamily="49" charset="-122"/>
              </a:rPr>
              <a:t>多维阅读第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ea typeface="黑体" pitchFamily="49" charset="-122"/>
              </a:rPr>
              <a:t>7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ea typeface="黑体" pitchFamily="49" charset="-122"/>
              </a:rPr>
              <a:t>级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ea typeface="黑体" pitchFamily="49" charset="-122"/>
              </a:rPr>
              <a:t>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1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93399FF-254B-4C08-A009-7C2B8267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3" y="245807"/>
            <a:ext cx="1971527" cy="27432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9939A28-3B5F-467B-BC0A-1D5F8A1E3363}"/>
              </a:ext>
            </a:extLst>
          </p:cNvPr>
          <p:cNvSpPr txBox="1"/>
          <p:nvPr/>
        </p:nvSpPr>
        <p:spPr>
          <a:xfrm>
            <a:off x="2805729" y="1483270"/>
            <a:ext cx="58761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Role Play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331BC8D8-982D-46BF-92FF-880572D15E03}"/>
              </a:ext>
            </a:extLst>
          </p:cNvPr>
          <p:cNvGrpSpPr/>
          <p:nvPr/>
        </p:nvGrpSpPr>
        <p:grpSpPr>
          <a:xfrm>
            <a:off x="1232667" y="3384755"/>
            <a:ext cx="6996935" cy="2851476"/>
            <a:chOff x="1222835" y="3101145"/>
            <a:chExt cx="6996935" cy="2851476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1852D3E2-904E-4ABF-AB32-097A23283CFB}"/>
                </a:ext>
              </a:extLst>
            </p:cNvPr>
            <p:cNvGrpSpPr/>
            <p:nvPr/>
          </p:nvGrpSpPr>
          <p:grpSpPr>
            <a:xfrm>
              <a:off x="1222835" y="3101146"/>
              <a:ext cx="6996935" cy="2851475"/>
              <a:chOff x="-1333553" y="3258462"/>
              <a:chExt cx="6996935" cy="2851475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="" xmlns:a16="http://schemas.microsoft.com/office/drawing/2014/main" id="{0A858C6B-0F9C-4EA1-91B5-F472D500AC93}"/>
                  </a:ext>
                </a:extLst>
              </p:cNvPr>
              <p:cNvGrpSpPr/>
              <p:nvPr/>
            </p:nvGrpSpPr>
            <p:grpSpPr>
              <a:xfrm>
                <a:off x="-1333553" y="3258462"/>
                <a:ext cx="6996933" cy="2851475"/>
                <a:chOff x="-1333553" y="3258462"/>
                <a:chExt cx="6996933" cy="2851475"/>
              </a:xfrm>
            </p:grpSpPr>
            <p:pic>
              <p:nvPicPr>
                <p:cNvPr id="4" name="图片 3">
                  <a:extLst>
                    <a:ext uri="{FF2B5EF4-FFF2-40B4-BE49-F238E27FC236}">
                      <a16:creationId xmlns="" xmlns:a16="http://schemas.microsoft.com/office/drawing/2014/main" id="{B6707ED3-48EA-4BC8-8E95-A8DF44445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5735" y="3258462"/>
                  <a:ext cx="2100470" cy="2368736"/>
                </a:xfrm>
                <a:prstGeom prst="rect">
                  <a:avLst/>
                </a:prstGeom>
              </p:spPr>
            </p:pic>
            <p:sp>
              <p:nvSpPr>
                <p:cNvPr id="5" name="文本框 4">
                  <a:extLst>
                    <a:ext uri="{FF2B5EF4-FFF2-40B4-BE49-F238E27FC236}">
                      <a16:creationId xmlns="" xmlns:a16="http://schemas.microsoft.com/office/drawing/2014/main" id="{A6FBDF99-7465-4CE3-969C-328A304B369D}"/>
                    </a:ext>
                  </a:extLst>
                </p:cNvPr>
                <p:cNvSpPr txBox="1"/>
                <p:nvPr/>
              </p:nvSpPr>
              <p:spPr>
                <a:xfrm>
                  <a:off x="1275735" y="5500042"/>
                  <a:ext cx="2100470" cy="58477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atin typeface="Arial Black" panose="020B0A04020102020204" pitchFamily="34" charset="0"/>
                    </a:rPr>
                    <a:t>Alex</a:t>
                  </a:r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="" xmlns:a16="http://schemas.microsoft.com/office/drawing/2014/main" id="{211FE205-238A-4819-A5E3-15A9465E3B5A}"/>
                    </a:ext>
                  </a:extLst>
                </p:cNvPr>
                <p:cNvSpPr txBox="1"/>
                <p:nvPr/>
              </p:nvSpPr>
              <p:spPr>
                <a:xfrm>
                  <a:off x="3844970" y="5525162"/>
                  <a:ext cx="1818410" cy="58477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atin typeface="Arial Black" panose="020B0A04020102020204" pitchFamily="34" charset="0"/>
                    </a:rPr>
                    <a:t>Ruth</a:t>
                  </a: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="" xmlns:a16="http://schemas.microsoft.com/office/drawing/2014/main" id="{3E8103FA-CF33-44C3-85D0-C64D6502C05E}"/>
                    </a:ext>
                  </a:extLst>
                </p:cNvPr>
                <p:cNvSpPr txBox="1"/>
                <p:nvPr/>
              </p:nvSpPr>
              <p:spPr>
                <a:xfrm>
                  <a:off x="-1333553" y="5496133"/>
                  <a:ext cx="2077170" cy="58477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atin typeface="Arial Black" panose="020B0A04020102020204" pitchFamily="34" charset="0"/>
                    </a:rPr>
                    <a:t>Narrator</a:t>
                  </a:r>
                </a:p>
              </p:txBody>
            </p:sp>
          </p:grpSp>
          <p:pic>
            <p:nvPicPr>
              <p:cNvPr id="7" name="图片 6">
                <a:extLst>
                  <a:ext uri="{FF2B5EF4-FFF2-40B4-BE49-F238E27FC236}">
                    <a16:creationId xmlns="" xmlns:a16="http://schemas.microsoft.com/office/drawing/2014/main" id="{FD88446E-597C-474E-8823-6ACAEB3A9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3380" b="23221"/>
              <a:stretch>
                <a:fillRect/>
              </a:stretch>
            </p:blipFill>
            <p:spPr>
              <a:xfrm>
                <a:off x="3849094" y="3305710"/>
                <a:ext cx="1814288" cy="2214053"/>
              </a:xfrm>
              <a:prstGeom prst="rect">
                <a:avLst/>
              </a:prstGeom>
            </p:spPr>
          </p:pic>
        </p:grp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92B42E7C-6791-4B2E-9CAE-A6009E953AC5}"/>
                </a:ext>
              </a:extLst>
            </p:cNvPr>
            <p:cNvSpPr/>
            <p:nvPr/>
          </p:nvSpPr>
          <p:spPr>
            <a:xfrm>
              <a:off x="1268362" y="3101145"/>
              <a:ext cx="1986116" cy="2237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/>
                <a:t>?</a:t>
              </a:r>
              <a:endParaRPr lang="zh-CN" altLang="en-US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75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97C4DBD-A7A5-4E82-986C-E3548F154A52}"/>
              </a:ext>
            </a:extLst>
          </p:cNvPr>
          <p:cNvSpPr txBox="1"/>
          <p:nvPr/>
        </p:nvSpPr>
        <p:spPr>
          <a:xfrm>
            <a:off x="0" y="0"/>
            <a:ext cx="58761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Discuss in groups.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3674BD7-00A4-460B-968D-72CA3451FDA0}"/>
              </a:ext>
            </a:extLst>
          </p:cNvPr>
          <p:cNvSpPr/>
          <p:nvPr/>
        </p:nvSpPr>
        <p:spPr>
          <a:xfrm>
            <a:off x="1243780" y="3984601"/>
            <a:ext cx="6484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1. Do you think the title of this book is good? 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indent="13335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  Do 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you have any other ideas about the title?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2. Why does the author write the book?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3. What can we do to protect animals?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357817-FDFA-409C-B9B6-C06B5F72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419" y="1032388"/>
            <a:ext cx="19715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97C4DBD-A7A5-4E82-986C-E3548F154A52}"/>
              </a:ext>
            </a:extLst>
          </p:cNvPr>
          <p:cNvSpPr txBox="1"/>
          <p:nvPr/>
        </p:nvSpPr>
        <p:spPr>
          <a:xfrm>
            <a:off x="0" y="0"/>
            <a:ext cx="58761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3674BD7-00A4-460B-968D-72CA3451FDA0}"/>
              </a:ext>
            </a:extLst>
          </p:cNvPr>
          <p:cNvSpPr/>
          <p:nvPr/>
        </p:nvSpPr>
        <p:spPr>
          <a:xfrm>
            <a:off x="174172" y="1198441"/>
            <a:ext cx="589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spcAft>
                <a:spcPts val="0"/>
              </a:spcAft>
              <a:buAutoNum type="arabicPeriod"/>
            </a:pPr>
            <a:r>
              <a:rPr lang="en-US" altLang="zh-CN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Make </a:t>
            </a: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a poster of </a:t>
            </a:r>
            <a:r>
              <a:rPr lang="en-US" altLang="zh-CN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an animal 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    that is in danger of extinction.</a:t>
            </a:r>
            <a:endParaRPr lang="zh-CN" altLang="zh-CN" sz="2400" b="1" kern="1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2. Find more information about </a:t>
            </a:r>
            <a:endParaRPr lang="en-US" altLang="zh-CN" sz="24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    how  to </a:t>
            </a: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protect those animals.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357817-FDFA-409C-B9B6-C06B5F72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17" y="1492630"/>
            <a:ext cx="19715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23269AB-601B-4B52-9F68-40E37A35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90" y="0"/>
            <a:ext cx="4928819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6894816-8EAD-48CC-B516-C368EE97D53C}"/>
              </a:ext>
            </a:extLst>
          </p:cNvPr>
          <p:cNvSpPr txBox="1"/>
          <p:nvPr/>
        </p:nvSpPr>
        <p:spPr>
          <a:xfrm>
            <a:off x="934064" y="4510547"/>
            <a:ext cx="727587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There are not many harpy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eagles now. </a:t>
            </a:r>
          </a:p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What might be the reason?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2F9F95C-4FCC-405B-BA0E-CA1EB3A6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7" y="0"/>
            <a:ext cx="5053264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BFED812-5D07-4666-A962-AC6D64919834}"/>
              </a:ext>
            </a:extLst>
          </p:cNvPr>
          <p:cNvSpPr/>
          <p:nvPr/>
        </p:nvSpPr>
        <p:spPr>
          <a:xfrm>
            <a:off x="1877962" y="5370001"/>
            <a:ext cx="7098890" cy="7017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Where can we find these information in this book?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Which </a:t>
            </a:r>
            <a:r>
              <a:rPr lang="en-US" altLang="zh-CN" dirty="0" smtClean="0">
                <a:latin typeface="Arial Black" panose="020B0A040201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dirty="0" smtClean="0">
                <a:latin typeface="Arial Black" panose="020B0A04020102020204" pitchFamily="34" charset="0"/>
                <a:ea typeface="宋体" panose="02010600030101010101" pitchFamily="2" charset="-122"/>
              </a:rPr>
              <a:t>fast/easy </a:t>
            </a:r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way to find them?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E90B803A-4444-4D74-A809-DD0A793B89F1}"/>
              </a:ext>
            </a:extLst>
          </p:cNvPr>
          <p:cNvSpPr/>
          <p:nvPr/>
        </p:nvSpPr>
        <p:spPr>
          <a:xfrm>
            <a:off x="4218290" y="196176"/>
            <a:ext cx="2585884" cy="39034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8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. Harpy eagle chick_03.jpg"/>
          <p:cNvPicPr>
            <a:picLocks noChangeAspect="1"/>
          </p:cNvPicPr>
          <p:nvPr/>
        </p:nvPicPr>
        <p:blipFill>
          <a:blip r:embed="rId2"/>
          <a:srcRect l="3469"/>
          <a:stretch>
            <a:fillRect/>
          </a:stretch>
        </p:blipFill>
        <p:spPr>
          <a:xfrm>
            <a:off x="4513944" y="0"/>
            <a:ext cx="4238170" cy="59585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CDB0D82-8DA0-4F60-A4BD-20A75C3B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8" y="0"/>
            <a:ext cx="4406232" cy="597988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2C34DA4-2199-4DBC-8146-62B2664872C6}"/>
              </a:ext>
            </a:extLst>
          </p:cNvPr>
          <p:cNvSpPr txBox="1"/>
          <p:nvPr/>
        </p:nvSpPr>
        <p:spPr>
          <a:xfrm>
            <a:off x="934064" y="4510547"/>
            <a:ext cx="727587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What do you know about harpy eagles?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2. Harpy eagle chick_05.jpg"/>
          <p:cNvPicPr>
            <a:picLocks noChangeAspect="1"/>
          </p:cNvPicPr>
          <p:nvPr/>
        </p:nvPicPr>
        <p:blipFill>
          <a:blip r:embed="rId2"/>
          <a:srcRect l="2608"/>
          <a:stretch>
            <a:fillRect/>
          </a:stretch>
        </p:blipFill>
        <p:spPr>
          <a:xfrm>
            <a:off x="4572000" y="0"/>
            <a:ext cx="4364240" cy="608148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3E9A7F5-268D-4A4D-95C9-44C53BD1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6" y="0"/>
            <a:ext cx="4459705" cy="605245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1F0C582-49B4-42F1-A8D1-5DABDA0F3AF8}"/>
              </a:ext>
            </a:extLst>
          </p:cNvPr>
          <p:cNvSpPr txBox="1"/>
          <p:nvPr/>
        </p:nvSpPr>
        <p:spPr>
          <a:xfrm>
            <a:off x="550606" y="4992328"/>
            <a:ext cx="80427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What do you think they might be doing?</a:t>
            </a:r>
          </a:p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What do you think might be difficult for them?</a:t>
            </a:r>
          </a:p>
        </p:txBody>
      </p:sp>
    </p:spTree>
    <p:extLst>
      <p:ext uri="{BB962C8B-B14F-4D97-AF65-F5344CB8AC3E}">
        <p14:creationId xmlns:p14="http://schemas.microsoft.com/office/powerpoint/2010/main" val="33972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F4B43A-B207-4340-BB3E-322B2E9913D7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0802" r="13552"/>
          <a:stretch>
            <a:fillRect/>
          </a:stretch>
        </p:blipFill>
        <p:spPr>
          <a:xfrm>
            <a:off x="174171" y="1291771"/>
            <a:ext cx="3178629" cy="21626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DB538A7-AA23-4390-8498-5DAD3F40BB43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11745" r="10682"/>
          <a:stretch>
            <a:fillRect/>
          </a:stretch>
        </p:blipFill>
        <p:spPr>
          <a:xfrm>
            <a:off x="4644572" y="4397829"/>
            <a:ext cx="3106057" cy="2177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B3FFDE3-128B-40B3-84CF-EE7048DE4169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10376" r="9876"/>
          <a:stretch>
            <a:fillRect/>
          </a:stretch>
        </p:blipFill>
        <p:spPr>
          <a:xfrm>
            <a:off x="203199" y="4383314"/>
            <a:ext cx="3178629" cy="2177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A396A58-343A-4C25-B0ED-A23C8B3F61CA}"/>
              </a:ext>
            </a:extLst>
          </p:cNvPr>
          <p:cNvPicPr>
            <a:picLocks/>
          </p:cNvPicPr>
          <p:nvPr/>
        </p:nvPicPr>
        <p:blipFill>
          <a:blip r:embed="rId5" cstate="print"/>
          <a:srcRect l="10624" r="11907"/>
          <a:stretch>
            <a:fillRect/>
          </a:stretch>
        </p:blipFill>
        <p:spPr>
          <a:xfrm>
            <a:off x="4601030" y="1320800"/>
            <a:ext cx="3149600" cy="21481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B188F27-4CB5-4BDB-AFC6-873AC323016A}"/>
              </a:ext>
            </a:extLst>
          </p:cNvPr>
          <p:cNvPicPr>
            <a:picLocks/>
          </p:cNvPicPr>
          <p:nvPr/>
        </p:nvPicPr>
        <p:blipFill>
          <a:blip r:embed="rId6" cstate="print"/>
          <a:srcRect l="11930" r="10600"/>
          <a:stretch>
            <a:fillRect/>
          </a:stretch>
        </p:blipFill>
        <p:spPr>
          <a:xfrm>
            <a:off x="2365829" y="2960914"/>
            <a:ext cx="3381828" cy="22497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2C4D318-5A38-4A30-8379-AF59C524DE1D}"/>
              </a:ext>
            </a:extLst>
          </p:cNvPr>
          <p:cNvSpPr txBox="1"/>
          <p:nvPr/>
        </p:nvSpPr>
        <p:spPr>
          <a:xfrm>
            <a:off x="163001" y="233362"/>
            <a:ext cx="80427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Put these pictures in order.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794FD47-E0DF-4127-A433-4EA3BFB61476}"/>
              </a:ext>
            </a:extLst>
          </p:cNvPr>
          <p:cNvSpPr txBox="1"/>
          <p:nvPr/>
        </p:nvSpPr>
        <p:spPr>
          <a:xfrm>
            <a:off x="1930657" y="3456718"/>
            <a:ext cx="441407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Arial Black" panose="020B0A040201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61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8BD47F8-A3D7-404D-B6EA-1E7BFC36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4" y="245807"/>
            <a:ext cx="2021305" cy="27432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9F5BC45-CEC0-44CB-AE64-B44A652E97CF}"/>
              </a:ext>
            </a:extLst>
          </p:cNvPr>
          <p:cNvSpPr/>
          <p:nvPr/>
        </p:nvSpPr>
        <p:spPr>
          <a:xfrm>
            <a:off x="348343" y="3428999"/>
            <a:ext cx="8579347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Where is 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the 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chick?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2438" indent="-452438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What would make the chick get caught in the trap?</a:t>
            </a:r>
            <a:endParaRPr lang="zh-CN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2438" indent="-452438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Do they hurt the chick when they trapped the chick?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2438" indent="-452438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Where did they put the 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GPS?</a:t>
            </a:r>
            <a:endParaRPr lang="zh-CN" altLang="zh-CN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2438" indent="-452438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Look at the picture on page 13, why do you think they</a:t>
            </a:r>
          </a:p>
          <a:p>
            <a:pPr marL="452438" indent="-452438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      are measuring and weighing the chick?</a:t>
            </a:r>
            <a:endParaRPr lang="zh-CN" altLang="zh-CN" kern="100" dirty="0" smtClean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2438" indent="-452438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will the GPS do for Alex and Ruth?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4989C85-69C9-4C91-A0E3-590DA7CB19AE}"/>
              </a:ext>
            </a:extLst>
          </p:cNvPr>
          <p:cNvSpPr txBox="1"/>
          <p:nvPr/>
        </p:nvSpPr>
        <p:spPr>
          <a:xfrm>
            <a:off x="2805729" y="1293621"/>
            <a:ext cx="587615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Read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9869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7180C04-4707-46AE-B21C-9EE7A49115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63" y="2318917"/>
            <a:ext cx="6759074" cy="2947752"/>
          </a:xfrm>
          <a:prstGeom prst="rect">
            <a:avLst/>
          </a:prstGeom>
          <a:noFill/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5E107AF-EAD2-4D9F-81E7-7D2053F8AACA}"/>
              </a:ext>
            </a:extLst>
          </p:cNvPr>
          <p:cNvSpPr txBox="1"/>
          <p:nvPr/>
        </p:nvSpPr>
        <p:spPr>
          <a:xfrm>
            <a:off x="544309" y="526705"/>
            <a:ext cx="58761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Finish the mind map.</a:t>
            </a:r>
          </a:p>
        </p:txBody>
      </p:sp>
    </p:spTree>
    <p:extLst>
      <p:ext uri="{BB962C8B-B14F-4D97-AF65-F5344CB8AC3E}">
        <p14:creationId xmlns:p14="http://schemas.microsoft.com/office/powerpoint/2010/main" val="18926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图片20181108170159.png"/>
          <p:cNvPicPr>
            <a:picLocks noChangeAspect="1"/>
          </p:cNvPicPr>
          <p:nvPr/>
        </p:nvPicPr>
        <p:blipFill>
          <a:blip r:embed="rId2"/>
          <a:srcRect l="13015" r="12857"/>
          <a:stretch>
            <a:fillRect/>
          </a:stretch>
        </p:blipFill>
        <p:spPr>
          <a:xfrm>
            <a:off x="376075" y="0"/>
            <a:ext cx="8767925" cy="665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241</Words>
  <Application>Microsoft Office PowerPoint</Application>
  <PresentationFormat>全屏显示(4:3)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允</dc:creator>
  <cp:lastModifiedBy>fltrp</cp:lastModifiedBy>
  <cp:revision>22</cp:revision>
  <dcterms:created xsi:type="dcterms:W3CDTF">2018-08-29T02:01:50Z</dcterms:created>
  <dcterms:modified xsi:type="dcterms:W3CDTF">2018-12-25T06:35:32Z</dcterms:modified>
</cp:coreProperties>
</file>