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70" r:id="rId2"/>
    <p:sldId id="371" r:id="rId3"/>
    <p:sldId id="302" r:id="rId4"/>
    <p:sldId id="335" r:id="rId5"/>
    <p:sldId id="355" r:id="rId6"/>
    <p:sldId id="303" r:id="rId7"/>
    <p:sldId id="304" r:id="rId8"/>
    <p:sldId id="305" r:id="rId9"/>
    <p:sldId id="319" r:id="rId10"/>
    <p:sldId id="307" r:id="rId11"/>
    <p:sldId id="317" r:id="rId12"/>
    <p:sldId id="309" r:id="rId13"/>
    <p:sldId id="320" r:id="rId14"/>
    <p:sldId id="356" r:id="rId15"/>
    <p:sldId id="357" r:id="rId16"/>
    <p:sldId id="318" r:id="rId17"/>
    <p:sldId id="358" r:id="rId18"/>
    <p:sldId id="359" r:id="rId19"/>
    <p:sldId id="281" r:id="rId20"/>
  </p:sldIdLst>
  <p:sldSz cx="9144000" cy="5143500" type="screen16x9"/>
  <p:notesSz cx="6858000" cy="9144000"/>
  <p:embeddedFontLst>
    <p:embeddedFont>
      <p:font typeface="Lucida Sans Unicode" pitchFamily="34" charset="0"/>
      <p:regular r:id="rId21"/>
    </p:embeddedFont>
    <p:embeddedFont>
      <p:font typeface="Century Gothic" pitchFamily="34" charset="0"/>
      <p:regular r:id="rId22"/>
      <p:bold r:id="rId23"/>
      <p:italic r:id="rId24"/>
      <p:boldItalic r:id="rId25"/>
    </p:embeddedFont>
    <p:embeddedFont>
      <p:font typeface="微软雅黑" pitchFamily="34" charset="-122"/>
      <p:regular r:id="rId26"/>
      <p:bold r:id="rId27"/>
    </p:embeddedFont>
    <p:embeddedFont>
      <p:font typeface="Comic Sans MS" pitchFamily="66" charset="0"/>
      <p:regular r:id="rId28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  <a:srgbClr val="FF0000"/>
    <a:srgbClr val="CCECFF"/>
    <a:srgbClr val="0099FF"/>
    <a:srgbClr val="FF6699"/>
    <a:srgbClr val="0099CC"/>
    <a:srgbClr val="00CCFF"/>
    <a:srgbClr val="33CCFF"/>
    <a:srgbClr val="008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39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5486"/>
            <a:ext cx="5112568" cy="5112568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23529" y="915566"/>
            <a:ext cx="2376264" cy="432048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1720" y="1779663"/>
            <a:ext cx="5904656" cy="1008112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6000" b="1" dirty="0" smtClean="0"/>
              <a:t>Let’s read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2160241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3" y="843559"/>
            <a:ext cx="1224136" cy="520700"/>
          </a:xfrm>
          <a:prstGeom prst="rect">
            <a:avLst/>
          </a:prstGeom>
          <a:noFill/>
        </p:spPr>
        <p:txBody>
          <a:bodyPr wrap="square" lIns="91409" tIns="45704" rIns="91409" bIns="45704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60006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9" tIns="45704" rIns="91409" bIns="45704"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5037111"/>
            <a:ext cx="8760260" cy="106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4" y="123478"/>
            <a:ext cx="68526" cy="33843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50785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9144000" cy="1234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795" y="0"/>
            <a:ext cx="1529080" cy="1374775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644140" y="323850"/>
            <a:ext cx="5528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华康手札体W7" panose="03000709000000000000" charset="-122"/>
                <a:ea typeface="华康手札体W7" panose="03000709000000000000" charset="-122"/>
              </a:rPr>
              <a:t>Read and choose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482725" y="3717925"/>
            <a:ext cx="4304030" cy="1322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altLang="zh-CN" sz="1600" dirty="0">
                <a:solidFill>
                  <a:schemeClr val="tx1"/>
                </a:solidFill>
                <a:ea typeface="华康手札体W7" panose="03000709000000000000" charset="-122"/>
              </a:rPr>
              <a:t>A: A moth comes.</a:t>
            </a:r>
          </a:p>
          <a:p>
            <a:pPr indent="0"/>
            <a:r>
              <a:rPr lang="en-US" altLang="zh-CN" sz="1600" dirty="0">
                <a:solidFill>
                  <a:schemeClr val="tx1"/>
                </a:solidFill>
                <a:ea typeface="华康手札体W7" panose="03000709000000000000" charset="-122"/>
              </a:rPr>
              <a:t>B: A caterpillar comes out of the egg.</a:t>
            </a:r>
          </a:p>
          <a:p>
            <a:pPr indent="0"/>
            <a:r>
              <a:rPr lang="en-US" altLang="zh-CN" sz="1600" dirty="0">
                <a:solidFill>
                  <a:schemeClr val="tx1"/>
                </a:solidFill>
                <a:ea typeface="华康手札体W7" panose="03000709000000000000" charset="-122"/>
              </a:rPr>
              <a:t>C: A moth lays eggs in the nut.</a:t>
            </a:r>
          </a:p>
          <a:p>
            <a:pPr indent="0"/>
            <a:r>
              <a:rPr lang="en-US" altLang="zh-CN" sz="1600" dirty="0">
                <a:solidFill>
                  <a:schemeClr val="tx1"/>
                </a:solidFill>
                <a:ea typeface="华康手札体W7" panose="03000709000000000000" charset="-122"/>
              </a:rPr>
              <a:t>D: It makes a cocoon in the shell.</a:t>
            </a:r>
          </a:p>
          <a:p>
            <a:pPr indent="0"/>
            <a:r>
              <a:rPr lang="en-US" altLang="zh-CN" sz="1600" dirty="0">
                <a:solidFill>
                  <a:schemeClr val="tx1"/>
                </a:solidFill>
                <a:ea typeface="华康手札体W7" panose="03000709000000000000" charset="-122"/>
              </a:rPr>
              <a:t>E: A moth comes out of the nut.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038860" y="3247390"/>
            <a:ext cx="115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</a:t>
            </a:r>
            <a:r>
              <a:rPr lang="zh-CN" altLang="en-US" b="1" dirty="0"/>
              <a:t>（</a:t>
            </a:r>
            <a:r>
              <a:rPr lang="en-US" altLang="zh-CN" b="1" dirty="0"/>
              <a:t>A</a:t>
            </a:r>
            <a:r>
              <a:rPr lang="zh-CN" altLang="en-US" b="1" dirty="0"/>
              <a:t>）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531745" y="3247390"/>
            <a:ext cx="115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</a:t>
            </a:r>
            <a:r>
              <a:rPr lang="zh-CN" altLang="en-US" b="1"/>
              <a:t>（</a:t>
            </a:r>
            <a:r>
              <a:rPr lang="en-US" altLang="zh-CN" b="1"/>
              <a:t>C</a:t>
            </a:r>
            <a:r>
              <a:rPr lang="zh-CN" altLang="en-US" b="1"/>
              <a:t>）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041775" y="3246120"/>
            <a:ext cx="115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</a:t>
            </a:r>
            <a:r>
              <a:rPr lang="zh-CN" altLang="en-US" b="1"/>
              <a:t>（</a:t>
            </a:r>
            <a:r>
              <a:rPr lang="en-US" altLang="zh-CN" b="1"/>
              <a:t>B</a:t>
            </a:r>
            <a:r>
              <a:rPr lang="zh-CN" altLang="en-US" b="1"/>
              <a:t>）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532120" y="3229610"/>
            <a:ext cx="115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</a:t>
            </a:r>
            <a:r>
              <a:rPr lang="zh-CN" altLang="en-US" b="1"/>
              <a:t>（</a:t>
            </a:r>
            <a:r>
              <a:rPr lang="en-US" altLang="zh-CN" b="1"/>
              <a:t>D</a:t>
            </a:r>
            <a:r>
              <a:rPr lang="zh-CN" altLang="en-US" b="1"/>
              <a:t>）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015480" y="3247390"/>
            <a:ext cx="115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</a:t>
            </a:r>
            <a:r>
              <a:rPr lang="zh-CN" altLang="en-US" b="1"/>
              <a:t>（</a:t>
            </a:r>
            <a:r>
              <a:rPr lang="en-US" altLang="zh-CN" b="1"/>
              <a:t>E</a:t>
            </a:r>
            <a:r>
              <a:rPr lang="zh-CN" altLang="en-US" b="1"/>
              <a:t>）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" y="1203598"/>
            <a:ext cx="7133590" cy="186690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2660" y="1034415"/>
            <a:ext cx="3747135" cy="3431540"/>
          </a:xfrm>
          <a:prstGeom prst="rect">
            <a:avLst/>
          </a:prstGeom>
        </p:spPr>
      </p:pic>
      <p:sp>
        <p:nvSpPr>
          <p:cNvPr id="227" name=" 227"/>
          <p:cNvSpPr/>
          <p:nvPr/>
        </p:nvSpPr>
        <p:spPr>
          <a:xfrm>
            <a:off x="4229734" y="642925"/>
            <a:ext cx="3942665" cy="1001726"/>
          </a:xfrm>
          <a:prstGeom prst="wedgeEllipseCallout">
            <a:avLst>
              <a:gd name="adj1" fmla="val -52567"/>
              <a:gd name="adj2" fmla="val 54094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What other animals make a cocoon?</a:t>
            </a:r>
          </a:p>
        </p:txBody>
      </p:sp>
      <p:sp>
        <p:nvSpPr>
          <p:cNvPr id="1073742935" name="任意多边形 1073742934"/>
          <p:cNvSpPr/>
          <p:nvPr/>
        </p:nvSpPr>
        <p:spPr>
          <a:xfrm>
            <a:off x="1428728" y="2786064"/>
            <a:ext cx="762000" cy="287020"/>
          </a:xfrm>
          <a:custGeom>
            <a:avLst/>
            <a:gdLst/>
            <a:ahLst/>
            <a:cxnLst/>
            <a:rect l="0" t="0" r="0" b="0"/>
            <a:pathLst>
              <a:path w="1101" h="681">
                <a:moveTo>
                  <a:pt x="861" y="0"/>
                </a:moveTo>
                <a:lnTo>
                  <a:pt x="240" y="0"/>
                </a:lnTo>
                <a:lnTo>
                  <a:pt x="102" y="4"/>
                </a:lnTo>
                <a:lnTo>
                  <a:pt x="30" y="30"/>
                </a:lnTo>
                <a:lnTo>
                  <a:pt x="4" y="101"/>
                </a:lnTo>
                <a:lnTo>
                  <a:pt x="0" y="240"/>
                </a:lnTo>
                <a:lnTo>
                  <a:pt x="0" y="440"/>
                </a:lnTo>
                <a:lnTo>
                  <a:pt x="4" y="579"/>
                </a:lnTo>
                <a:lnTo>
                  <a:pt x="30" y="650"/>
                </a:lnTo>
                <a:lnTo>
                  <a:pt x="102" y="676"/>
                </a:lnTo>
                <a:lnTo>
                  <a:pt x="240" y="680"/>
                </a:lnTo>
                <a:lnTo>
                  <a:pt x="861" y="680"/>
                </a:lnTo>
                <a:lnTo>
                  <a:pt x="999" y="676"/>
                </a:lnTo>
                <a:lnTo>
                  <a:pt x="1071" y="650"/>
                </a:lnTo>
                <a:lnTo>
                  <a:pt x="1097" y="579"/>
                </a:lnTo>
                <a:lnTo>
                  <a:pt x="1101" y="440"/>
                </a:lnTo>
                <a:lnTo>
                  <a:pt x="1101" y="240"/>
                </a:lnTo>
                <a:lnTo>
                  <a:pt x="1097" y="101"/>
                </a:lnTo>
                <a:lnTo>
                  <a:pt x="1071" y="30"/>
                </a:lnTo>
                <a:lnTo>
                  <a:pt x="999" y="4"/>
                </a:lnTo>
                <a:lnTo>
                  <a:pt x="861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sz="1400" dirty="0" smtClean="0"/>
              <a:t>   cocoon</a:t>
            </a:r>
            <a:endParaRPr lang="en-US" altLang="zh-CN" sz="1400" dirty="0"/>
          </a:p>
        </p:txBody>
      </p:sp>
      <p:sp>
        <p:nvSpPr>
          <p:cNvPr id="1073742934" name="直接连接符 1073742933"/>
          <p:cNvSpPr/>
          <p:nvPr/>
        </p:nvSpPr>
        <p:spPr>
          <a:xfrm flipH="1" flipV="1">
            <a:off x="1791970" y="3070860"/>
            <a:ext cx="5080" cy="23622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71603" y="3714758"/>
            <a:ext cx="4459605" cy="683895"/>
            <a:chOff x="-1566" y="6675"/>
            <a:chExt cx="7023" cy="1077"/>
          </a:xfrm>
        </p:grpSpPr>
        <p:sp>
          <p:nvSpPr>
            <p:cNvPr id="16" name="任意多边形 15"/>
            <p:cNvSpPr/>
            <p:nvPr/>
          </p:nvSpPr>
          <p:spPr>
            <a:xfrm>
              <a:off x="-1566" y="6788"/>
              <a:ext cx="1824" cy="964"/>
            </a:xfrm>
            <a:custGeom>
              <a:avLst/>
              <a:gdLst/>
              <a:ahLst/>
              <a:cxnLst/>
              <a:rect l="0" t="0" r="0" b="0"/>
              <a:pathLst>
                <a:path w="1492" h="964">
                  <a:moveTo>
                    <a:pt x="1251" y="0"/>
                  </a:moveTo>
                  <a:lnTo>
                    <a:pt x="240" y="0"/>
                  </a:lnTo>
                  <a:lnTo>
                    <a:pt x="102" y="4"/>
                  </a:lnTo>
                  <a:lnTo>
                    <a:pt x="30" y="30"/>
                  </a:lnTo>
                  <a:lnTo>
                    <a:pt x="4" y="101"/>
                  </a:lnTo>
                  <a:lnTo>
                    <a:pt x="0" y="240"/>
                  </a:lnTo>
                  <a:lnTo>
                    <a:pt x="0" y="724"/>
                  </a:lnTo>
                  <a:lnTo>
                    <a:pt x="4" y="862"/>
                  </a:lnTo>
                  <a:lnTo>
                    <a:pt x="30" y="934"/>
                  </a:lnTo>
                  <a:lnTo>
                    <a:pt x="102" y="960"/>
                  </a:lnTo>
                  <a:lnTo>
                    <a:pt x="240" y="964"/>
                  </a:lnTo>
                  <a:lnTo>
                    <a:pt x="1251" y="964"/>
                  </a:lnTo>
                  <a:lnTo>
                    <a:pt x="1390" y="960"/>
                  </a:lnTo>
                  <a:lnTo>
                    <a:pt x="1461" y="934"/>
                  </a:lnTo>
                  <a:lnTo>
                    <a:pt x="1488" y="862"/>
                  </a:lnTo>
                  <a:lnTo>
                    <a:pt x="1491" y="724"/>
                  </a:lnTo>
                  <a:lnTo>
                    <a:pt x="1491" y="240"/>
                  </a:lnTo>
                  <a:lnTo>
                    <a:pt x="1488" y="101"/>
                  </a:lnTo>
                  <a:lnTo>
                    <a:pt x="1461" y="30"/>
                  </a:lnTo>
                  <a:lnTo>
                    <a:pt x="1390" y="4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rgbClr val="BED747">
                <a:alpha val="83000"/>
              </a:srgbClr>
            </a:solidFill>
            <a:ln w="9525">
              <a:noFill/>
            </a:ln>
          </p:spPr>
          <p:txBody>
            <a:bodyPr/>
            <a:lstStyle/>
            <a:p>
              <a:r>
                <a:rPr lang="zh-CN" altLang="en-US" sz="1200" dirty="0">
                  <a:latin typeface="Times New Roman" panose="02020603050405020304" charset="0"/>
                  <a:cs typeface="Times New Roman" panose="02020603050405020304" charset="0"/>
                </a:rPr>
                <a:t>The </a:t>
              </a:r>
              <a:r>
                <a:rPr lang="zh-CN" altLang="en-US" sz="1200" dirty="0" smtClean="0">
                  <a:latin typeface="Times New Roman" panose="02020603050405020304" charset="0"/>
                  <a:cs typeface="Times New Roman" panose="02020603050405020304" charset="0"/>
                </a:rPr>
                <a:t>ants see </a:t>
              </a:r>
              <a:r>
                <a:rPr lang="zh-CN" altLang="en-US" sz="1200" dirty="0">
                  <a:latin typeface="Times New Roman" panose="02020603050405020304" charset="0"/>
                  <a:cs typeface="Times New Roman" panose="02020603050405020304" charset="0"/>
                </a:rPr>
                <a:t>a nut.</a:t>
              </a:r>
            </a:p>
          </p:txBody>
        </p:sp>
        <p:sp>
          <p:nvSpPr>
            <p:cNvPr id="17" name="直接连接符 16"/>
            <p:cNvSpPr/>
            <p:nvPr/>
          </p:nvSpPr>
          <p:spPr>
            <a:xfrm flipH="1">
              <a:off x="3572" y="6979"/>
              <a:ext cx="1481" cy="459"/>
            </a:xfrm>
            <a:prstGeom prst="line">
              <a:avLst/>
            </a:prstGeom>
            <a:ln w="254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" name="任意多边形 17"/>
            <p:cNvSpPr/>
            <p:nvPr/>
          </p:nvSpPr>
          <p:spPr>
            <a:xfrm>
              <a:off x="4552" y="6675"/>
              <a:ext cx="905" cy="681"/>
            </a:xfrm>
            <a:custGeom>
              <a:avLst/>
              <a:gdLst/>
              <a:ahLst/>
              <a:cxnLst/>
              <a:rect l="0" t="0" r="0" b="0"/>
              <a:pathLst>
                <a:path w="905" h="681">
                  <a:moveTo>
                    <a:pt x="665" y="0"/>
                  </a:moveTo>
                  <a:lnTo>
                    <a:pt x="240" y="0"/>
                  </a:lnTo>
                  <a:lnTo>
                    <a:pt x="102" y="3"/>
                  </a:lnTo>
                  <a:lnTo>
                    <a:pt x="30" y="30"/>
                  </a:lnTo>
                  <a:lnTo>
                    <a:pt x="4" y="101"/>
                  </a:lnTo>
                  <a:lnTo>
                    <a:pt x="0" y="240"/>
                  </a:lnTo>
                  <a:lnTo>
                    <a:pt x="0" y="440"/>
                  </a:lnTo>
                  <a:lnTo>
                    <a:pt x="4" y="579"/>
                  </a:lnTo>
                  <a:lnTo>
                    <a:pt x="30" y="650"/>
                  </a:lnTo>
                  <a:lnTo>
                    <a:pt x="102" y="676"/>
                  </a:lnTo>
                  <a:lnTo>
                    <a:pt x="240" y="680"/>
                  </a:lnTo>
                  <a:lnTo>
                    <a:pt x="665" y="680"/>
                  </a:lnTo>
                  <a:lnTo>
                    <a:pt x="803" y="676"/>
                  </a:lnTo>
                  <a:lnTo>
                    <a:pt x="875" y="650"/>
                  </a:lnTo>
                  <a:lnTo>
                    <a:pt x="901" y="579"/>
                  </a:lnTo>
                  <a:lnTo>
                    <a:pt x="905" y="440"/>
                  </a:lnTo>
                  <a:lnTo>
                    <a:pt x="905" y="240"/>
                  </a:lnTo>
                  <a:lnTo>
                    <a:pt x="901" y="101"/>
                  </a:lnTo>
                  <a:lnTo>
                    <a:pt x="875" y="30"/>
                  </a:lnTo>
                  <a:lnTo>
                    <a:pt x="803" y="3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FFFFFF">
                <a:alpha val="83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140" y="123190"/>
            <a:ext cx="1836420" cy="150114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643042" y="142858"/>
            <a:ext cx="5528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华康手札体W7" panose="03000709000000000000" charset="-122"/>
                <a:ea typeface="华康手札体W7" panose="03000709000000000000" charset="-122"/>
              </a:rPr>
              <a:t>  Watch </a:t>
            </a:r>
            <a:r>
              <a:rPr lang="en-US" altLang="zh-CN" sz="4000" b="1" dirty="0">
                <a:latin typeface="华康手札体W7" panose="03000709000000000000" charset="-122"/>
                <a:ea typeface="华康手札体W7" panose="03000709000000000000" charset="-122"/>
              </a:rPr>
              <a:t>and say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2219960" y="1250315"/>
            <a:ext cx="3447415" cy="5092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华康手札体W7" panose="03000709000000000000" charset="-122"/>
              </a:rPr>
              <a:t>Try to say a word or phrase.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2857488" y="3786196"/>
            <a:ext cx="1143171" cy="612140"/>
          </a:xfrm>
          <a:custGeom>
            <a:avLst/>
            <a:gdLst/>
            <a:ahLst/>
            <a:cxnLst/>
            <a:rect l="0" t="0" r="0" b="0"/>
            <a:pathLst>
              <a:path w="1492" h="964">
                <a:moveTo>
                  <a:pt x="1251" y="0"/>
                </a:moveTo>
                <a:lnTo>
                  <a:pt x="240" y="0"/>
                </a:lnTo>
                <a:lnTo>
                  <a:pt x="102" y="4"/>
                </a:lnTo>
                <a:lnTo>
                  <a:pt x="30" y="30"/>
                </a:lnTo>
                <a:lnTo>
                  <a:pt x="4" y="101"/>
                </a:lnTo>
                <a:lnTo>
                  <a:pt x="0" y="240"/>
                </a:lnTo>
                <a:lnTo>
                  <a:pt x="0" y="724"/>
                </a:lnTo>
                <a:lnTo>
                  <a:pt x="4" y="862"/>
                </a:lnTo>
                <a:lnTo>
                  <a:pt x="30" y="934"/>
                </a:lnTo>
                <a:lnTo>
                  <a:pt x="102" y="960"/>
                </a:lnTo>
                <a:lnTo>
                  <a:pt x="240" y="964"/>
                </a:lnTo>
                <a:lnTo>
                  <a:pt x="1251" y="964"/>
                </a:lnTo>
                <a:lnTo>
                  <a:pt x="1390" y="960"/>
                </a:lnTo>
                <a:lnTo>
                  <a:pt x="1461" y="934"/>
                </a:lnTo>
                <a:lnTo>
                  <a:pt x="1488" y="862"/>
                </a:lnTo>
                <a:lnTo>
                  <a:pt x="1491" y="724"/>
                </a:lnTo>
                <a:lnTo>
                  <a:pt x="1491" y="240"/>
                </a:lnTo>
                <a:lnTo>
                  <a:pt x="1488" y="101"/>
                </a:lnTo>
                <a:lnTo>
                  <a:pt x="1461" y="30"/>
                </a:lnTo>
                <a:lnTo>
                  <a:pt x="1390" y="4"/>
                </a:lnTo>
                <a:lnTo>
                  <a:pt x="1251" y="0"/>
                </a:lnTo>
                <a:close/>
              </a:path>
            </a:pathLst>
          </a:custGeom>
          <a:solidFill>
            <a:srgbClr val="BED747">
              <a:alpha val="83000"/>
            </a:srgbClr>
          </a:solidFill>
          <a:ln w="9525">
            <a:noFill/>
          </a:ln>
        </p:spPr>
        <p:txBody>
          <a:bodyPr/>
          <a:lstStyle/>
          <a:p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ants go </a:t>
            </a:r>
            <a:r>
              <a:rPr lang="en-US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away</a:t>
            </a:r>
          </a:p>
          <a:p>
            <a:r>
              <a:rPr lang="en-US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from the nut</a:t>
            </a:r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7" name="任意多边形 6"/>
          <p:cNvSpPr/>
          <p:nvPr/>
        </p:nvSpPr>
        <p:spPr>
          <a:xfrm>
            <a:off x="4071934" y="3786196"/>
            <a:ext cx="947420" cy="612140"/>
          </a:xfrm>
          <a:custGeom>
            <a:avLst/>
            <a:gdLst/>
            <a:ahLst/>
            <a:cxnLst/>
            <a:rect l="0" t="0" r="0" b="0"/>
            <a:pathLst>
              <a:path w="1492" h="964">
                <a:moveTo>
                  <a:pt x="1251" y="0"/>
                </a:moveTo>
                <a:lnTo>
                  <a:pt x="240" y="0"/>
                </a:lnTo>
                <a:lnTo>
                  <a:pt x="102" y="4"/>
                </a:lnTo>
                <a:lnTo>
                  <a:pt x="30" y="30"/>
                </a:lnTo>
                <a:lnTo>
                  <a:pt x="4" y="101"/>
                </a:lnTo>
                <a:lnTo>
                  <a:pt x="0" y="240"/>
                </a:lnTo>
                <a:lnTo>
                  <a:pt x="0" y="724"/>
                </a:lnTo>
                <a:lnTo>
                  <a:pt x="4" y="862"/>
                </a:lnTo>
                <a:lnTo>
                  <a:pt x="30" y="934"/>
                </a:lnTo>
                <a:lnTo>
                  <a:pt x="102" y="960"/>
                </a:lnTo>
                <a:lnTo>
                  <a:pt x="240" y="964"/>
                </a:lnTo>
                <a:lnTo>
                  <a:pt x="1251" y="964"/>
                </a:lnTo>
                <a:lnTo>
                  <a:pt x="1390" y="960"/>
                </a:lnTo>
                <a:lnTo>
                  <a:pt x="1461" y="934"/>
                </a:lnTo>
                <a:lnTo>
                  <a:pt x="1488" y="862"/>
                </a:lnTo>
                <a:lnTo>
                  <a:pt x="1491" y="724"/>
                </a:lnTo>
                <a:lnTo>
                  <a:pt x="1491" y="240"/>
                </a:lnTo>
                <a:lnTo>
                  <a:pt x="1488" y="101"/>
                </a:lnTo>
                <a:lnTo>
                  <a:pt x="1461" y="30"/>
                </a:lnTo>
                <a:lnTo>
                  <a:pt x="1390" y="4"/>
                </a:lnTo>
                <a:lnTo>
                  <a:pt x="1251" y="0"/>
                </a:lnTo>
                <a:close/>
              </a:path>
            </a:pathLst>
          </a:custGeom>
          <a:solidFill>
            <a:srgbClr val="BED747">
              <a:alpha val="83000"/>
            </a:srgbClr>
          </a:solidFill>
          <a:ln w="9525">
            <a:noFill/>
          </a:ln>
        </p:spPr>
        <p:txBody>
          <a:bodyPr/>
          <a:lstStyle/>
          <a:p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queen lay </a:t>
            </a:r>
            <a:endParaRPr lang="en-US" altLang="zh-CN" sz="12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eggs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in the nut.</a:t>
            </a:r>
            <a:endParaRPr lang="zh-CN" altLang="en-US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5143504" y="3786196"/>
            <a:ext cx="911860" cy="612140"/>
          </a:xfrm>
          <a:custGeom>
            <a:avLst/>
            <a:gdLst/>
            <a:ahLst/>
            <a:cxnLst/>
            <a:rect l="0" t="0" r="0" b="0"/>
            <a:pathLst>
              <a:path w="1492" h="964">
                <a:moveTo>
                  <a:pt x="1251" y="0"/>
                </a:moveTo>
                <a:lnTo>
                  <a:pt x="240" y="0"/>
                </a:lnTo>
                <a:lnTo>
                  <a:pt x="102" y="4"/>
                </a:lnTo>
                <a:lnTo>
                  <a:pt x="30" y="30"/>
                </a:lnTo>
                <a:lnTo>
                  <a:pt x="4" y="101"/>
                </a:lnTo>
                <a:lnTo>
                  <a:pt x="0" y="240"/>
                </a:lnTo>
                <a:lnTo>
                  <a:pt x="0" y="724"/>
                </a:lnTo>
                <a:lnTo>
                  <a:pt x="4" y="862"/>
                </a:lnTo>
                <a:lnTo>
                  <a:pt x="30" y="934"/>
                </a:lnTo>
                <a:lnTo>
                  <a:pt x="102" y="960"/>
                </a:lnTo>
                <a:lnTo>
                  <a:pt x="240" y="964"/>
                </a:lnTo>
                <a:lnTo>
                  <a:pt x="1251" y="964"/>
                </a:lnTo>
                <a:lnTo>
                  <a:pt x="1390" y="960"/>
                </a:lnTo>
                <a:lnTo>
                  <a:pt x="1461" y="934"/>
                </a:lnTo>
                <a:lnTo>
                  <a:pt x="1488" y="862"/>
                </a:lnTo>
                <a:lnTo>
                  <a:pt x="1491" y="724"/>
                </a:lnTo>
                <a:lnTo>
                  <a:pt x="1491" y="240"/>
                </a:lnTo>
                <a:lnTo>
                  <a:pt x="1488" y="101"/>
                </a:lnTo>
                <a:lnTo>
                  <a:pt x="1461" y="30"/>
                </a:lnTo>
                <a:lnTo>
                  <a:pt x="1390" y="4"/>
                </a:lnTo>
                <a:lnTo>
                  <a:pt x="1251" y="0"/>
                </a:lnTo>
                <a:close/>
              </a:path>
            </a:pathLst>
          </a:custGeom>
          <a:solidFill>
            <a:srgbClr val="BED747">
              <a:alpha val="83000"/>
            </a:srgbClr>
          </a:solidFill>
          <a:ln w="9525">
            <a:noFill/>
          </a:ln>
        </p:spPr>
        <p:txBody>
          <a:bodyPr/>
          <a:lstStyle/>
          <a:p>
            <a:r>
              <a:rPr lang="zh-CN" altLang="en-US" sz="1200" dirty="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ants look </a:t>
            </a:r>
            <a:endParaRPr lang="en-US" altLang="zh-CN" sz="12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200" dirty="0" smtClean="0">
                <a:latin typeface="Times New Roman" panose="02020603050405020304" charset="0"/>
                <a:cs typeface="Times New Roman" panose="02020603050405020304" charset="0"/>
              </a:rPr>
              <a:t>after 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</a:rPr>
              <a:t>the eggs.</a:t>
            </a:r>
            <a:endParaRPr lang="zh-CN" altLang="en-US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56" y="2357436"/>
            <a:ext cx="1066800" cy="11430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70" y="2357436"/>
            <a:ext cx="3162300" cy="1143007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073743041" name="图片 10737430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" y="411480"/>
            <a:ext cx="3687445" cy="4568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7" name=" 227"/>
          <p:cNvSpPr/>
          <p:nvPr/>
        </p:nvSpPr>
        <p:spPr>
          <a:xfrm>
            <a:off x="3927475" y="822960"/>
            <a:ext cx="3651250" cy="697865"/>
          </a:xfrm>
          <a:prstGeom prst="wedgeEllipseCallout">
            <a:avLst>
              <a:gd name="adj1" fmla="val -52567"/>
              <a:gd name="adj2" fmla="val 54094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Which season is it now?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Are there any nuts now?</a:t>
            </a:r>
          </a:p>
        </p:txBody>
      </p:sp>
      <p:pic>
        <p:nvPicPr>
          <p:cNvPr id="1073742858" name="图片 107374285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3610" y="2357120"/>
            <a:ext cx="1824355" cy="1824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11510"/>
            <a:ext cx="1529080" cy="1374775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44140" y="323850"/>
            <a:ext cx="5528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华康手札体W7" panose="03000709000000000000" charset="-122"/>
                <a:ea typeface="华康手札体W7" panose="03000709000000000000" charset="-122"/>
              </a:rPr>
              <a:t>Read and think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331595" y="1435100"/>
            <a:ext cx="6696710" cy="95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ea typeface="华康手札体W7" panose="03000709000000000000" charset="-122"/>
              </a:rPr>
              <a:t>1</a:t>
            </a:r>
            <a:r>
              <a:rPr lang="en-US" altLang="zh-CN" dirty="0" smtClean="0">
                <a:ea typeface="华康手札体W7" panose="03000709000000000000" charset="-122"/>
              </a:rPr>
              <a:t>. Can </a:t>
            </a:r>
            <a:r>
              <a:rPr lang="en-US" altLang="zh-CN" dirty="0">
                <a:ea typeface="华康手札体W7" panose="03000709000000000000" charset="-122"/>
              </a:rPr>
              <a:t>you find a cycle in the book?</a:t>
            </a:r>
          </a:p>
          <a:p>
            <a:pPr algn="l">
              <a:lnSpc>
                <a:spcPct val="150000"/>
              </a:lnSpc>
            </a:pPr>
            <a:r>
              <a:rPr lang="en-US" altLang="zh-CN" dirty="0">
                <a:ea typeface="华康手札体W7" panose="03000709000000000000" charset="-122"/>
              </a:rPr>
              <a:t>2</a:t>
            </a:r>
            <a:r>
              <a:rPr lang="en-US" altLang="zh-CN" dirty="0" smtClean="0">
                <a:ea typeface="华康手札体W7" panose="03000709000000000000" charset="-122"/>
              </a:rPr>
              <a:t>. What </a:t>
            </a:r>
            <a:r>
              <a:rPr lang="en-US" altLang="zh-CN" dirty="0">
                <a:ea typeface="华康手札体W7" panose="03000709000000000000" charset="-122"/>
              </a:rPr>
              <a:t>else can you think of that is like a cycle?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005205" y="3532505"/>
            <a:ext cx="1788160" cy="450215"/>
            <a:chOff x="78" y="8535"/>
            <a:chExt cx="8235" cy="2376"/>
          </a:xfrm>
        </p:grpSpPr>
        <p:sp>
          <p:nvSpPr>
            <p:cNvPr id="7" name="矩形 6"/>
            <p:cNvSpPr/>
            <p:nvPr/>
          </p:nvSpPr>
          <p:spPr>
            <a:xfrm>
              <a:off x="78" y="8535"/>
              <a:ext cx="1638" cy="2376"/>
            </a:xfrm>
            <a:prstGeom prst="rect">
              <a:avLst/>
            </a:prstGeom>
            <a:solidFill>
              <a:srgbClr val="000000">
                <a:alpha val="75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" y="8574"/>
              <a:ext cx="1439" cy="2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任意多边形 9"/>
            <p:cNvSpPr/>
            <p:nvPr/>
          </p:nvSpPr>
          <p:spPr>
            <a:xfrm>
              <a:off x="117" y="8574"/>
              <a:ext cx="1439" cy="2127"/>
            </a:xfrm>
            <a:custGeom>
              <a:avLst/>
              <a:gdLst/>
              <a:ahLst/>
              <a:cxnLst/>
              <a:rect l="0" t="0" r="0" b="0"/>
              <a:pathLst>
                <a:path w="1439" h="2127">
                  <a:moveTo>
                    <a:pt x="167" y="0"/>
                  </a:moveTo>
                  <a:lnTo>
                    <a:pt x="70" y="2"/>
                  </a:lnTo>
                  <a:lnTo>
                    <a:pt x="21" y="20"/>
                  </a:lnTo>
                  <a:lnTo>
                    <a:pt x="2" y="70"/>
                  </a:lnTo>
                  <a:lnTo>
                    <a:pt x="0" y="167"/>
                  </a:lnTo>
                  <a:lnTo>
                    <a:pt x="0" y="1959"/>
                  </a:lnTo>
                  <a:lnTo>
                    <a:pt x="2" y="2056"/>
                  </a:lnTo>
                  <a:lnTo>
                    <a:pt x="21" y="2105"/>
                  </a:lnTo>
                  <a:lnTo>
                    <a:pt x="70" y="2123"/>
                  </a:lnTo>
                  <a:lnTo>
                    <a:pt x="167" y="2126"/>
                  </a:lnTo>
                  <a:lnTo>
                    <a:pt x="1271" y="2126"/>
                  </a:lnTo>
                  <a:lnTo>
                    <a:pt x="1367" y="2123"/>
                  </a:lnTo>
                  <a:lnTo>
                    <a:pt x="1417" y="2105"/>
                  </a:lnTo>
                  <a:lnTo>
                    <a:pt x="1435" y="2056"/>
                  </a:lnTo>
                  <a:lnTo>
                    <a:pt x="1438" y="1959"/>
                  </a:lnTo>
                  <a:lnTo>
                    <a:pt x="1438" y="167"/>
                  </a:lnTo>
                  <a:lnTo>
                    <a:pt x="1435" y="70"/>
                  </a:lnTo>
                  <a:lnTo>
                    <a:pt x="1417" y="20"/>
                  </a:lnTo>
                  <a:lnTo>
                    <a:pt x="1367" y="2"/>
                  </a:lnTo>
                  <a:lnTo>
                    <a:pt x="1271" y="0"/>
                  </a:lnTo>
                  <a:lnTo>
                    <a:pt x="167" y="0"/>
                  </a:lnTo>
                  <a:close/>
                </a:path>
              </a:pathLst>
            </a:custGeom>
            <a:noFill/>
            <a:ln w="17678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716" y="8535"/>
              <a:ext cx="1632" cy="2376"/>
            </a:xfrm>
            <a:prstGeom prst="rect">
              <a:avLst/>
            </a:prstGeom>
            <a:solidFill>
              <a:srgbClr val="000000">
                <a:alpha val="75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5" y="8574"/>
              <a:ext cx="1439" cy="2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任意多边形 13"/>
            <p:cNvSpPr/>
            <p:nvPr/>
          </p:nvSpPr>
          <p:spPr>
            <a:xfrm>
              <a:off x="1755" y="8574"/>
              <a:ext cx="1439" cy="2127"/>
            </a:xfrm>
            <a:custGeom>
              <a:avLst/>
              <a:gdLst/>
              <a:ahLst/>
              <a:cxnLst/>
              <a:rect l="0" t="0" r="0" b="0"/>
              <a:pathLst>
                <a:path w="1439" h="2127">
                  <a:moveTo>
                    <a:pt x="167" y="0"/>
                  </a:moveTo>
                  <a:lnTo>
                    <a:pt x="71" y="2"/>
                  </a:lnTo>
                  <a:lnTo>
                    <a:pt x="21" y="20"/>
                  </a:lnTo>
                  <a:lnTo>
                    <a:pt x="3" y="70"/>
                  </a:lnTo>
                  <a:lnTo>
                    <a:pt x="0" y="167"/>
                  </a:lnTo>
                  <a:lnTo>
                    <a:pt x="0" y="1959"/>
                  </a:lnTo>
                  <a:lnTo>
                    <a:pt x="3" y="2056"/>
                  </a:lnTo>
                  <a:lnTo>
                    <a:pt x="21" y="2105"/>
                  </a:lnTo>
                  <a:lnTo>
                    <a:pt x="71" y="2123"/>
                  </a:lnTo>
                  <a:lnTo>
                    <a:pt x="167" y="2126"/>
                  </a:lnTo>
                  <a:lnTo>
                    <a:pt x="1271" y="2126"/>
                  </a:lnTo>
                  <a:lnTo>
                    <a:pt x="1368" y="2123"/>
                  </a:lnTo>
                  <a:lnTo>
                    <a:pt x="1417" y="2105"/>
                  </a:lnTo>
                  <a:lnTo>
                    <a:pt x="1436" y="2056"/>
                  </a:lnTo>
                  <a:lnTo>
                    <a:pt x="1438" y="1959"/>
                  </a:lnTo>
                  <a:lnTo>
                    <a:pt x="1438" y="167"/>
                  </a:lnTo>
                  <a:lnTo>
                    <a:pt x="1436" y="70"/>
                  </a:lnTo>
                  <a:lnTo>
                    <a:pt x="1417" y="20"/>
                  </a:lnTo>
                  <a:lnTo>
                    <a:pt x="1368" y="2"/>
                  </a:lnTo>
                  <a:lnTo>
                    <a:pt x="1271" y="0"/>
                  </a:lnTo>
                  <a:lnTo>
                    <a:pt x="167" y="0"/>
                  </a:lnTo>
                  <a:close/>
                </a:path>
              </a:pathLst>
            </a:custGeom>
            <a:noFill/>
            <a:ln w="17678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347" y="8535"/>
              <a:ext cx="1624" cy="2376"/>
            </a:xfrm>
            <a:prstGeom prst="rect">
              <a:avLst/>
            </a:prstGeom>
            <a:solidFill>
              <a:srgbClr val="000000">
                <a:alpha val="75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6" y="8574"/>
              <a:ext cx="1439" cy="2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任意多边形 16"/>
            <p:cNvSpPr/>
            <p:nvPr/>
          </p:nvSpPr>
          <p:spPr>
            <a:xfrm>
              <a:off x="3386" y="8574"/>
              <a:ext cx="1439" cy="2127"/>
            </a:xfrm>
            <a:custGeom>
              <a:avLst/>
              <a:gdLst/>
              <a:ahLst/>
              <a:cxnLst/>
              <a:rect l="0" t="0" r="0" b="0"/>
              <a:pathLst>
                <a:path w="1439" h="2127">
                  <a:moveTo>
                    <a:pt x="167" y="0"/>
                  </a:moveTo>
                  <a:lnTo>
                    <a:pt x="70" y="2"/>
                  </a:lnTo>
                  <a:lnTo>
                    <a:pt x="21" y="20"/>
                  </a:lnTo>
                  <a:lnTo>
                    <a:pt x="2" y="70"/>
                  </a:lnTo>
                  <a:lnTo>
                    <a:pt x="0" y="167"/>
                  </a:lnTo>
                  <a:lnTo>
                    <a:pt x="0" y="1959"/>
                  </a:lnTo>
                  <a:lnTo>
                    <a:pt x="2" y="2056"/>
                  </a:lnTo>
                  <a:lnTo>
                    <a:pt x="21" y="2105"/>
                  </a:lnTo>
                  <a:lnTo>
                    <a:pt x="70" y="2123"/>
                  </a:lnTo>
                  <a:lnTo>
                    <a:pt x="167" y="2126"/>
                  </a:lnTo>
                  <a:lnTo>
                    <a:pt x="1271" y="2126"/>
                  </a:lnTo>
                  <a:lnTo>
                    <a:pt x="1367" y="2123"/>
                  </a:lnTo>
                  <a:lnTo>
                    <a:pt x="1417" y="2105"/>
                  </a:lnTo>
                  <a:lnTo>
                    <a:pt x="1435" y="2056"/>
                  </a:lnTo>
                  <a:lnTo>
                    <a:pt x="1438" y="1959"/>
                  </a:lnTo>
                  <a:lnTo>
                    <a:pt x="1438" y="167"/>
                  </a:lnTo>
                  <a:lnTo>
                    <a:pt x="1435" y="70"/>
                  </a:lnTo>
                  <a:lnTo>
                    <a:pt x="1417" y="20"/>
                  </a:lnTo>
                  <a:lnTo>
                    <a:pt x="1367" y="2"/>
                  </a:lnTo>
                  <a:lnTo>
                    <a:pt x="1271" y="0"/>
                  </a:lnTo>
                  <a:lnTo>
                    <a:pt x="167" y="0"/>
                  </a:lnTo>
                  <a:close/>
                </a:path>
              </a:pathLst>
            </a:custGeom>
            <a:noFill/>
            <a:ln w="17678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4971" y="8535"/>
              <a:ext cx="1658" cy="2376"/>
            </a:xfrm>
            <a:prstGeom prst="rect">
              <a:avLst/>
            </a:prstGeom>
            <a:solidFill>
              <a:srgbClr val="000000">
                <a:alpha val="75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10" y="8574"/>
              <a:ext cx="1439" cy="2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任意多边形 19"/>
            <p:cNvSpPr/>
            <p:nvPr/>
          </p:nvSpPr>
          <p:spPr>
            <a:xfrm>
              <a:off x="5010" y="8574"/>
              <a:ext cx="1439" cy="2127"/>
            </a:xfrm>
            <a:custGeom>
              <a:avLst/>
              <a:gdLst/>
              <a:ahLst/>
              <a:cxnLst/>
              <a:rect l="0" t="0" r="0" b="0"/>
              <a:pathLst>
                <a:path w="1439" h="2127">
                  <a:moveTo>
                    <a:pt x="167" y="0"/>
                  </a:moveTo>
                  <a:lnTo>
                    <a:pt x="71" y="2"/>
                  </a:lnTo>
                  <a:lnTo>
                    <a:pt x="21" y="20"/>
                  </a:lnTo>
                  <a:lnTo>
                    <a:pt x="3" y="70"/>
                  </a:lnTo>
                  <a:lnTo>
                    <a:pt x="0" y="167"/>
                  </a:lnTo>
                  <a:lnTo>
                    <a:pt x="0" y="1959"/>
                  </a:lnTo>
                  <a:lnTo>
                    <a:pt x="3" y="2056"/>
                  </a:lnTo>
                  <a:lnTo>
                    <a:pt x="21" y="2105"/>
                  </a:lnTo>
                  <a:lnTo>
                    <a:pt x="71" y="2123"/>
                  </a:lnTo>
                  <a:lnTo>
                    <a:pt x="167" y="2126"/>
                  </a:lnTo>
                  <a:lnTo>
                    <a:pt x="1271" y="2126"/>
                  </a:lnTo>
                  <a:lnTo>
                    <a:pt x="1368" y="2123"/>
                  </a:lnTo>
                  <a:lnTo>
                    <a:pt x="1418" y="2105"/>
                  </a:lnTo>
                  <a:lnTo>
                    <a:pt x="1436" y="2056"/>
                  </a:lnTo>
                  <a:lnTo>
                    <a:pt x="1438" y="1959"/>
                  </a:lnTo>
                  <a:lnTo>
                    <a:pt x="1438" y="167"/>
                  </a:lnTo>
                  <a:lnTo>
                    <a:pt x="1436" y="70"/>
                  </a:lnTo>
                  <a:lnTo>
                    <a:pt x="1418" y="20"/>
                  </a:lnTo>
                  <a:lnTo>
                    <a:pt x="1368" y="2"/>
                  </a:lnTo>
                  <a:lnTo>
                    <a:pt x="1271" y="0"/>
                  </a:lnTo>
                  <a:lnTo>
                    <a:pt x="167" y="0"/>
                  </a:lnTo>
                  <a:close/>
                </a:path>
              </a:pathLst>
            </a:custGeom>
            <a:noFill/>
            <a:ln w="17678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6628" y="8535"/>
              <a:ext cx="1685" cy="2376"/>
            </a:xfrm>
            <a:prstGeom prst="rect">
              <a:avLst/>
            </a:prstGeom>
            <a:solidFill>
              <a:srgbClr val="000000">
                <a:alpha val="75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67" y="8574"/>
              <a:ext cx="1439" cy="2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任意多边形 22"/>
            <p:cNvSpPr/>
            <p:nvPr/>
          </p:nvSpPr>
          <p:spPr>
            <a:xfrm>
              <a:off x="6667" y="8574"/>
              <a:ext cx="1439" cy="2127"/>
            </a:xfrm>
            <a:custGeom>
              <a:avLst/>
              <a:gdLst/>
              <a:ahLst/>
              <a:cxnLst/>
              <a:rect l="0" t="0" r="0" b="0"/>
              <a:pathLst>
                <a:path w="1439" h="2127">
                  <a:moveTo>
                    <a:pt x="167" y="0"/>
                  </a:moveTo>
                  <a:lnTo>
                    <a:pt x="70" y="2"/>
                  </a:lnTo>
                  <a:lnTo>
                    <a:pt x="20" y="20"/>
                  </a:lnTo>
                  <a:lnTo>
                    <a:pt x="2" y="70"/>
                  </a:lnTo>
                  <a:lnTo>
                    <a:pt x="0" y="167"/>
                  </a:lnTo>
                  <a:lnTo>
                    <a:pt x="0" y="1959"/>
                  </a:lnTo>
                  <a:lnTo>
                    <a:pt x="2" y="2056"/>
                  </a:lnTo>
                  <a:lnTo>
                    <a:pt x="20" y="2105"/>
                  </a:lnTo>
                  <a:lnTo>
                    <a:pt x="70" y="2123"/>
                  </a:lnTo>
                  <a:lnTo>
                    <a:pt x="167" y="2126"/>
                  </a:lnTo>
                  <a:lnTo>
                    <a:pt x="1271" y="2126"/>
                  </a:lnTo>
                  <a:lnTo>
                    <a:pt x="1367" y="2123"/>
                  </a:lnTo>
                  <a:lnTo>
                    <a:pt x="1417" y="2105"/>
                  </a:lnTo>
                  <a:lnTo>
                    <a:pt x="1435" y="2056"/>
                  </a:lnTo>
                  <a:lnTo>
                    <a:pt x="1438" y="1959"/>
                  </a:lnTo>
                  <a:lnTo>
                    <a:pt x="1438" y="167"/>
                  </a:lnTo>
                  <a:lnTo>
                    <a:pt x="1435" y="70"/>
                  </a:lnTo>
                  <a:lnTo>
                    <a:pt x="1417" y="20"/>
                  </a:lnTo>
                  <a:lnTo>
                    <a:pt x="1367" y="2"/>
                  </a:lnTo>
                  <a:lnTo>
                    <a:pt x="1271" y="0"/>
                  </a:lnTo>
                  <a:lnTo>
                    <a:pt x="167" y="0"/>
                  </a:lnTo>
                  <a:close/>
                </a:path>
              </a:pathLst>
            </a:custGeom>
            <a:noFill/>
            <a:ln w="17678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1568" y="9085"/>
              <a:ext cx="5243" cy="401"/>
            </a:xfrm>
            <a:custGeom>
              <a:avLst/>
              <a:gdLst/>
              <a:ahLst/>
              <a:cxnLst/>
              <a:rect l="0" t="0" r="0" b="0"/>
              <a:pathLst>
                <a:path w="5243" h="401">
                  <a:moveTo>
                    <a:pt x="347" y="200"/>
                  </a:moveTo>
                  <a:lnTo>
                    <a:pt x="117" y="0"/>
                  </a:lnTo>
                  <a:lnTo>
                    <a:pt x="117" y="82"/>
                  </a:lnTo>
                  <a:lnTo>
                    <a:pt x="0" y="82"/>
                  </a:lnTo>
                  <a:lnTo>
                    <a:pt x="0" y="333"/>
                  </a:lnTo>
                  <a:lnTo>
                    <a:pt x="117" y="333"/>
                  </a:lnTo>
                  <a:lnTo>
                    <a:pt x="117" y="401"/>
                  </a:lnTo>
                  <a:lnTo>
                    <a:pt x="195" y="333"/>
                  </a:lnTo>
                  <a:lnTo>
                    <a:pt x="347" y="200"/>
                  </a:lnTo>
                  <a:moveTo>
                    <a:pt x="1986" y="200"/>
                  </a:moveTo>
                  <a:lnTo>
                    <a:pt x="1756" y="0"/>
                  </a:lnTo>
                  <a:lnTo>
                    <a:pt x="1756" y="82"/>
                  </a:lnTo>
                  <a:lnTo>
                    <a:pt x="1639" y="82"/>
                  </a:lnTo>
                  <a:lnTo>
                    <a:pt x="1639" y="333"/>
                  </a:lnTo>
                  <a:lnTo>
                    <a:pt x="1756" y="333"/>
                  </a:lnTo>
                  <a:lnTo>
                    <a:pt x="1756" y="401"/>
                  </a:lnTo>
                  <a:lnTo>
                    <a:pt x="1834" y="333"/>
                  </a:lnTo>
                  <a:lnTo>
                    <a:pt x="1986" y="200"/>
                  </a:lnTo>
                  <a:moveTo>
                    <a:pt x="3618" y="200"/>
                  </a:moveTo>
                  <a:lnTo>
                    <a:pt x="3388" y="0"/>
                  </a:lnTo>
                  <a:lnTo>
                    <a:pt x="3388" y="82"/>
                  </a:lnTo>
                  <a:lnTo>
                    <a:pt x="3271" y="82"/>
                  </a:lnTo>
                  <a:lnTo>
                    <a:pt x="3271" y="333"/>
                  </a:lnTo>
                  <a:lnTo>
                    <a:pt x="3388" y="333"/>
                  </a:lnTo>
                  <a:lnTo>
                    <a:pt x="3388" y="401"/>
                  </a:lnTo>
                  <a:lnTo>
                    <a:pt x="3466" y="333"/>
                  </a:lnTo>
                  <a:lnTo>
                    <a:pt x="3618" y="200"/>
                  </a:lnTo>
                  <a:moveTo>
                    <a:pt x="5243" y="200"/>
                  </a:moveTo>
                  <a:lnTo>
                    <a:pt x="5012" y="0"/>
                  </a:lnTo>
                  <a:lnTo>
                    <a:pt x="5012" y="82"/>
                  </a:lnTo>
                  <a:lnTo>
                    <a:pt x="4895" y="82"/>
                  </a:lnTo>
                  <a:lnTo>
                    <a:pt x="4896" y="333"/>
                  </a:lnTo>
                  <a:lnTo>
                    <a:pt x="5012" y="333"/>
                  </a:lnTo>
                  <a:lnTo>
                    <a:pt x="5012" y="401"/>
                  </a:lnTo>
                  <a:lnTo>
                    <a:pt x="5090" y="333"/>
                  </a:lnTo>
                  <a:lnTo>
                    <a:pt x="5243" y="200"/>
                  </a:lnTo>
                </a:path>
              </a:pathLst>
            </a:custGeom>
            <a:solidFill>
              <a:srgbClr val="F2652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073742858" name="图片 107374285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91560" y="3295015"/>
            <a:ext cx="1033780" cy="1033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17795" y="3295015"/>
            <a:ext cx="1433195" cy="1461135"/>
          </a:xfrm>
          <a:prstGeom prst="rect">
            <a:avLst/>
          </a:prstGeom>
        </p:spPr>
      </p:pic>
      <p:graphicFrame>
        <p:nvGraphicFramePr>
          <p:cNvPr id="28" name="对象 27"/>
          <p:cNvGraphicFramePr>
            <a:graphicFrameLocks noChangeAspect="1"/>
          </p:cNvGraphicFramePr>
          <p:nvPr/>
        </p:nvGraphicFramePr>
        <p:xfrm>
          <a:off x="1013460" y="4229100"/>
          <a:ext cx="177927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r:id="rId12" imgW="4755292" imgH="1241905" progId="">
                  <p:embed/>
                </p:oleObj>
              </mc:Choice>
              <mc:Fallback>
                <p:oleObj r:id="rId12" imgW="4755292" imgH="1241905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460" y="4229100"/>
                        <a:ext cx="177927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010" y="622935"/>
            <a:ext cx="2108200" cy="1706245"/>
          </a:xfrm>
          <a:prstGeom prst="rect">
            <a:avLst/>
          </a:prstGeom>
        </p:spPr>
      </p:pic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2562860" y="622935"/>
          <a:ext cx="4530090" cy="99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r:id="rId5" imgW="4526672" imgH="990686" progId="">
                  <p:embed/>
                </p:oleObj>
              </mc:Choice>
              <mc:Fallback>
                <p:oleObj r:id="rId5" imgW="4526672" imgH="990686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2860" y="622935"/>
                        <a:ext cx="4530090" cy="9912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圆角矩形 7"/>
          <p:cNvSpPr/>
          <p:nvPr/>
        </p:nvSpPr>
        <p:spPr>
          <a:xfrm>
            <a:off x="1826895" y="2473325"/>
            <a:ext cx="6175375" cy="1229360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en-US" altLang="zh-CN" b="1"/>
          </a:p>
        </p:txBody>
      </p:sp>
      <p:sp>
        <p:nvSpPr>
          <p:cNvPr id="12" name="文本框 11"/>
          <p:cNvSpPr txBox="1"/>
          <p:nvPr/>
        </p:nvSpPr>
        <p:spPr>
          <a:xfrm>
            <a:off x="2285984" y="3214692"/>
            <a:ext cx="199202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dirty="0" smtClean="0">
                <a:ea typeface="宋体" panose="02010600030101010101" pitchFamily="2" charset="-122"/>
                <a:sym typeface="+mn-ea"/>
              </a:rPr>
              <a:t>2. </a:t>
            </a:r>
            <a:r>
              <a:rPr lang="en-US" altLang="zh-CN" sz="2000" dirty="0" smtClean="0">
                <a:ea typeface="华康手札体W7" panose="03000709000000000000" charset="-122"/>
                <a:sym typeface="+mn-ea"/>
              </a:rPr>
              <a:t>Follow </a:t>
            </a:r>
            <a:r>
              <a:rPr lang="en-US" altLang="zh-CN" sz="2000" dirty="0">
                <a:ea typeface="华康手札体W7" panose="03000709000000000000" charset="-122"/>
                <a:sym typeface="+mn-ea"/>
              </a:rPr>
              <a:t>to read.</a:t>
            </a:r>
          </a:p>
        </p:txBody>
      </p:sp>
      <p:sp>
        <p:nvSpPr>
          <p:cNvPr id="16" name="矩形 15"/>
          <p:cNvSpPr/>
          <p:nvPr/>
        </p:nvSpPr>
        <p:spPr>
          <a:xfrm>
            <a:off x="2285984" y="2643188"/>
            <a:ext cx="3074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ea typeface="华康手札体W7" panose="03000709000000000000" charset="-122"/>
              </a:rPr>
              <a:t>1. Read the text by yourself.</a:t>
            </a:r>
            <a:endParaRPr lang="en-US" altLang="zh-CN" sz="2000" dirty="0">
              <a:ea typeface="华康手札体W7" panose="03000709000000000000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790" y="123190"/>
            <a:ext cx="1529080" cy="1374775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44140" y="323850"/>
            <a:ext cx="5528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华康手札体W7" panose="03000709000000000000" charset="-122"/>
                <a:ea typeface="华康手札体W7" panose="03000709000000000000" charset="-122"/>
              </a:rPr>
              <a:t>Read and match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771550"/>
            <a:ext cx="6248400" cy="4155926"/>
          </a:xfrm>
          <a:prstGeom prst="rect">
            <a:avLst/>
          </a:prstGeom>
        </p:spPr>
      </p:pic>
      <p:pic>
        <p:nvPicPr>
          <p:cNvPr id="12" name="图片 11" descr="6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298" y="1000114"/>
            <a:ext cx="1071570" cy="792088"/>
          </a:xfrm>
          <a:prstGeom prst="rect">
            <a:avLst/>
          </a:prstGeom>
        </p:spPr>
      </p:pic>
      <p:pic>
        <p:nvPicPr>
          <p:cNvPr id="15" name="图片 14" descr="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0" y="1785932"/>
            <a:ext cx="1152127" cy="755111"/>
          </a:xfrm>
          <a:prstGeom prst="rect">
            <a:avLst/>
          </a:prstGeom>
        </p:spPr>
      </p:pic>
      <p:pic>
        <p:nvPicPr>
          <p:cNvPr id="16" name="图片 15" descr="6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2571750"/>
            <a:ext cx="1588736" cy="828675"/>
          </a:xfrm>
          <a:prstGeom prst="rect">
            <a:avLst/>
          </a:prstGeom>
        </p:spPr>
      </p:pic>
      <p:pic>
        <p:nvPicPr>
          <p:cNvPr id="17" name="图片 16" descr="6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1760" y="4227934"/>
            <a:ext cx="1588736" cy="714375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3780" y="48895"/>
            <a:ext cx="1691640" cy="1493520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25650" y="123190"/>
            <a:ext cx="5528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华康手札体W7" panose="03000709000000000000" charset="-122"/>
                <a:ea typeface="华康手札体W7" panose="03000709000000000000" charset="-122"/>
              </a:rPr>
              <a:t>Group work</a:t>
            </a:r>
          </a:p>
        </p:txBody>
      </p:sp>
      <p:pic>
        <p:nvPicPr>
          <p:cNvPr id="1073742913" name="图片 10737429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915" y="1176020"/>
            <a:ext cx="875030" cy="120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30" name="图片 10737429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3495" y="1223645"/>
            <a:ext cx="858520" cy="11569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73742932" name="图片 107374293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8780" y="1938655"/>
            <a:ext cx="171450" cy="128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84" name=" 184"/>
          <p:cNvSpPr/>
          <p:nvPr/>
        </p:nvSpPr>
        <p:spPr>
          <a:xfrm>
            <a:off x="682625" y="1290320"/>
            <a:ext cx="648335" cy="6483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>
                <a:solidFill>
                  <a:schemeClr val="tx1"/>
                </a:solidFill>
                <a:latin typeface="华康手札体W7" panose="03000709000000000000" charset="-122"/>
                <a:ea typeface="华康手札体W7" panose="03000709000000000000" charset="-122"/>
              </a:rPr>
              <a:t>1</a:t>
            </a:r>
          </a:p>
        </p:txBody>
      </p:sp>
      <p:sp>
        <p:nvSpPr>
          <p:cNvPr id="31" name=" 184"/>
          <p:cNvSpPr/>
          <p:nvPr/>
        </p:nvSpPr>
        <p:spPr>
          <a:xfrm>
            <a:off x="682625" y="2778125"/>
            <a:ext cx="648335" cy="6483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>
                <a:solidFill>
                  <a:schemeClr val="tx1"/>
                </a:solidFill>
                <a:latin typeface="华康手札体W7" panose="03000709000000000000" charset="-122"/>
                <a:ea typeface="华康手札体W7" panose="03000709000000000000" charset="-122"/>
              </a:rPr>
              <a:t>2</a:t>
            </a:r>
          </a:p>
        </p:txBody>
      </p:sp>
      <p:sp>
        <p:nvSpPr>
          <p:cNvPr id="32" name=" 184"/>
          <p:cNvSpPr/>
          <p:nvPr/>
        </p:nvSpPr>
        <p:spPr>
          <a:xfrm>
            <a:off x="714348" y="4143386"/>
            <a:ext cx="648335" cy="6483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tx1"/>
                </a:solidFill>
                <a:latin typeface="华康手札体W7" panose="03000709000000000000" charset="-122"/>
                <a:ea typeface="华康手札体W7" panose="03000709000000000000" charset="-122"/>
              </a:rPr>
              <a:t>3</a:t>
            </a:r>
          </a:p>
        </p:txBody>
      </p:sp>
      <p:sp>
        <p:nvSpPr>
          <p:cNvPr id="33" name="圆角矩形 32"/>
          <p:cNvSpPr/>
          <p:nvPr/>
        </p:nvSpPr>
        <p:spPr>
          <a:xfrm>
            <a:off x="611560" y="1033145"/>
            <a:ext cx="7016115" cy="411035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4721225" y="154305"/>
            <a:ext cx="3181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dirty="0" smtClean="0"/>
              <a:t>  choose </a:t>
            </a:r>
            <a:r>
              <a:rPr lang="en-US" altLang="zh-CN" dirty="0"/>
              <a:t>one insect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dirty="0" smtClean="0"/>
              <a:t>talk </a:t>
            </a:r>
            <a:r>
              <a:rPr lang="en-US" altLang="zh-CN" dirty="0"/>
              <a:t>in groups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3512820" y="1070610"/>
            <a:ext cx="38703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It is autumn, the nut </a:t>
            </a:r>
            <a:r>
              <a:rPr lang="en-US" altLang="zh-CN" dirty="0" smtClean="0"/>
              <a:t>falls </a:t>
            </a:r>
            <a:r>
              <a:rPr lang="en-US" altLang="zh-CN" dirty="0"/>
              <a:t>from the tree.</a:t>
            </a:r>
          </a:p>
          <a:p>
            <a:r>
              <a:rPr lang="en-US" altLang="zh-CN" dirty="0"/>
              <a:t>Up comes___, it can____.</a:t>
            </a:r>
          </a:p>
          <a:p>
            <a:r>
              <a:rPr lang="en-US" altLang="zh-CN" dirty="0"/>
              <a:t>The nut is still on the ground.</a:t>
            </a:r>
          </a:p>
          <a:p>
            <a:r>
              <a:rPr lang="en-US" altLang="zh-CN" dirty="0"/>
              <a:t>Up comes___, it can___.</a:t>
            </a:r>
          </a:p>
          <a:p>
            <a:r>
              <a:rPr lang="en-US" altLang="zh-CN" dirty="0"/>
              <a:t>It is winter, no nuts are there now.</a:t>
            </a:r>
          </a:p>
        </p:txBody>
      </p:sp>
      <p:pic>
        <p:nvPicPr>
          <p:cNvPr id="51" name="图片 50" descr="6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1640" y="2499742"/>
            <a:ext cx="5711155" cy="1314501"/>
          </a:xfrm>
          <a:prstGeom prst="rect">
            <a:avLst/>
          </a:prstGeom>
        </p:spPr>
      </p:pic>
      <p:pic>
        <p:nvPicPr>
          <p:cNvPr id="52" name="图片 51" descr="6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03648" y="3939902"/>
            <a:ext cx="1277792" cy="1203598"/>
          </a:xfrm>
          <a:prstGeom prst="rect">
            <a:avLst/>
          </a:prstGeom>
        </p:spPr>
      </p:pic>
      <p:pic>
        <p:nvPicPr>
          <p:cNvPr id="53" name="图片 52" descr="6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3768" y="3939902"/>
            <a:ext cx="4286250" cy="1203598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360" y="1090930"/>
            <a:ext cx="1623060" cy="15544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4620" y="194945"/>
            <a:ext cx="1028700" cy="1584960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997075" y="1496060"/>
            <a:ext cx="5811520" cy="2827020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en-US" altLang="zh-CN" b="1"/>
          </a:p>
        </p:txBody>
      </p:sp>
      <p:sp>
        <p:nvSpPr>
          <p:cNvPr id="3" name="文本框 2"/>
          <p:cNvSpPr txBox="1"/>
          <p:nvPr/>
        </p:nvSpPr>
        <p:spPr>
          <a:xfrm>
            <a:off x="2021840" y="1779905"/>
            <a:ext cx="30008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43108" y="1714494"/>
            <a:ext cx="5511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ea typeface="华康手札体W7" panose="03000709000000000000" charset="-122"/>
                <a:cs typeface="Times New Roman" panose="02020603050405020304" charset="0"/>
              </a:rPr>
              <a:t>1. Why </a:t>
            </a:r>
            <a:r>
              <a:rPr lang="en-US" altLang="zh-CN" sz="2000" dirty="0">
                <a:ea typeface="华康手札体W7" panose="03000709000000000000" charset="-122"/>
                <a:cs typeface="Times New Roman" panose="02020603050405020304" charset="0"/>
              </a:rPr>
              <a:t>do you think a moth would choose a nut to lay its eggs in?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021840" y="2645410"/>
            <a:ext cx="583630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5725" indent="-85725"/>
            <a:r>
              <a:rPr lang="en-US" altLang="zh-CN" sz="2000" dirty="0" smtClean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 </a:t>
            </a:r>
            <a:r>
              <a:rPr lang="en-US" altLang="zh-CN" sz="2000" dirty="0" smtClean="0">
                <a:ea typeface="华康手札体W7" panose="03000709000000000000" charset="-122"/>
                <a:sym typeface="+mn-ea"/>
              </a:rPr>
              <a:t>2. Do </a:t>
            </a:r>
            <a:r>
              <a:rPr lang="en-US" altLang="zh-CN" sz="2000" dirty="0">
                <a:ea typeface="华康手札体W7" panose="03000709000000000000" charset="-122"/>
                <a:sym typeface="+mn-ea"/>
              </a:rPr>
              <a:t>you think a nut is a good place for a </a:t>
            </a:r>
            <a:r>
              <a:rPr lang="en-US" altLang="zh-CN" sz="2000" dirty="0" smtClean="0">
                <a:ea typeface="华康手札体W7" panose="03000709000000000000" charset="-122"/>
                <a:sym typeface="+mn-ea"/>
              </a:rPr>
              <a:t>caterpillar    to </a:t>
            </a:r>
            <a:r>
              <a:rPr lang="en-US" altLang="zh-CN" sz="2000" dirty="0">
                <a:ea typeface="华康手札体W7" panose="03000709000000000000" charset="-122"/>
                <a:sym typeface="+mn-ea"/>
              </a:rPr>
              <a:t>make cocoon?</a:t>
            </a:r>
          </a:p>
          <a:p>
            <a:endParaRPr lang="en-US" altLang="zh-CN" sz="2000" b="1" dirty="0">
              <a:latin typeface="华康手札体W7" panose="03000709000000000000" charset="-122"/>
              <a:ea typeface="华康手札体W7" panose="03000709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44140" y="478790"/>
            <a:ext cx="5528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华康手札体W7" panose="03000709000000000000" charset="-122"/>
                <a:ea typeface="华康手札体W7" panose="03000709000000000000" charset="-122"/>
              </a:rPr>
              <a:t>Think and share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005330" y="3561715"/>
            <a:ext cx="368735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tabLst>
                <a:tab pos="85725" algn="l"/>
              </a:tabLst>
            </a:pPr>
            <a:r>
              <a:rPr lang="en-US" altLang="zh-CN" sz="2000" dirty="0" smtClean="0">
                <a:latin typeface="华康手札体W7" panose="03000709000000000000" charset="-122"/>
                <a:ea typeface="华康手札体W7" panose="03000709000000000000" charset="-122"/>
                <a:sym typeface="+mn-ea"/>
              </a:rPr>
              <a:t> </a:t>
            </a:r>
            <a:r>
              <a:rPr lang="en-US" altLang="zh-CN" sz="2000" dirty="0" smtClean="0">
                <a:ea typeface="华康手札体W7" panose="03000709000000000000" charset="-122"/>
                <a:sym typeface="+mn-ea"/>
              </a:rPr>
              <a:t>3. Where </a:t>
            </a:r>
            <a:r>
              <a:rPr lang="en-US" altLang="zh-CN" sz="2000" dirty="0">
                <a:ea typeface="华康手札体W7" panose="03000709000000000000" charset="-122"/>
                <a:sym typeface="+mn-ea"/>
              </a:rPr>
              <a:t>else can they lay eggs?</a:t>
            </a:r>
          </a:p>
          <a:p>
            <a:endParaRPr lang="en-US" altLang="zh-CN" sz="2000" b="1" dirty="0">
              <a:latin typeface="华康手札体W7" panose="03000709000000000000" charset="-122"/>
              <a:ea typeface="华康手札体W7" panose="03000709000000000000" charset="-122"/>
              <a:sym typeface="+mn-ea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405" y="555625"/>
            <a:ext cx="8178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/>
              <a:t>Homework</a:t>
            </a:r>
          </a:p>
          <a:p>
            <a:pPr algn="ctr"/>
            <a:endParaRPr lang="en-US" altLang="zh-CN" sz="2800" b="1" dirty="0" smtClean="0"/>
          </a:p>
          <a:p>
            <a:r>
              <a:rPr lang="en-US" altLang="zh-CN" sz="2800" dirty="0" smtClean="0"/>
              <a:t>1. Think how you can make use of the nuts.</a:t>
            </a:r>
          </a:p>
          <a:p>
            <a:r>
              <a:rPr lang="en-US" altLang="zh-CN" sz="2800" dirty="0" smtClean="0"/>
              <a:t>2. Make a diagram of how a weevil makes use </a:t>
            </a:r>
            <a:r>
              <a:rPr lang="en-US" altLang="zh-CN" sz="2800" smtClean="0"/>
              <a:t>of a </a:t>
            </a:r>
            <a:r>
              <a:rPr lang="en-US" altLang="zh-CN" sz="2800" dirty="0" smtClean="0"/>
              <a:t>nut.</a:t>
            </a:r>
          </a:p>
          <a:p>
            <a:endParaRPr lang="en-US" altLang="zh-CN" sz="2800" dirty="0" smtClean="0"/>
          </a:p>
        </p:txBody>
      </p:sp>
      <p:pic>
        <p:nvPicPr>
          <p:cNvPr id="1073742858" name="图片 107374285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0915" y="2505075"/>
            <a:ext cx="2296795" cy="22967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2700"/>
            <a:ext cx="747395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标注 4"/>
          <p:cNvSpPr/>
          <p:nvPr/>
        </p:nvSpPr>
        <p:spPr>
          <a:xfrm>
            <a:off x="7884368" y="1923678"/>
            <a:ext cx="1057106" cy="468052"/>
          </a:xfrm>
          <a:prstGeom prst="wedgeRoundRectCallout">
            <a:avLst>
              <a:gd name="adj1" fmla="val -36580"/>
              <a:gd name="adj2" fmla="val -780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Title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3671900" y="4011910"/>
            <a:ext cx="1800200" cy="432048"/>
          </a:xfrm>
          <a:prstGeom prst="wedgeRoundRectCallout">
            <a:avLst>
              <a:gd name="adj1" fmla="val 67478"/>
              <a:gd name="adj2" fmla="val 2777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Authors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7841391" y="4443958"/>
            <a:ext cx="1784382" cy="432048"/>
          </a:xfrm>
          <a:prstGeom prst="wedgeRoundRectCallout">
            <a:avLst>
              <a:gd name="adj1" fmla="val -67343"/>
              <a:gd name="adj2" fmla="val 277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Publisher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4788024" y="915566"/>
            <a:ext cx="1287138" cy="360040"/>
          </a:xfrm>
          <a:prstGeom prst="wedgeRoundRectCallout">
            <a:avLst>
              <a:gd name="adj1" fmla="val 10745"/>
              <a:gd name="adj2" fmla="val -9594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Level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6075162" y="280988"/>
            <a:ext cx="2304256" cy="576064"/>
          </a:xfrm>
          <a:prstGeom prst="wedgeRoundRectCallout">
            <a:avLst>
              <a:gd name="adj1" fmla="val -59646"/>
              <a:gd name="adj2" fmla="val -289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Series name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1995686"/>
            <a:ext cx="4106166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Which season is it?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073742858" name="图片 10737428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" y="1284422"/>
            <a:ext cx="2909570" cy="2574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4158615" y="1358265"/>
            <a:ext cx="4985385" cy="6731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000" b="1" dirty="0" smtClean="0"/>
              <a:t>1. What </a:t>
            </a:r>
            <a:r>
              <a:rPr lang="en-US" altLang="zh-CN" sz="2000" b="1" dirty="0"/>
              <a:t>do you know about nuts?</a:t>
            </a:r>
          </a:p>
          <a:p>
            <a:r>
              <a:rPr lang="en-US" altLang="zh-CN" sz="2000" b="1" dirty="0" smtClean="0"/>
              <a:t>2. What </a:t>
            </a:r>
            <a:r>
              <a:rPr lang="en-US" altLang="zh-CN" sz="2000" b="1" dirty="0"/>
              <a:t>do you want to know from the text?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4700" y="2898140"/>
            <a:ext cx="1996440" cy="176784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790" y="123190"/>
            <a:ext cx="1529080" cy="1374775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44140" y="323850"/>
            <a:ext cx="5528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Comic Sans MS" panose="030F0702030302020204" pitchFamily="66" charset="0"/>
                <a:ea typeface="华康手札体W7" panose="03000709000000000000" charset="-122"/>
                <a:cs typeface="Comic Sans MS" panose="030F0702030302020204" pitchFamily="66" charset="0"/>
              </a:rPr>
              <a:t>Read and answer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331595" y="1560195"/>
            <a:ext cx="6696710" cy="14027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sz="2000" b="1" dirty="0"/>
              <a:t>1. What do you know from the text?</a:t>
            </a:r>
          </a:p>
          <a:p>
            <a:pPr algn="l">
              <a:lnSpc>
                <a:spcPct val="150000"/>
              </a:lnSpc>
            </a:pPr>
            <a:r>
              <a:rPr lang="en-US" altLang="zh-CN" sz="2000" b="1" dirty="0"/>
              <a:t>2. What animals or insects can you see in the </a:t>
            </a:r>
            <a:r>
              <a:rPr lang="en-US" altLang="zh-CN" sz="2000" b="1" dirty="0" smtClean="0"/>
              <a:t>book?</a:t>
            </a:r>
            <a:endParaRPr lang="en-US" altLang="zh-CN" sz="20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9790" y="123190"/>
            <a:ext cx="1529080" cy="1374775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073742914" name="直接连接符 1073742913"/>
          <p:cNvSpPr/>
          <p:nvPr/>
        </p:nvSpPr>
        <p:spPr>
          <a:xfrm flipH="1">
            <a:off x="4560570" y="4220210"/>
            <a:ext cx="972185" cy="364490"/>
          </a:xfrm>
          <a:prstGeom prst="line">
            <a:avLst/>
          </a:prstGeom>
          <a:ln w="254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073742952" name="图片 107374295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68420" y="1736725"/>
            <a:ext cx="1743710" cy="17602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2508568" y="1766888"/>
            <a:ext cx="6024245" cy="2677795"/>
            <a:chOff x="-1517" y="6479"/>
            <a:chExt cx="9487" cy="421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1517" y="6479"/>
              <a:ext cx="2139" cy="27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直接连接符 10"/>
            <p:cNvSpPr/>
            <p:nvPr/>
          </p:nvSpPr>
          <p:spPr>
            <a:xfrm flipH="1">
              <a:off x="5839" y="10122"/>
              <a:ext cx="1531" cy="574"/>
            </a:xfrm>
            <a:prstGeom prst="line">
              <a:avLst/>
            </a:prstGeom>
            <a:ln w="254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" name="任意多边形 11"/>
            <p:cNvSpPr/>
            <p:nvPr/>
          </p:nvSpPr>
          <p:spPr>
            <a:xfrm>
              <a:off x="6869" y="9818"/>
              <a:ext cx="1101" cy="681"/>
            </a:xfrm>
            <a:custGeom>
              <a:avLst/>
              <a:gdLst/>
              <a:ahLst/>
              <a:cxnLst/>
              <a:rect l="0" t="0" r="0" b="0"/>
              <a:pathLst>
                <a:path w="1101" h="681">
                  <a:moveTo>
                    <a:pt x="860" y="0"/>
                  </a:moveTo>
                  <a:lnTo>
                    <a:pt x="240" y="0"/>
                  </a:lnTo>
                  <a:lnTo>
                    <a:pt x="101" y="4"/>
                  </a:lnTo>
                  <a:lnTo>
                    <a:pt x="30" y="30"/>
                  </a:lnTo>
                  <a:lnTo>
                    <a:pt x="4" y="102"/>
                  </a:lnTo>
                  <a:lnTo>
                    <a:pt x="0" y="240"/>
                  </a:lnTo>
                  <a:lnTo>
                    <a:pt x="0" y="441"/>
                  </a:lnTo>
                  <a:lnTo>
                    <a:pt x="4" y="579"/>
                  </a:lnTo>
                  <a:lnTo>
                    <a:pt x="30" y="651"/>
                  </a:lnTo>
                  <a:lnTo>
                    <a:pt x="101" y="677"/>
                  </a:lnTo>
                  <a:lnTo>
                    <a:pt x="240" y="681"/>
                  </a:lnTo>
                  <a:lnTo>
                    <a:pt x="860" y="681"/>
                  </a:lnTo>
                  <a:lnTo>
                    <a:pt x="999" y="677"/>
                  </a:lnTo>
                  <a:lnTo>
                    <a:pt x="1070" y="651"/>
                  </a:lnTo>
                  <a:lnTo>
                    <a:pt x="1096" y="579"/>
                  </a:lnTo>
                  <a:lnTo>
                    <a:pt x="1100" y="441"/>
                  </a:lnTo>
                  <a:lnTo>
                    <a:pt x="1100" y="240"/>
                  </a:lnTo>
                  <a:lnTo>
                    <a:pt x="1096" y="102"/>
                  </a:lnTo>
                  <a:lnTo>
                    <a:pt x="1070" y="30"/>
                  </a:lnTo>
                  <a:lnTo>
                    <a:pt x="999" y="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FFFFFF">
                <a:alpha val="83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73742959" name="组合 1073742958"/>
          <p:cNvGrpSpPr/>
          <p:nvPr/>
        </p:nvGrpSpPr>
        <p:grpSpPr>
          <a:xfrm>
            <a:off x="5676900" y="1760220"/>
            <a:ext cx="1274445" cy="1793875"/>
            <a:chOff x="0" y="0"/>
            <a:chExt cx="8391" cy="11509"/>
          </a:xfrm>
        </p:grpSpPr>
        <p:pic>
          <p:nvPicPr>
            <p:cNvPr id="1073742960" name="图片 107374295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8391" cy="115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982" name="图片 107374298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3" y="10885"/>
              <a:ext cx="341" cy="341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17" name="对象 16"/>
          <p:cNvGraphicFramePr>
            <a:graphicFrameLocks noChangeAspect="1"/>
          </p:cNvGraphicFramePr>
          <p:nvPr/>
        </p:nvGraphicFramePr>
        <p:xfrm>
          <a:off x="7313930" y="1784350"/>
          <a:ext cx="1446530" cy="1729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9" imgW="1699048" imgH="1607619" progId="">
                  <p:embed/>
                </p:oleObj>
              </mc:Choice>
              <mc:Fallback>
                <p:oleObj r:id="rId9" imgW="1699048" imgH="1607619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3930" y="1784350"/>
                        <a:ext cx="1446530" cy="17291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857224" y="3643319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squirrel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714612" y="3643320"/>
            <a:ext cx="1025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weevil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214810" y="3643320"/>
            <a:ext cx="1025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  grub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929322" y="3643320"/>
            <a:ext cx="1025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moth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713980" y="3633470"/>
            <a:ext cx="1025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 ant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80970" y="447675"/>
            <a:ext cx="5851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How can they make use of the nuts?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472" y="1785932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374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374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73742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73742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073742894" name="图片 107374289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" y="471805"/>
            <a:ext cx="3604895" cy="42989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73742898" name="组合 1073742897"/>
          <p:cNvGrpSpPr/>
          <p:nvPr/>
        </p:nvGrpSpPr>
        <p:grpSpPr>
          <a:xfrm>
            <a:off x="4072424" y="471805"/>
            <a:ext cx="4248150" cy="4300220"/>
            <a:chOff x="2184" y="0"/>
            <a:chExt cx="8391" cy="11509"/>
          </a:xfrm>
        </p:grpSpPr>
        <p:pic>
          <p:nvPicPr>
            <p:cNvPr id="1073742899" name="图片 107374289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4" y="0"/>
              <a:ext cx="8391" cy="11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2905" name="直接连接符 1073742904"/>
            <p:cNvSpPr/>
            <p:nvPr/>
          </p:nvSpPr>
          <p:spPr>
            <a:xfrm flipH="1" flipV="1">
              <a:off x="3260" y="8419"/>
              <a:ext cx="510" cy="1148"/>
            </a:xfrm>
            <a:prstGeom prst="line">
              <a:avLst/>
            </a:prstGeom>
            <a:ln w="254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84" name=" 184"/>
          <p:cNvSpPr/>
          <p:nvPr/>
        </p:nvSpPr>
        <p:spPr>
          <a:xfrm>
            <a:off x="5325745" y="3230880"/>
            <a:ext cx="720090" cy="709295"/>
          </a:xfrm>
          <a:prstGeom prst="ellipse">
            <a:avLst/>
          </a:prstGeom>
          <a:noFill/>
          <a:ln cmpd="sng">
            <a:solidFill>
              <a:schemeClr val="tx1">
                <a:alpha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85918" y="0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 smtClean="0"/>
              <a:t>What is it doing?</a:t>
            </a:r>
            <a:endParaRPr lang="en-US" altLang="zh-CN" sz="28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073742913" name="图片 10737429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3675" y="306705"/>
            <a:ext cx="3302635" cy="45300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7" name=" 227"/>
          <p:cNvSpPr/>
          <p:nvPr/>
        </p:nvSpPr>
        <p:spPr>
          <a:xfrm>
            <a:off x="4555490" y="500048"/>
            <a:ext cx="3240405" cy="928694"/>
          </a:xfrm>
          <a:prstGeom prst="wedgeEllipseCallout">
            <a:avLst>
              <a:gd name="adj1" fmla="val -52567"/>
              <a:gd name="adj2" fmla="val 54094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What three things did it do </a:t>
            </a:r>
            <a:r>
              <a:rPr lang="en-US" altLang="zh-CN" dirty="0" smtClean="0">
                <a:solidFill>
                  <a:schemeClr val="tx1"/>
                </a:solidFill>
              </a:rPr>
              <a:t>with</a:t>
            </a:r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 nut?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042535" y="1916430"/>
            <a:ext cx="346011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0">
                <a:latin typeface="Century Gothic" panose="020B0502020202020204" charset="0"/>
                <a:cs typeface="Lucida Sans Unicode" panose="020B0602030504020204" charset="0"/>
              </a:rPr>
              <a:t>Up comes a weevil. </a:t>
            </a:r>
          </a:p>
          <a:p>
            <a:pPr indent="0"/>
            <a:r>
              <a:rPr lang="en-US" sz="2000" b="0">
                <a:latin typeface="Century Gothic" panose="020B0502020202020204" charset="0"/>
                <a:cs typeface="Lucida Sans Unicode" panose="020B0602030504020204" charset="0"/>
              </a:rPr>
              <a:t>It sees a nut too.</a:t>
            </a:r>
          </a:p>
          <a:p>
            <a:pPr indent="0"/>
            <a:r>
              <a:rPr lang="en-US" sz="2000" b="0">
                <a:latin typeface="Century Gothic" panose="020B0502020202020204" charset="0"/>
                <a:cs typeface="Lucida Sans Unicode" panose="020B0602030504020204" charset="0"/>
              </a:rPr>
              <a:t>It makes a hole in the shell.</a:t>
            </a:r>
          </a:p>
          <a:p>
            <a:pPr indent="0"/>
            <a:r>
              <a:rPr lang="en-US" sz="2000" b="0">
                <a:latin typeface="Century Gothic" panose="020B0502020202020204" charset="0"/>
                <a:cs typeface="Lucida Sans Unicode" panose="020B0602030504020204" charset="0"/>
              </a:rPr>
              <a:t>The weevil eats some</a:t>
            </a:r>
          </a:p>
          <a:p>
            <a:pPr indent="0"/>
            <a:r>
              <a:rPr lang="en-US" sz="2000" b="0">
                <a:latin typeface="Century Gothic" panose="020B0502020202020204" charset="0"/>
                <a:cs typeface="Lucida Sans Unicode" panose="020B0602030504020204" charset="0"/>
              </a:rPr>
              <a:t>of the nut and lays eggs in the hole.</a:t>
            </a:r>
            <a:endParaRPr lang="zh-CN" altLang="en-US"/>
          </a:p>
        </p:txBody>
      </p:sp>
      <p:sp>
        <p:nvSpPr>
          <p:cNvPr id="219" name=" 219"/>
          <p:cNvSpPr/>
          <p:nvPr/>
        </p:nvSpPr>
        <p:spPr>
          <a:xfrm flipV="1">
            <a:off x="5293360" y="2847340"/>
            <a:ext cx="1764665" cy="762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 219"/>
          <p:cNvSpPr/>
          <p:nvPr/>
        </p:nvSpPr>
        <p:spPr>
          <a:xfrm flipV="1">
            <a:off x="6473189" y="3435846"/>
            <a:ext cx="598805" cy="762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 219"/>
          <p:cNvSpPr/>
          <p:nvPr/>
        </p:nvSpPr>
        <p:spPr>
          <a:xfrm flipV="1">
            <a:off x="6892290" y="3854450"/>
            <a:ext cx="1226820" cy="762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100" grpId="0"/>
      <p:bldP spid="219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1073742929" name="组合 1073742928"/>
          <p:cNvGrpSpPr/>
          <p:nvPr/>
        </p:nvGrpSpPr>
        <p:grpSpPr>
          <a:xfrm>
            <a:off x="454148" y="511810"/>
            <a:ext cx="3484122" cy="4325675"/>
            <a:chOff x="-880" y="0"/>
            <a:chExt cx="9271" cy="12717"/>
          </a:xfrm>
        </p:grpSpPr>
        <p:pic>
          <p:nvPicPr>
            <p:cNvPr id="1073742930" name="图片 107374292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80" y="0"/>
              <a:ext cx="9271" cy="127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1073742932" name="图片 107374293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1" y="7479"/>
              <a:ext cx="806" cy="66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1073742933" name="任意多边形 1073742932"/>
            <p:cNvSpPr/>
            <p:nvPr/>
          </p:nvSpPr>
          <p:spPr>
            <a:xfrm>
              <a:off x="4634" y="6221"/>
              <a:ext cx="3756" cy="2183"/>
            </a:xfrm>
            <a:custGeom>
              <a:avLst/>
              <a:gdLst/>
              <a:ahLst/>
              <a:cxnLst/>
              <a:rect l="0" t="0" r="0" b="0"/>
              <a:pathLst>
                <a:path w="3756" h="2183">
                  <a:moveTo>
                    <a:pt x="3756" y="0"/>
                  </a:moveTo>
                  <a:lnTo>
                    <a:pt x="0" y="1636"/>
                  </a:lnTo>
                  <a:lnTo>
                    <a:pt x="3756" y="2182"/>
                  </a:lnTo>
                  <a:lnTo>
                    <a:pt x="3756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073742934" name="直接连接符 1073742933"/>
            <p:cNvSpPr/>
            <p:nvPr/>
          </p:nvSpPr>
          <p:spPr>
            <a:xfrm flipV="1">
              <a:off x="4159" y="7909"/>
              <a:ext cx="150" cy="129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073742935" name="任意多边形 1073742934"/>
            <p:cNvSpPr/>
            <p:nvPr/>
          </p:nvSpPr>
          <p:spPr>
            <a:xfrm>
              <a:off x="3424" y="8869"/>
              <a:ext cx="1331" cy="844"/>
            </a:xfrm>
            <a:custGeom>
              <a:avLst/>
              <a:gdLst/>
              <a:ahLst/>
              <a:cxnLst/>
              <a:rect l="0" t="0" r="0" b="0"/>
              <a:pathLst>
                <a:path w="1101" h="681">
                  <a:moveTo>
                    <a:pt x="861" y="0"/>
                  </a:moveTo>
                  <a:lnTo>
                    <a:pt x="240" y="0"/>
                  </a:lnTo>
                  <a:lnTo>
                    <a:pt x="102" y="4"/>
                  </a:lnTo>
                  <a:lnTo>
                    <a:pt x="30" y="30"/>
                  </a:lnTo>
                  <a:lnTo>
                    <a:pt x="4" y="101"/>
                  </a:lnTo>
                  <a:lnTo>
                    <a:pt x="0" y="240"/>
                  </a:lnTo>
                  <a:lnTo>
                    <a:pt x="0" y="440"/>
                  </a:lnTo>
                  <a:lnTo>
                    <a:pt x="4" y="579"/>
                  </a:lnTo>
                  <a:lnTo>
                    <a:pt x="30" y="650"/>
                  </a:lnTo>
                  <a:lnTo>
                    <a:pt x="102" y="676"/>
                  </a:lnTo>
                  <a:lnTo>
                    <a:pt x="240" y="680"/>
                  </a:lnTo>
                  <a:lnTo>
                    <a:pt x="861" y="680"/>
                  </a:lnTo>
                  <a:lnTo>
                    <a:pt x="999" y="676"/>
                  </a:lnTo>
                  <a:lnTo>
                    <a:pt x="1071" y="650"/>
                  </a:lnTo>
                  <a:lnTo>
                    <a:pt x="1097" y="579"/>
                  </a:lnTo>
                  <a:lnTo>
                    <a:pt x="1101" y="440"/>
                  </a:lnTo>
                  <a:lnTo>
                    <a:pt x="1101" y="240"/>
                  </a:lnTo>
                  <a:lnTo>
                    <a:pt x="1097" y="101"/>
                  </a:lnTo>
                  <a:lnTo>
                    <a:pt x="1071" y="30"/>
                  </a:lnTo>
                  <a:lnTo>
                    <a:pt x="999" y="4"/>
                  </a:lnTo>
                  <a:lnTo>
                    <a:pt x="861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en-US" altLang="zh-CN" sz="1400" dirty="0" smtClean="0"/>
                <a:t>  grub</a:t>
              </a:r>
              <a:endParaRPr lang="en-US" altLang="zh-CN" sz="1400" dirty="0"/>
            </a:p>
          </p:txBody>
        </p:sp>
      </p:grpSp>
      <p:sp>
        <p:nvSpPr>
          <p:cNvPr id="3" name="圆角矩形 2"/>
          <p:cNvSpPr/>
          <p:nvPr/>
        </p:nvSpPr>
        <p:spPr>
          <a:xfrm>
            <a:off x="4397375" y="511810"/>
            <a:ext cx="4005580" cy="5092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How did the grubs get out of the nut?</a:t>
            </a:r>
          </a:p>
        </p:txBody>
      </p:sp>
      <p:grpSp>
        <p:nvGrpSpPr>
          <p:cNvPr id="1073742938" name="组合 1073742937"/>
          <p:cNvGrpSpPr/>
          <p:nvPr/>
        </p:nvGrpSpPr>
        <p:grpSpPr>
          <a:xfrm>
            <a:off x="3782263" y="1842770"/>
            <a:ext cx="2166445" cy="2186831"/>
            <a:chOff x="854" y="4929"/>
            <a:chExt cx="4522" cy="3872"/>
          </a:xfrm>
        </p:grpSpPr>
        <p:pic>
          <p:nvPicPr>
            <p:cNvPr id="1073742952" name="图片 107374295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" y="4929"/>
              <a:ext cx="4522" cy="3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2953" name="任意多边形 1073742952"/>
            <p:cNvSpPr/>
            <p:nvPr/>
          </p:nvSpPr>
          <p:spPr>
            <a:xfrm>
              <a:off x="854" y="4929"/>
              <a:ext cx="4522" cy="3872"/>
            </a:xfrm>
            <a:custGeom>
              <a:avLst/>
              <a:gdLst/>
              <a:ahLst/>
              <a:cxnLst/>
              <a:rect l="0" t="0" r="0" b="0"/>
              <a:pathLst>
                <a:path w="4522" h="3872">
                  <a:moveTo>
                    <a:pt x="2261" y="3871"/>
                  </a:moveTo>
                  <a:lnTo>
                    <a:pt x="2342" y="3870"/>
                  </a:lnTo>
                  <a:lnTo>
                    <a:pt x="2422" y="3866"/>
                  </a:lnTo>
                  <a:lnTo>
                    <a:pt x="2502" y="3860"/>
                  </a:lnTo>
                  <a:lnTo>
                    <a:pt x="2581" y="3852"/>
                  </a:lnTo>
                  <a:lnTo>
                    <a:pt x="2659" y="3841"/>
                  </a:lnTo>
                  <a:lnTo>
                    <a:pt x="2736" y="3828"/>
                  </a:lnTo>
                  <a:lnTo>
                    <a:pt x="2812" y="3813"/>
                  </a:lnTo>
                  <a:lnTo>
                    <a:pt x="2887" y="3796"/>
                  </a:lnTo>
                  <a:lnTo>
                    <a:pt x="2961" y="3777"/>
                  </a:lnTo>
                  <a:lnTo>
                    <a:pt x="3034" y="3755"/>
                  </a:lnTo>
                  <a:lnTo>
                    <a:pt x="3106" y="3732"/>
                  </a:lnTo>
                  <a:lnTo>
                    <a:pt x="3176" y="3706"/>
                  </a:lnTo>
                  <a:lnTo>
                    <a:pt x="3245" y="3679"/>
                  </a:lnTo>
                  <a:lnTo>
                    <a:pt x="3313" y="3649"/>
                  </a:lnTo>
                  <a:lnTo>
                    <a:pt x="3380" y="3618"/>
                  </a:lnTo>
                  <a:lnTo>
                    <a:pt x="3445" y="3585"/>
                  </a:lnTo>
                  <a:lnTo>
                    <a:pt x="3509" y="3550"/>
                  </a:lnTo>
                  <a:lnTo>
                    <a:pt x="3572" y="3513"/>
                  </a:lnTo>
                  <a:lnTo>
                    <a:pt x="3633" y="3474"/>
                  </a:lnTo>
                  <a:lnTo>
                    <a:pt x="3692" y="3434"/>
                  </a:lnTo>
                  <a:lnTo>
                    <a:pt x="3749" y="3393"/>
                  </a:lnTo>
                  <a:lnTo>
                    <a:pt x="3805" y="3349"/>
                  </a:lnTo>
                  <a:lnTo>
                    <a:pt x="3860" y="3304"/>
                  </a:lnTo>
                  <a:lnTo>
                    <a:pt x="3912" y="3258"/>
                  </a:lnTo>
                  <a:lnTo>
                    <a:pt x="3963" y="3210"/>
                  </a:lnTo>
                  <a:lnTo>
                    <a:pt x="4012" y="3161"/>
                  </a:lnTo>
                  <a:lnTo>
                    <a:pt x="4058" y="3110"/>
                  </a:lnTo>
                  <a:lnTo>
                    <a:pt x="4103" y="3058"/>
                  </a:lnTo>
                  <a:lnTo>
                    <a:pt x="4146" y="3004"/>
                  </a:lnTo>
                  <a:lnTo>
                    <a:pt x="4187" y="2950"/>
                  </a:lnTo>
                  <a:lnTo>
                    <a:pt x="4226" y="2894"/>
                  </a:lnTo>
                  <a:lnTo>
                    <a:pt x="4262" y="2837"/>
                  </a:lnTo>
                  <a:lnTo>
                    <a:pt x="4297" y="2778"/>
                  </a:lnTo>
                  <a:lnTo>
                    <a:pt x="4329" y="2719"/>
                  </a:lnTo>
                  <a:lnTo>
                    <a:pt x="4359" y="2659"/>
                  </a:lnTo>
                  <a:lnTo>
                    <a:pt x="4386" y="2597"/>
                  </a:lnTo>
                  <a:lnTo>
                    <a:pt x="4411" y="2535"/>
                  </a:lnTo>
                  <a:lnTo>
                    <a:pt x="4434" y="2471"/>
                  </a:lnTo>
                  <a:lnTo>
                    <a:pt x="4454" y="2407"/>
                  </a:lnTo>
                  <a:lnTo>
                    <a:pt x="4472" y="2342"/>
                  </a:lnTo>
                  <a:lnTo>
                    <a:pt x="4487" y="2276"/>
                  </a:lnTo>
                  <a:lnTo>
                    <a:pt x="4499" y="2209"/>
                  </a:lnTo>
                  <a:lnTo>
                    <a:pt x="4509" y="2142"/>
                  </a:lnTo>
                  <a:lnTo>
                    <a:pt x="4516" y="2074"/>
                  </a:lnTo>
                  <a:lnTo>
                    <a:pt x="4520" y="2005"/>
                  </a:lnTo>
                  <a:lnTo>
                    <a:pt x="4522" y="1935"/>
                  </a:lnTo>
                  <a:lnTo>
                    <a:pt x="4520" y="1866"/>
                  </a:lnTo>
                  <a:lnTo>
                    <a:pt x="4516" y="1797"/>
                  </a:lnTo>
                  <a:lnTo>
                    <a:pt x="4509" y="1729"/>
                  </a:lnTo>
                  <a:lnTo>
                    <a:pt x="4499" y="1662"/>
                  </a:lnTo>
                  <a:lnTo>
                    <a:pt x="4487" y="1595"/>
                  </a:lnTo>
                  <a:lnTo>
                    <a:pt x="4472" y="1529"/>
                  </a:lnTo>
                  <a:lnTo>
                    <a:pt x="4454" y="1464"/>
                  </a:lnTo>
                  <a:lnTo>
                    <a:pt x="4434" y="1399"/>
                  </a:lnTo>
                  <a:lnTo>
                    <a:pt x="4411" y="1336"/>
                  </a:lnTo>
                  <a:lnTo>
                    <a:pt x="4386" y="1274"/>
                  </a:lnTo>
                  <a:lnTo>
                    <a:pt x="4359" y="1212"/>
                  </a:lnTo>
                  <a:lnTo>
                    <a:pt x="4329" y="1152"/>
                  </a:lnTo>
                  <a:lnTo>
                    <a:pt x="4297" y="1093"/>
                  </a:lnTo>
                  <a:lnTo>
                    <a:pt x="4262" y="1034"/>
                  </a:lnTo>
                  <a:lnTo>
                    <a:pt x="4226" y="977"/>
                  </a:lnTo>
                  <a:lnTo>
                    <a:pt x="4187" y="921"/>
                  </a:lnTo>
                  <a:lnTo>
                    <a:pt x="4146" y="867"/>
                  </a:lnTo>
                  <a:lnTo>
                    <a:pt x="4103" y="813"/>
                  </a:lnTo>
                  <a:lnTo>
                    <a:pt x="4058" y="761"/>
                  </a:lnTo>
                  <a:lnTo>
                    <a:pt x="4012" y="710"/>
                  </a:lnTo>
                  <a:lnTo>
                    <a:pt x="3963" y="661"/>
                  </a:lnTo>
                  <a:lnTo>
                    <a:pt x="3912" y="613"/>
                  </a:lnTo>
                  <a:lnTo>
                    <a:pt x="3860" y="567"/>
                  </a:lnTo>
                  <a:lnTo>
                    <a:pt x="3805" y="522"/>
                  </a:lnTo>
                  <a:lnTo>
                    <a:pt x="3749" y="478"/>
                  </a:lnTo>
                  <a:lnTo>
                    <a:pt x="3692" y="437"/>
                  </a:lnTo>
                  <a:lnTo>
                    <a:pt x="3633" y="396"/>
                  </a:lnTo>
                  <a:lnTo>
                    <a:pt x="3572" y="358"/>
                  </a:lnTo>
                  <a:lnTo>
                    <a:pt x="3509" y="321"/>
                  </a:lnTo>
                  <a:lnTo>
                    <a:pt x="3445" y="286"/>
                  </a:lnTo>
                  <a:lnTo>
                    <a:pt x="3380" y="253"/>
                  </a:lnTo>
                  <a:lnTo>
                    <a:pt x="3313" y="222"/>
                  </a:lnTo>
                  <a:lnTo>
                    <a:pt x="3245" y="192"/>
                  </a:lnTo>
                  <a:lnTo>
                    <a:pt x="3176" y="165"/>
                  </a:lnTo>
                  <a:lnTo>
                    <a:pt x="3106" y="139"/>
                  </a:lnTo>
                  <a:lnTo>
                    <a:pt x="3034" y="116"/>
                  </a:lnTo>
                  <a:lnTo>
                    <a:pt x="2961" y="94"/>
                  </a:lnTo>
                  <a:lnTo>
                    <a:pt x="2887" y="75"/>
                  </a:lnTo>
                  <a:lnTo>
                    <a:pt x="2812" y="57"/>
                  </a:lnTo>
                  <a:lnTo>
                    <a:pt x="2736" y="42"/>
                  </a:lnTo>
                  <a:lnTo>
                    <a:pt x="2659" y="29"/>
                  </a:lnTo>
                  <a:lnTo>
                    <a:pt x="2581" y="19"/>
                  </a:lnTo>
                  <a:lnTo>
                    <a:pt x="2502" y="11"/>
                  </a:lnTo>
                  <a:lnTo>
                    <a:pt x="2422" y="4"/>
                  </a:lnTo>
                  <a:lnTo>
                    <a:pt x="2342" y="1"/>
                  </a:lnTo>
                  <a:lnTo>
                    <a:pt x="2261" y="0"/>
                  </a:lnTo>
                  <a:lnTo>
                    <a:pt x="2180" y="1"/>
                  </a:lnTo>
                  <a:lnTo>
                    <a:pt x="2100" y="4"/>
                  </a:lnTo>
                  <a:lnTo>
                    <a:pt x="2020" y="11"/>
                  </a:lnTo>
                  <a:lnTo>
                    <a:pt x="1941" y="19"/>
                  </a:lnTo>
                  <a:lnTo>
                    <a:pt x="1863" y="29"/>
                  </a:lnTo>
                  <a:lnTo>
                    <a:pt x="1786" y="42"/>
                  </a:lnTo>
                  <a:lnTo>
                    <a:pt x="1710" y="57"/>
                  </a:lnTo>
                  <a:lnTo>
                    <a:pt x="1635" y="75"/>
                  </a:lnTo>
                  <a:lnTo>
                    <a:pt x="1561" y="94"/>
                  </a:lnTo>
                  <a:lnTo>
                    <a:pt x="1488" y="116"/>
                  </a:lnTo>
                  <a:lnTo>
                    <a:pt x="1416" y="139"/>
                  </a:lnTo>
                  <a:lnTo>
                    <a:pt x="1346" y="165"/>
                  </a:lnTo>
                  <a:lnTo>
                    <a:pt x="1276" y="192"/>
                  </a:lnTo>
                  <a:lnTo>
                    <a:pt x="1208" y="222"/>
                  </a:lnTo>
                  <a:lnTo>
                    <a:pt x="1142" y="253"/>
                  </a:lnTo>
                  <a:lnTo>
                    <a:pt x="1076" y="286"/>
                  </a:lnTo>
                  <a:lnTo>
                    <a:pt x="1013" y="321"/>
                  </a:lnTo>
                  <a:lnTo>
                    <a:pt x="950" y="358"/>
                  </a:lnTo>
                  <a:lnTo>
                    <a:pt x="889" y="396"/>
                  </a:lnTo>
                  <a:lnTo>
                    <a:pt x="830" y="437"/>
                  </a:lnTo>
                  <a:lnTo>
                    <a:pt x="772" y="478"/>
                  </a:lnTo>
                  <a:lnTo>
                    <a:pt x="717" y="522"/>
                  </a:lnTo>
                  <a:lnTo>
                    <a:pt x="662" y="567"/>
                  </a:lnTo>
                  <a:lnTo>
                    <a:pt x="610" y="613"/>
                  </a:lnTo>
                  <a:lnTo>
                    <a:pt x="559" y="661"/>
                  </a:lnTo>
                  <a:lnTo>
                    <a:pt x="510" y="710"/>
                  </a:lnTo>
                  <a:lnTo>
                    <a:pt x="464" y="761"/>
                  </a:lnTo>
                  <a:lnTo>
                    <a:pt x="419" y="813"/>
                  </a:lnTo>
                  <a:lnTo>
                    <a:pt x="376" y="867"/>
                  </a:lnTo>
                  <a:lnTo>
                    <a:pt x="335" y="921"/>
                  </a:lnTo>
                  <a:lnTo>
                    <a:pt x="296" y="977"/>
                  </a:lnTo>
                  <a:lnTo>
                    <a:pt x="260" y="1034"/>
                  </a:lnTo>
                  <a:lnTo>
                    <a:pt x="225" y="1093"/>
                  </a:lnTo>
                  <a:lnTo>
                    <a:pt x="193" y="1152"/>
                  </a:lnTo>
                  <a:lnTo>
                    <a:pt x="163" y="1212"/>
                  </a:lnTo>
                  <a:lnTo>
                    <a:pt x="136" y="1274"/>
                  </a:lnTo>
                  <a:lnTo>
                    <a:pt x="111" y="1336"/>
                  </a:lnTo>
                  <a:lnTo>
                    <a:pt x="88" y="1399"/>
                  </a:lnTo>
                  <a:lnTo>
                    <a:pt x="68" y="1464"/>
                  </a:lnTo>
                  <a:lnTo>
                    <a:pt x="50" y="1529"/>
                  </a:lnTo>
                  <a:lnTo>
                    <a:pt x="35" y="1595"/>
                  </a:lnTo>
                  <a:lnTo>
                    <a:pt x="23" y="1662"/>
                  </a:lnTo>
                  <a:lnTo>
                    <a:pt x="13" y="1729"/>
                  </a:lnTo>
                  <a:lnTo>
                    <a:pt x="6" y="1797"/>
                  </a:lnTo>
                  <a:lnTo>
                    <a:pt x="2" y="1866"/>
                  </a:lnTo>
                  <a:lnTo>
                    <a:pt x="0" y="1935"/>
                  </a:lnTo>
                  <a:lnTo>
                    <a:pt x="2" y="2005"/>
                  </a:lnTo>
                  <a:lnTo>
                    <a:pt x="6" y="2074"/>
                  </a:lnTo>
                  <a:lnTo>
                    <a:pt x="13" y="2142"/>
                  </a:lnTo>
                  <a:lnTo>
                    <a:pt x="23" y="2209"/>
                  </a:lnTo>
                  <a:lnTo>
                    <a:pt x="35" y="2276"/>
                  </a:lnTo>
                  <a:lnTo>
                    <a:pt x="50" y="2342"/>
                  </a:lnTo>
                  <a:lnTo>
                    <a:pt x="68" y="2407"/>
                  </a:lnTo>
                  <a:lnTo>
                    <a:pt x="88" y="2471"/>
                  </a:lnTo>
                  <a:lnTo>
                    <a:pt x="111" y="2535"/>
                  </a:lnTo>
                  <a:lnTo>
                    <a:pt x="136" y="2597"/>
                  </a:lnTo>
                  <a:lnTo>
                    <a:pt x="163" y="2659"/>
                  </a:lnTo>
                  <a:lnTo>
                    <a:pt x="193" y="2719"/>
                  </a:lnTo>
                  <a:lnTo>
                    <a:pt x="225" y="2778"/>
                  </a:lnTo>
                  <a:lnTo>
                    <a:pt x="260" y="2837"/>
                  </a:lnTo>
                  <a:lnTo>
                    <a:pt x="296" y="2894"/>
                  </a:lnTo>
                  <a:lnTo>
                    <a:pt x="335" y="2950"/>
                  </a:lnTo>
                  <a:lnTo>
                    <a:pt x="376" y="3004"/>
                  </a:lnTo>
                  <a:lnTo>
                    <a:pt x="419" y="3058"/>
                  </a:lnTo>
                  <a:lnTo>
                    <a:pt x="464" y="3110"/>
                  </a:lnTo>
                  <a:lnTo>
                    <a:pt x="510" y="3161"/>
                  </a:lnTo>
                  <a:lnTo>
                    <a:pt x="559" y="3210"/>
                  </a:lnTo>
                  <a:lnTo>
                    <a:pt x="610" y="3258"/>
                  </a:lnTo>
                  <a:lnTo>
                    <a:pt x="662" y="3304"/>
                  </a:lnTo>
                  <a:lnTo>
                    <a:pt x="717" y="3349"/>
                  </a:lnTo>
                  <a:lnTo>
                    <a:pt x="772" y="3393"/>
                  </a:lnTo>
                  <a:lnTo>
                    <a:pt x="830" y="3434"/>
                  </a:lnTo>
                  <a:lnTo>
                    <a:pt x="889" y="3474"/>
                  </a:lnTo>
                  <a:lnTo>
                    <a:pt x="950" y="3513"/>
                  </a:lnTo>
                  <a:lnTo>
                    <a:pt x="1013" y="3550"/>
                  </a:lnTo>
                  <a:lnTo>
                    <a:pt x="1076" y="3585"/>
                  </a:lnTo>
                  <a:lnTo>
                    <a:pt x="1142" y="3618"/>
                  </a:lnTo>
                  <a:lnTo>
                    <a:pt x="1208" y="3649"/>
                  </a:lnTo>
                  <a:lnTo>
                    <a:pt x="1276" y="3679"/>
                  </a:lnTo>
                  <a:lnTo>
                    <a:pt x="1346" y="3706"/>
                  </a:lnTo>
                  <a:lnTo>
                    <a:pt x="1416" y="3732"/>
                  </a:lnTo>
                  <a:lnTo>
                    <a:pt x="1488" y="3755"/>
                  </a:lnTo>
                  <a:lnTo>
                    <a:pt x="1561" y="3777"/>
                  </a:lnTo>
                  <a:lnTo>
                    <a:pt x="1635" y="3796"/>
                  </a:lnTo>
                  <a:lnTo>
                    <a:pt x="1710" y="3813"/>
                  </a:lnTo>
                  <a:lnTo>
                    <a:pt x="1786" y="3828"/>
                  </a:lnTo>
                  <a:lnTo>
                    <a:pt x="1863" y="3841"/>
                  </a:lnTo>
                  <a:lnTo>
                    <a:pt x="1941" y="3852"/>
                  </a:lnTo>
                  <a:lnTo>
                    <a:pt x="2020" y="3860"/>
                  </a:lnTo>
                  <a:lnTo>
                    <a:pt x="2100" y="3866"/>
                  </a:lnTo>
                  <a:lnTo>
                    <a:pt x="2180" y="3870"/>
                  </a:lnTo>
                  <a:lnTo>
                    <a:pt x="2261" y="3871"/>
                  </a:lnTo>
                  <a:close/>
                </a:path>
              </a:pathLst>
            </a:custGeom>
            <a:noFill/>
            <a:ln w="63068" cap="flat" cmpd="sng">
              <a:solidFill>
                <a:srgbClr val="D8CDB5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783580" y="1505585"/>
            <a:ext cx="34671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0">
                <a:latin typeface="Century Gothic" panose="020B0502020202020204" charset="0"/>
                <a:cs typeface="Lucida Sans Unicode" panose="020B0602030504020204" charset="0"/>
              </a:rPr>
              <a:t>They </a:t>
            </a:r>
            <a:r>
              <a:rPr lang="en-US" sz="2000" b="0">
                <a:solidFill>
                  <a:srgbClr val="FF0000"/>
                </a:solidFill>
                <a:latin typeface="Century Gothic" panose="020B0502020202020204" charset="0"/>
                <a:cs typeface="Lucida Sans Unicode" panose="020B0602030504020204" charset="0"/>
              </a:rPr>
              <a:t>eat their way out of the nut </a:t>
            </a:r>
            <a:r>
              <a:rPr lang="en-US" sz="2000" b="0">
                <a:latin typeface="Century Gothic" panose="020B0502020202020204" charset="0"/>
                <a:cs typeface="Lucida Sans Unicode" panose="020B0602030504020204" charset="0"/>
              </a:rPr>
              <a:t>and go under</a:t>
            </a:r>
          </a:p>
          <a:p>
            <a:pPr indent="0"/>
            <a:r>
              <a:rPr lang="en-US" sz="2000" b="0">
                <a:latin typeface="Century Gothic" panose="020B0502020202020204" charset="0"/>
                <a:cs typeface="Lucida Sans Unicode" panose="020B0602030504020204" charset="0"/>
              </a:rPr>
              <a:t>the ground.</a:t>
            </a:r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073742960" name="图片 107374295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120" y="458470"/>
            <a:ext cx="3697605" cy="4608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7" name=" 227"/>
          <p:cNvSpPr/>
          <p:nvPr/>
        </p:nvSpPr>
        <p:spPr>
          <a:xfrm>
            <a:off x="4403725" y="581660"/>
            <a:ext cx="3477260" cy="1557020"/>
          </a:xfrm>
          <a:prstGeom prst="wedgeEllipseCallout">
            <a:avLst>
              <a:gd name="adj1" fmla="val -50547"/>
              <a:gd name="adj2" fmla="val 51590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How can the moth make use of the nut?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</a:rPr>
              <a:t> Can you guess what will happen?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</p:bldLst>
  </p:timing>
</p:sld>
</file>

<file path=ppt/theme/theme1.xml><?xml version="1.0" encoding="utf-8"?>
<a:theme xmlns:a="http://schemas.openxmlformats.org/drawingml/2006/main" name="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演示文稿1</Template>
  <TotalTime>419</TotalTime>
  <Words>481</Words>
  <Application>Microsoft Office PowerPoint</Application>
  <PresentationFormat>全屏显示(16:9)</PresentationFormat>
  <Paragraphs>84</Paragraphs>
  <Slides>19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华康手札体W7</vt:lpstr>
      <vt:lpstr>Lucida Sans Unicode</vt:lpstr>
      <vt:lpstr>Century Gothic</vt:lpstr>
      <vt:lpstr>微软雅黑</vt:lpstr>
      <vt:lpstr>Times New Roman</vt:lpstr>
      <vt:lpstr>Comic Sans MS</vt:lpstr>
      <vt:lpstr>Calibri</vt:lpstr>
      <vt:lpstr>演示文稿1</vt:lpstr>
      <vt:lpstr>Let’s read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fltrp</cp:lastModifiedBy>
  <cp:revision>175</cp:revision>
  <dcterms:created xsi:type="dcterms:W3CDTF">2018-08-27T06:46:00Z</dcterms:created>
  <dcterms:modified xsi:type="dcterms:W3CDTF">2019-01-21T07:32:28Z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