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85" r:id="rId4"/>
    <p:sldId id="286" r:id="rId5"/>
    <p:sldId id="287" r:id="rId6"/>
    <p:sldId id="288" r:id="rId7"/>
    <p:sldId id="300" r:id="rId8"/>
    <p:sldId id="301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7" r:id="rId17"/>
    <p:sldId id="280" r:id="rId18"/>
    <p:sldId id="281" r:id="rId1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9900"/>
    <a:srgbClr val="FF6699"/>
    <a:srgbClr val="0099CC"/>
    <a:srgbClr val="0099FF"/>
    <a:srgbClr val="00CCFF"/>
    <a:srgbClr val="33CCFF"/>
    <a:srgbClr val="FF0000"/>
    <a:srgbClr val="008000"/>
    <a:srgbClr val="FF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>
        <p:scale>
          <a:sx n="83" d="100"/>
          <a:sy n="83" d="100"/>
        </p:scale>
        <p:origin x="-696" y="-19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22810;&#32500;&#25945;&#24072;&#36164;&#28304;&#21253;\11&#26376;&#20221;&#65306;PPT&#32534;&#21152;&#31295;%20&#20132;&#21346;&#19996;&#29790;\&#22810;&#32500;&#38405;&#35835;&#31532;5&#32423;PPT&#35838;&#20214;\11.%20Cool%20Sails\A%20sailor%20went%20to%20sea,%20sea,%20sea_&#25130;&#21462;.wmv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22810;&#32500;&#25945;&#24072;&#36164;&#28304;&#21253;\11&#26376;&#20221;&#65306;PPT&#32534;&#21152;&#31295;%20&#20132;&#21346;&#19996;&#29790;\&#22810;&#32500;&#38405;&#35835;&#31532;5&#32423;PPT&#35838;&#20214;\11.%20Cool%20Sails\&#33337;&#25130;&#21462;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180d9464d62f3f5629858db05cd4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95486"/>
            <a:ext cx="5112568" cy="5112568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323528" y="915566"/>
            <a:ext cx="2376264" cy="432048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51720" y="1779662"/>
            <a:ext cx="5904656" cy="1008112"/>
          </a:xfrm>
        </p:spPr>
        <p:txBody>
          <a:bodyPr>
            <a:prstTxWarp prst="textChevronInverted">
              <a:avLst>
                <a:gd name="adj" fmla="val 76055"/>
              </a:avLst>
            </a:prstTxWarp>
            <a:normAutofit/>
          </a:bodyPr>
          <a:lstStyle/>
          <a:p>
            <a:r>
              <a:rPr lang="en-US" altLang="zh-CN" sz="6000" b="1" dirty="0" smtClean="0"/>
              <a:t>Let’s read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微信图片_20180827120548_副本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3" y="123478"/>
            <a:ext cx="2160241" cy="720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9592" y="84355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第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级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7" y="360006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>
            <a:stCxn id="24" idx="4"/>
          </p:cNvCxnSpPr>
          <p:nvPr/>
        </p:nvCxnSpPr>
        <p:spPr>
          <a:xfrm flipH="1">
            <a:off x="0" y="5037110"/>
            <a:ext cx="8760260" cy="1063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4" y="123478"/>
            <a:ext cx="68526" cy="33843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0" y="350785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0" y="0"/>
            <a:ext cx="9144000" cy="1234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微信图片_20180905205933.jpg"/>
          <p:cNvPicPr>
            <a:picLocks noChangeAspect="1"/>
          </p:cNvPicPr>
          <p:nvPr/>
        </p:nvPicPr>
        <p:blipFill>
          <a:blip r:embed="rId2" cstate="print"/>
          <a:srcRect t="9722" r="1389" b="972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0" y="0"/>
            <a:ext cx="3571868" cy="6429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Q: </a:t>
            </a:r>
            <a:r>
              <a:rPr lang="en-US" altLang="zh-CN" sz="2400" b="1" dirty="0" smtClean="0">
                <a:solidFill>
                  <a:prstClr val="black"/>
                </a:solidFill>
              </a:rPr>
              <a:t>How </a:t>
            </a:r>
            <a:r>
              <a:rPr lang="en-US" altLang="zh-CN" sz="2400" dirty="0" smtClean="0">
                <a:solidFill>
                  <a:prstClr val="black"/>
                </a:solidFill>
              </a:rPr>
              <a:t>did people on the racing boat feel?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571472" y="4429138"/>
            <a:ext cx="3286148" cy="35719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180905211329.jpg"/>
          <p:cNvPicPr>
            <a:picLocks noChangeAspect="1"/>
          </p:cNvPicPr>
          <p:nvPr/>
        </p:nvPicPr>
        <p:blipFill>
          <a:blip r:embed="rId2" cstate="print"/>
          <a:srcRect r="873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5143504" y="0"/>
            <a:ext cx="4000496" cy="4286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 smtClean="0">
                <a:solidFill>
                  <a:prstClr val="black"/>
                </a:solidFill>
              </a:rPr>
              <a:t>Q: How </a:t>
            </a:r>
            <a:r>
              <a:rPr lang="en-US" altLang="zh-CN" sz="2400" dirty="0" smtClean="0">
                <a:solidFill>
                  <a:prstClr val="black"/>
                </a:solidFill>
              </a:rPr>
              <a:t>did Sailor Sid solve it?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643042" y="1000114"/>
            <a:ext cx="928694" cy="15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285720" y="1214428"/>
            <a:ext cx="928694" cy="15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4357686" y="0"/>
            <a:ext cx="4786314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Q: </a:t>
            </a:r>
            <a:r>
              <a:rPr lang="en-US" altLang="zh-CN" sz="2400" b="1" dirty="0" smtClean="0">
                <a:solidFill>
                  <a:prstClr val="black"/>
                </a:solidFill>
              </a:rPr>
              <a:t>What </a:t>
            </a:r>
            <a:r>
              <a:rPr lang="en-US" altLang="zh-CN" sz="2400" dirty="0" smtClean="0">
                <a:solidFill>
                  <a:prstClr val="black"/>
                </a:solidFill>
              </a:rPr>
              <a:t>did they use to make a sail?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1142976" y="3143254"/>
            <a:ext cx="2428892" cy="1357322"/>
            <a:chOff x="1142976" y="3143254"/>
            <a:chExt cx="2428892" cy="135732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1142976" y="3429006"/>
              <a:ext cx="571504" cy="158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椭圆 13"/>
            <p:cNvSpPr/>
            <p:nvPr/>
          </p:nvSpPr>
          <p:spPr>
            <a:xfrm>
              <a:off x="2000232" y="3143254"/>
              <a:ext cx="1571636" cy="135732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571868" y="2571750"/>
            <a:ext cx="919170" cy="1071570"/>
            <a:chOff x="3571868" y="2571750"/>
            <a:chExt cx="919170" cy="1071570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3571868" y="2571750"/>
              <a:ext cx="714380" cy="158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3571868" y="2643188"/>
              <a:ext cx="919170" cy="100013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357950" y="2786064"/>
            <a:ext cx="1714512" cy="2071702"/>
            <a:chOff x="6357950" y="2786064"/>
            <a:chExt cx="1714512" cy="2071702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7358082" y="2786064"/>
              <a:ext cx="714380" cy="158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>
            <a:xfrm>
              <a:off x="6357950" y="3857634"/>
              <a:ext cx="1643074" cy="100013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286380" y="1214428"/>
            <a:ext cx="3500462" cy="1357322"/>
            <a:chOff x="5286380" y="1214428"/>
            <a:chExt cx="3500462" cy="1357322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8286776" y="1214428"/>
              <a:ext cx="500066" cy="158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椭圆 24"/>
            <p:cNvSpPr/>
            <p:nvPr/>
          </p:nvSpPr>
          <p:spPr>
            <a:xfrm>
              <a:off x="5286380" y="1714494"/>
              <a:ext cx="1714512" cy="85725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微信图片_20180905212809.jpg"/>
          <p:cNvPicPr>
            <a:picLocks noChangeAspect="1"/>
          </p:cNvPicPr>
          <p:nvPr/>
        </p:nvPicPr>
        <p:blipFill>
          <a:blip r:embed="rId2" cstate="print"/>
          <a:srcRect l="5208" t="5555" r="9375" b="277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6143636" y="142858"/>
            <a:ext cx="1285884" cy="28577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微信图片_20180905212817.jpg"/>
          <p:cNvPicPr>
            <a:picLocks noChangeAspect="1"/>
          </p:cNvPicPr>
          <p:nvPr/>
        </p:nvPicPr>
        <p:blipFill>
          <a:blip r:embed="rId2" cstate="print"/>
          <a:srcRect l="4166" t="5555" r="13541" b="555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072198" y="3500444"/>
            <a:ext cx="1714512" cy="1500198"/>
            <a:chOff x="6072198" y="3500444"/>
            <a:chExt cx="1714512" cy="1500198"/>
          </a:xfrm>
        </p:grpSpPr>
        <p:sp>
          <p:nvSpPr>
            <p:cNvPr id="11" name="椭圆 10"/>
            <p:cNvSpPr/>
            <p:nvPr/>
          </p:nvSpPr>
          <p:spPr>
            <a:xfrm>
              <a:off x="6286512" y="3500444"/>
              <a:ext cx="1500198" cy="428628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6072198" y="4572014"/>
              <a:ext cx="1500198" cy="428628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圆角矩形 4"/>
          <p:cNvSpPr/>
          <p:nvPr/>
        </p:nvSpPr>
        <p:spPr>
          <a:xfrm>
            <a:off x="0" y="0"/>
            <a:ext cx="3786182" cy="7143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 smtClean="0">
                <a:solidFill>
                  <a:prstClr val="black"/>
                </a:solidFill>
              </a:rPr>
              <a:t>Q:</a:t>
            </a:r>
            <a:r>
              <a:rPr lang="en-US" altLang="zh-CN" sz="2400" dirty="0" smtClean="0">
                <a:solidFill>
                  <a:prstClr val="black"/>
                </a:solidFill>
              </a:rPr>
              <a:t>Why did Sailor Sid’s boat win the race?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0" y="0"/>
            <a:ext cx="3786182" cy="78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Q: </a:t>
            </a:r>
            <a:r>
              <a:rPr lang="en-US" altLang="zh-CN" sz="2400" b="1" dirty="0" smtClean="0">
                <a:solidFill>
                  <a:prstClr val="black"/>
                </a:solidFill>
              </a:rPr>
              <a:t>What </a:t>
            </a:r>
            <a:r>
              <a:rPr lang="en-US" altLang="zh-CN" sz="2400" dirty="0" smtClean="0">
                <a:solidFill>
                  <a:prstClr val="black"/>
                </a:solidFill>
              </a:rPr>
              <a:t>are people on the racing boat saying now?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57158" y="3929072"/>
            <a:ext cx="3143240" cy="35719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857224" y="642924"/>
            <a:ext cx="7286676" cy="4143404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642910" y="64292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Listen and repeat</a:t>
            </a:r>
          </a:p>
        </p:txBody>
      </p:sp>
      <p:pic>
        <p:nvPicPr>
          <p:cNvPr id="16" name="图片 15" descr="d1444b92ea371f7e939ba98008845ca0.png"/>
          <p:cNvPicPr>
            <a:picLocks noChangeAspect="1"/>
          </p:cNvPicPr>
          <p:nvPr/>
        </p:nvPicPr>
        <p:blipFill>
          <a:blip r:embed="rId3" cstate="print"/>
          <a:srcRect l="5201" t="12201" r="6601" b="19200"/>
          <a:stretch>
            <a:fillRect/>
          </a:stretch>
        </p:blipFill>
        <p:spPr>
          <a:xfrm>
            <a:off x="1214414" y="1571618"/>
            <a:ext cx="3744416" cy="24402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28728" y="1857370"/>
            <a:ext cx="30718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Tips:</a:t>
            </a:r>
          </a:p>
          <a:p>
            <a:r>
              <a:rPr lang="en-US" altLang="zh-CN" sz="2800" dirty="0" smtClean="0"/>
              <a:t>1. Listen carefully.</a:t>
            </a:r>
          </a:p>
          <a:p>
            <a:r>
              <a:rPr lang="en-US" altLang="zh-CN" sz="2800" dirty="0" smtClean="0"/>
              <a:t>2. Follow to read.</a:t>
            </a:r>
          </a:p>
          <a:p>
            <a:r>
              <a:rPr lang="en-US" altLang="zh-CN" sz="2800" dirty="0" smtClean="0"/>
              <a:t>3. Point with finger.</a:t>
            </a:r>
          </a:p>
        </p:txBody>
      </p:sp>
      <p:pic>
        <p:nvPicPr>
          <p:cNvPr id="18" name="图片 17" descr="3.jpg"/>
          <p:cNvPicPr>
            <a:picLocks noChangeAspect="1"/>
          </p:cNvPicPr>
          <p:nvPr/>
        </p:nvPicPr>
        <p:blipFill>
          <a:blip r:embed="rId4" cstate="print"/>
          <a:srcRect t="4166" r="1041"/>
          <a:stretch>
            <a:fillRect/>
          </a:stretch>
        </p:blipFill>
        <p:spPr>
          <a:xfrm rot="5400000">
            <a:off x="4817999" y="1897123"/>
            <a:ext cx="3008464" cy="2214578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857224" y="642924"/>
            <a:ext cx="7286676" cy="4143404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642910" y="64292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Let’s act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4786314" y="1142990"/>
            <a:ext cx="3071834" cy="1571636"/>
            <a:chOff x="1357290" y="1214428"/>
            <a:chExt cx="3071834" cy="1571636"/>
          </a:xfrm>
        </p:grpSpPr>
        <p:pic>
          <p:nvPicPr>
            <p:cNvPr id="8" name="图片 7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1357290" y="1214428"/>
              <a:ext cx="3071834" cy="15716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00166" y="1285866"/>
              <a:ext cx="292895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Tips:</a:t>
              </a:r>
            </a:p>
            <a:p>
              <a:pPr marL="514350" indent="-514350"/>
              <a:r>
                <a:rPr lang="en-US" altLang="zh-CN" sz="2000" dirty="0" smtClean="0"/>
                <a:t>1. Group work.</a:t>
              </a:r>
            </a:p>
            <a:p>
              <a:pPr marL="514350" indent="-514350"/>
              <a:r>
                <a:rPr lang="en-US" altLang="zh-CN" sz="2000" dirty="0" smtClean="0"/>
                <a:t>2. Act with full emotion.</a:t>
              </a:r>
            </a:p>
            <a:p>
              <a:pPr marL="514350" indent="-514350"/>
              <a:r>
                <a:rPr lang="en-US" altLang="zh-CN" sz="2000" dirty="0" smtClean="0"/>
                <a:t>3. Do some actions.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28662" y="3143254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FF0000"/>
                </a:solidFill>
              </a:rPr>
              <a:t>Useful sentences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13" name="图片 12" descr="u=715481311,3162672287&amp;fm=202.jpg"/>
          <p:cNvPicPr>
            <a:picLocks noChangeAspect="1"/>
          </p:cNvPicPr>
          <p:nvPr/>
        </p:nvPicPr>
        <p:blipFill>
          <a:blip r:embed="rId4" cstate="print"/>
          <a:srcRect l="27344" r="9375"/>
          <a:stretch>
            <a:fillRect/>
          </a:stretch>
        </p:blipFill>
        <p:spPr>
          <a:xfrm>
            <a:off x="1071538" y="1357304"/>
            <a:ext cx="1451487" cy="114300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571736" y="1500180"/>
            <a:ext cx="944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PK</a:t>
            </a:r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214678" y="928676"/>
            <a:ext cx="1214446" cy="1714512"/>
            <a:chOff x="3214678" y="928676"/>
            <a:chExt cx="1214446" cy="1714512"/>
          </a:xfrm>
        </p:grpSpPr>
        <p:grpSp>
          <p:nvGrpSpPr>
            <p:cNvPr id="23" name="组合 22"/>
            <p:cNvGrpSpPr/>
            <p:nvPr/>
          </p:nvGrpSpPr>
          <p:grpSpPr>
            <a:xfrm>
              <a:off x="3214678" y="928676"/>
              <a:ext cx="1214446" cy="1714512"/>
              <a:chOff x="3357554" y="1071552"/>
              <a:chExt cx="1000132" cy="1548768"/>
            </a:xfrm>
          </p:grpSpPr>
          <p:pic>
            <p:nvPicPr>
              <p:cNvPr id="20" name="图片 19" descr="9477be33cc865ef87945ef6b0a7b1b13.png"/>
              <p:cNvPicPr>
                <a:picLocks noChangeAspect="1"/>
              </p:cNvPicPr>
              <p:nvPr/>
            </p:nvPicPr>
            <p:blipFill>
              <a:blip r:embed="rId5" cstate="print"/>
              <a:srcRect l="6334" t="43056" r="61589"/>
              <a:stretch>
                <a:fillRect/>
              </a:stretch>
            </p:blipFill>
            <p:spPr>
              <a:xfrm>
                <a:off x="3500430" y="1214428"/>
                <a:ext cx="857256" cy="1405892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3357554" y="1071552"/>
                <a:ext cx="571504" cy="5715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 rot="1534844">
              <a:off x="3698533" y="1661477"/>
              <a:ext cx="500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V8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857502"/>
            <a:ext cx="528641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857224" y="642924"/>
            <a:ext cx="7286676" cy="4143404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59f11b260ff4903829307a0297b3c84d.png"/>
          <p:cNvPicPr>
            <a:picLocks noChangeAspect="1"/>
          </p:cNvPicPr>
          <p:nvPr/>
        </p:nvPicPr>
        <p:blipFill>
          <a:blip r:embed="rId3" cstate="print"/>
          <a:srcRect t="52329"/>
          <a:stretch>
            <a:fillRect/>
          </a:stretch>
        </p:blipFill>
        <p:spPr>
          <a:xfrm>
            <a:off x="2357422" y="3500444"/>
            <a:ext cx="4000528" cy="1236517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072198" y="2285998"/>
            <a:ext cx="1285884" cy="1500198"/>
            <a:chOff x="6215074" y="2000246"/>
            <a:chExt cx="1643074" cy="1785950"/>
          </a:xfrm>
        </p:grpSpPr>
        <p:pic>
          <p:nvPicPr>
            <p:cNvPr id="8" name="图片 7" descr="c660da8a7d7eec717822bc9920a0dd20.png"/>
            <p:cNvPicPr>
              <a:picLocks noChangeAspect="1"/>
            </p:cNvPicPr>
            <p:nvPr/>
          </p:nvPicPr>
          <p:blipFill>
            <a:blip r:embed="rId4" cstate="print"/>
            <a:srcRect l="14574" t="11740" r="14574" b="8906"/>
            <a:stretch>
              <a:fillRect/>
            </a:stretch>
          </p:blipFill>
          <p:spPr>
            <a:xfrm>
              <a:off x="6215074" y="2500312"/>
              <a:ext cx="1148110" cy="12858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215074" y="2000246"/>
              <a:ext cx="1643074" cy="549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rgbClr val="FF0000"/>
                  </a:solidFill>
                </a:rPr>
                <a:t>problem</a:t>
              </a:r>
              <a:endParaRPr lang="zh-CN" altLang="en-US" sz="2400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000496" y="1857370"/>
            <a:ext cx="1357322" cy="1285884"/>
            <a:chOff x="3714744" y="1643056"/>
            <a:chExt cx="1571636" cy="1512088"/>
          </a:xfrm>
        </p:grpSpPr>
        <p:pic>
          <p:nvPicPr>
            <p:cNvPr id="12" name="图片 11" descr="f7c7b15ca57e6ca311375e2982341187.png"/>
            <p:cNvPicPr>
              <a:picLocks noChangeAspect="1"/>
            </p:cNvPicPr>
            <p:nvPr/>
          </p:nvPicPr>
          <p:blipFill>
            <a:blip r:embed="rId5" cstate="print"/>
            <a:srcRect b="9722"/>
            <a:stretch>
              <a:fillRect/>
            </a:stretch>
          </p:blipFill>
          <p:spPr>
            <a:xfrm>
              <a:off x="3714744" y="1714494"/>
              <a:ext cx="1571636" cy="14406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128332" y="1643056"/>
              <a:ext cx="906135" cy="542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rgbClr val="FF0000"/>
                  </a:solidFill>
                </a:rPr>
                <a:t>idea</a:t>
              </a:r>
              <a:endParaRPr lang="zh-CN" altLang="en-US" sz="2400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143108" y="2000246"/>
            <a:ext cx="1214446" cy="1875679"/>
            <a:chOff x="2143108" y="2000246"/>
            <a:chExt cx="1214446" cy="1875679"/>
          </a:xfrm>
        </p:grpSpPr>
        <p:pic>
          <p:nvPicPr>
            <p:cNvPr id="15" name="图片 14" descr="fadb377d3ad92e9b2734f672762b6be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57422" y="2285998"/>
              <a:ext cx="652143" cy="158992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143108" y="2000246"/>
              <a:ext cx="12144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rgbClr val="FF0000"/>
                  </a:solidFill>
                </a:rPr>
                <a:t>succeed</a:t>
              </a:r>
              <a:endParaRPr lang="zh-CN" altLang="en-US" sz="2400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42910" y="64292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Share your story</a:t>
            </a:r>
          </a:p>
        </p:txBody>
      </p:sp>
      <p:sp>
        <p:nvSpPr>
          <p:cNvPr id="19" name="矩形 18"/>
          <p:cNvSpPr/>
          <p:nvPr/>
        </p:nvSpPr>
        <p:spPr>
          <a:xfrm>
            <a:off x="785786" y="1214428"/>
            <a:ext cx="7519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Q: </a:t>
            </a:r>
            <a:r>
              <a:rPr lang="en-US" sz="2800" b="1" dirty="0" smtClean="0"/>
              <a:t>What</a:t>
            </a:r>
            <a:r>
              <a:rPr lang="en-US" sz="2800" dirty="0" smtClean="0"/>
              <a:t> was your problem and how did you fix it?</a:t>
            </a:r>
            <a:endParaRPr lang="zh-CN" altLang="en-US" sz="28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857224" y="642924"/>
            <a:ext cx="7286676" cy="4143404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28728" y="714362"/>
            <a:ext cx="6715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Q: </a:t>
            </a:r>
            <a:r>
              <a:rPr lang="en-US" sz="2800" dirty="0" smtClean="0"/>
              <a:t>What’s our attitudes(</a:t>
            </a:r>
            <a:r>
              <a:rPr lang="zh-CN" altLang="en-US" sz="2800" dirty="0" smtClean="0"/>
              <a:t>态度</a:t>
            </a:r>
            <a:r>
              <a:rPr lang="en-US" altLang="zh-CN" sz="2800" dirty="0" smtClean="0"/>
              <a:t>)</a:t>
            </a:r>
            <a:r>
              <a:rPr lang="en-US" sz="2800" dirty="0" smtClean="0"/>
              <a:t> when we have a problem?</a:t>
            </a:r>
            <a:endParaRPr lang="en-US" altLang="zh-CN" sz="2800" dirty="0" smtClean="0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635646"/>
            <a:ext cx="3888432" cy="245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图片 20" descr="edadb0d66ab57924b2f2974abe2ec9c9.png"/>
          <p:cNvPicPr>
            <a:picLocks noChangeAspect="1"/>
          </p:cNvPicPr>
          <p:nvPr/>
        </p:nvPicPr>
        <p:blipFill>
          <a:blip r:embed="rId4" cstate="print"/>
          <a:srcRect r="24401"/>
          <a:stretch>
            <a:fillRect/>
          </a:stretch>
        </p:blipFill>
        <p:spPr>
          <a:xfrm rot="859097">
            <a:off x="5965884" y="2668131"/>
            <a:ext cx="1633115" cy="2160240"/>
          </a:xfrm>
          <a:prstGeom prst="rect">
            <a:avLst/>
          </a:prstGeom>
        </p:spPr>
      </p:pic>
      <p:pic>
        <p:nvPicPr>
          <p:cNvPr id="22" name="图片 21" descr="72d74dc4791eb7ecbb041ade94e35cdd.png"/>
          <p:cNvPicPr>
            <a:picLocks noChangeAspect="1"/>
          </p:cNvPicPr>
          <p:nvPr/>
        </p:nvPicPr>
        <p:blipFill>
          <a:blip r:embed="rId5" cstate="print"/>
          <a:srcRect l="16400" t="10801" r="15001" b="9401"/>
          <a:stretch>
            <a:fillRect/>
          </a:stretch>
        </p:blipFill>
        <p:spPr>
          <a:xfrm>
            <a:off x="2123728" y="2427734"/>
            <a:ext cx="1217820" cy="1416647"/>
          </a:xfrm>
          <a:prstGeom prst="rect">
            <a:avLst/>
          </a:prstGeom>
        </p:spPr>
      </p:pic>
      <p:sp>
        <p:nvSpPr>
          <p:cNvPr id="23" name="圆角矩形标注 22"/>
          <p:cNvSpPr/>
          <p:nvPr/>
        </p:nvSpPr>
        <p:spPr>
          <a:xfrm>
            <a:off x="1907704" y="1779662"/>
            <a:ext cx="1512168" cy="648072"/>
          </a:xfrm>
          <a:prstGeom prst="wedgeRoundRect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</a:rPr>
              <a:t>fighting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857224" y="642924"/>
            <a:ext cx="7286676" cy="4143404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28662" y="642924"/>
            <a:ext cx="721523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mtClean="0"/>
              <a:t>Homework</a:t>
            </a:r>
          </a:p>
          <a:p>
            <a:pPr algn="ctr"/>
            <a:endParaRPr lang="en-US" altLang="zh-CN" sz="3600" b="1" dirty="0" smtClean="0"/>
          </a:p>
          <a:p>
            <a:pPr indent="17463"/>
            <a:r>
              <a:rPr lang="en-US" sz="2800" dirty="0" smtClean="0"/>
              <a:t>1. Draw the picture about the problem and the solution in your story</a:t>
            </a:r>
            <a:r>
              <a:rPr lang="en-US" altLang="zh-CN" sz="2800" dirty="0" smtClean="0"/>
              <a:t>.</a:t>
            </a:r>
          </a:p>
          <a:p>
            <a:r>
              <a:rPr lang="en-US" altLang="zh-CN" sz="2800" dirty="0" smtClean="0"/>
              <a:t>2. </a:t>
            </a:r>
            <a:r>
              <a:rPr lang="en-US" sz="2800" dirty="0" smtClean="0"/>
              <a:t>Read another story about Sailor Sid, and share it with your friends.</a:t>
            </a:r>
            <a:endParaRPr lang="zh-CN" altLang="en-US" sz="2800" dirty="0" smtClean="0"/>
          </a:p>
          <a:p>
            <a:endParaRPr lang="en-US" altLang="zh-CN" sz="2800" dirty="0" smtClean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 sailor went to sea, sea, sea_截取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57224" y="1142990"/>
            <a:ext cx="7429552" cy="3500462"/>
          </a:xfrm>
          <a:prstGeom prst="rect">
            <a:avLst/>
          </a:prstGeom>
        </p:spPr>
      </p:pic>
      <p:pic>
        <p:nvPicPr>
          <p:cNvPr id="4" name="图片 3" descr="背景图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86380" y="142858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8000"/>
                </a:solidFill>
              </a:rPr>
              <a:t>He is a 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28728" y="14285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Q: </a:t>
            </a:r>
            <a:r>
              <a:rPr lang="en-US" altLang="zh-CN" sz="2800" b="1" dirty="0" smtClean="0"/>
              <a:t>Who </a:t>
            </a:r>
            <a:r>
              <a:rPr lang="en-US" altLang="zh-CN" sz="2800" dirty="0" smtClean="0"/>
              <a:t>is he?</a:t>
            </a:r>
            <a:endParaRPr lang="zh-CN" altLang="en-US" sz="2800" dirty="0"/>
          </a:p>
        </p:txBody>
      </p:sp>
      <p:pic>
        <p:nvPicPr>
          <p:cNvPr id="15" name="图片 14" descr="234f0d1cb9d21b0b3d39d36ae15c8b24.png"/>
          <p:cNvPicPr>
            <a:picLocks noChangeAspect="1"/>
          </p:cNvPicPr>
          <p:nvPr/>
        </p:nvPicPr>
        <p:blipFill>
          <a:blip r:embed="rId5" cstate="print"/>
          <a:srcRect t="7859" b="6876"/>
          <a:stretch>
            <a:fillRect/>
          </a:stretch>
        </p:blipFill>
        <p:spPr>
          <a:xfrm>
            <a:off x="611559" y="928676"/>
            <a:ext cx="7891905" cy="4214824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785786" y="1071552"/>
            <a:ext cx="7572428" cy="3643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786" y="1071552"/>
            <a:ext cx="7500990" cy="365729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85786" y="1071552"/>
            <a:ext cx="7572428" cy="3643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643306" y="2285998"/>
            <a:ext cx="214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rgbClr val="FF0000"/>
                </a:solidFill>
              </a:rPr>
              <a:t>S</a:t>
            </a:r>
            <a:r>
              <a:rPr lang="en-US" altLang="zh-CN" sz="4800" b="1" u="sng" dirty="0" smtClean="0">
                <a:solidFill>
                  <a:srgbClr val="0099CC"/>
                </a:solidFill>
              </a:rPr>
              <a:t>ai</a:t>
            </a:r>
            <a:r>
              <a:rPr lang="en-US" altLang="zh-CN" sz="4800" b="1" u="sng" dirty="0" smtClean="0">
                <a:solidFill>
                  <a:srgbClr val="FFC000"/>
                </a:solidFill>
              </a:rPr>
              <a:t>lor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04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0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图片 12" descr="3.jpg"/>
          <p:cNvPicPr>
            <a:picLocks noChangeAspect="1"/>
          </p:cNvPicPr>
          <p:nvPr/>
        </p:nvPicPr>
        <p:blipFill>
          <a:blip r:embed="rId3" cstate="print"/>
          <a:srcRect t="4166" r="1041"/>
          <a:stretch>
            <a:fillRect/>
          </a:stretch>
        </p:blipFill>
        <p:spPr>
          <a:xfrm rot="5400000">
            <a:off x="2893224" y="-178613"/>
            <a:ext cx="5143501" cy="5500725"/>
          </a:xfrm>
          <a:prstGeom prst="rect">
            <a:avLst/>
          </a:prstGeom>
        </p:spPr>
      </p:pic>
      <p:sp>
        <p:nvSpPr>
          <p:cNvPr id="14" name="圆角矩形标注 13"/>
          <p:cNvSpPr/>
          <p:nvPr/>
        </p:nvSpPr>
        <p:spPr>
          <a:xfrm>
            <a:off x="4357686" y="214296"/>
            <a:ext cx="1224136" cy="428628"/>
          </a:xfrm>
          <a:prstGeom prst="wedgeRoundRectCallout">
            <a:avLst>
              <a:gd name="adj1" fmla="val -86295"/>
              <a:gd name="adj2" fmla="val 958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Level</a:t>
            </a:r>
            <a:endParaRPr lang="zh-CN" altLang="en-US" sz="2800" b="1" dirty="0"/>
          </a:p>
        </p:txBody>
      </p:sp>
      <p:sp>
        <p:nvSpPr>
          <p:cNvPr id="15" name="圆角矩形标注 14"/>
          <p:cNvSpPr/>
          <p:nvPr/>
        </p:nvSpPr>
        <p:spPr>
          <a:xfrm>
            <a:off x="1428728" y="285734"/>
            <a:ext cx="1152128" cy="428610"/>
          </a:xfrm>
          <a:prstGeom prst="wedgeRoundRectCallout">
            <a:avLst>
              <a:gd name="adj1" fmla="val 74148"/>
              <a:gd name="adj2" fmla="val -7569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Series</a:t>
            </a:r>
            <a:endParaRPr lang="zh-CN" altLang="en-US" sz="2800" b="1" dirty="0"/>
          </a:p>
        </p:txBody>
      </p:sp>
      <p:sp>
        <p:nvSpPr>
          <p:cNvPr id="16" name="圆角矩形标注 15"/>
          <p:cNvSpPr/>
          <p:nvPr/>
        </p:nvSpPr>
        <p:spPr>
          <a:xfrm>
            <a:off x="7072330" y="4214824"/>
            <a:ext cx="1532118" cy="432618"/>
          </a:xfrm>
          <a:prstGeom prst="wedgeRoundRectCallout">
            <a:avLst>
              <a:gd name="adj1" fmla="val -73807"/>
              <a:gd name="adj2" fmla="val 200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Authors</a:t>
            </a:r>
            <a:endParaRPr lang="zh-CN" altLang="en-US" sz="2800" b="1" dirty="0"/>
          </a:p>
        </p:txBody>
      </p:sp>
      <p:sp>
        <p:nvSpPr>
          <p:cNvPr id="17" name="圆角矩形标注 16"/>
          <p:cNvSpPr/>
          <p:nvPr/>
        </p:nvSpPr>
        <p:spPr>
          <a:xfrm>
            <a:off x="6858016" y="1357304"/>
            <a:ext cx="1071570" cy="432618"/>
          </a:xfrm>
          <a:prstGeom prst="wedgeRoundRectCallout">
            <a:avLst>
              <a:gd name="adj1" fmla="val -67182"/>
              <a:gd name="adj2" fmla="val -608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Title</a:t>
            </a:r>
            <a:endParaRPr lang="zh-CN" altLang="en-US" sz="2800" b="1" dirty="0"/>
          </a:p>
        </p:txBody>
      </p:sp>
      <p:sp>
        <p:nvSpPr>
          <p:cNvPr id="18" name="圆角矩形标注 17"/>
          <p:cNvSpPr/>
          <p:nvPr/>
        </p:nvSpPr>
        <p:spPr>
          <a:xfrm>
            <a:off x="2285984" y="4500576"/>
            <a:ext cx="1627114" cy="447438"/>
          </a:xfrm>
          <a:prstGeom prst="wedgeRoundRectCallout">
            <a:avLst>
              <a:gd name="adj1" fmla="val 78623"/>
              <a:gd name="adj2" fmla="val 3641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Publisher</a:t>
            </a:r>
            <a:endParaRPr lang="zh-CN" altLang="en-US" sz="2800" b="1" dirty="0"/>
          </a:p>
        </p:txBody>
      </p:sp>
      <p:sp>
        <p:nvSpPr>
          <p:cNvPr id="19" name="圆角矩形 18"/>
          <p:cNvSpPr/>
          <p:nvPr/>
        </p:nvSpPr>
        <p:spPr>
          <a:xfrm>
            <a:off x="2714612" y="0"/>
            <a:ext cx="1428760" cy="64292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4429124" y="4214824"/>
            <a:ext cx="2357454" cy="28575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4429124" y="4714890"/>
            <a:ext cx="2357454" cy="28575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5429256" y="714362"/>
            <a:ext cx="1785950" cy="64294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2500298" y="785800"/>
            <a:ext cx="500066" cy="42862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642910" y="1071552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8000"/>
                </a:solidFill>
              </a:rPr>
              <a:t>Maybe he is pointing to …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 descr="微信图片_20180902162939.jpg"/>
          <p:cNvPicPr>
            <a:picLocks noChangeAspect="1"/>
          </p:cNvPicPr>
          <p:nvPr/>
        </p:nvPicPr>
        <p:blipFill>
          <a:blip r:embed="rId4" cstate="print"/>
          <a:srcRect l="6250" t="2700" r="5208" b="277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圆角矩形标注 15"/>
          <p:cNvSpPr/>
          <p:nvPr/>
        </p:nvSpPr>
        <p:spPr>
          <a:xfrm>
            <a:off x="4143372" y="1500180"/>
            <a:ext cx="1143008" cy="357190"/>
          </a:xfrm>
          <a:prstGeom prst="wedgeRoundRectCallout">
            <a:avLst>
              <a:gd name="adj1" fmla="val -11022"/>
              <a:gd name="adj2" fmla="val -11863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</a:rPr>
              <a:t>Look!</a:t>
            </a:r>
            <a:endParaRPr lang="zh-CN" altLang="en-US" sz="2800" b="1" dirty="0"/>
          </a:p>
        </p:txBody>
      </p:sp>
      <p:sp>
        <p:nvSpPr>
          <p:cNvPr id="20" name="矩形 19"/>
          <p:cNvSpPr/>
          <p:nvPr/>
        </p:nvSpPr>
        <p:spPr>
          <a:xfrm>
            <a:off x="5572132" y="0"/>
            <a:ext cx="3571868" cy="278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梯形 20"/>
          <p:cNvSpPr/>
          <p:nvPr/>
        </p:nvSpPr>
        <p:spPr>
          <a:xfrm>
            <a:off x="3786182" y="2786064"/>
            <a:ext cx="5929354" cy="2357436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微信图片_20180902162939_副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58478" y="857238"/>
            <a:ext cx="5072066" cy="3714758"/>
          </a:xfrm>
          <a:prstGeom prst="rect">
            <a:avLst/>
          </a:prstGeom>
        </p:spPr>
      </p:pic>
      <p:pic>
        <p:nvPicPr>
          <p:cNvPr id="8" name="船截取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0644230" y="4500576"/>
            <a:ext cx="304800" cy="3048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71472" y="285734"/>
            <a:ext cx="1785950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42910" y="214296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racing boat</a:t>
            </a:r>
            <a:endParaRPr lang="zh-CN" alt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0.09139 C 0.00399 0.06514 5.55556E-7 0.08305 -0.00486 0.0284 C -0.00538 0.02285 -0.00469 0.0142 -0.00694 0.01112 C -0.01146 0.00494 -0.01719 0.00587 -0.02274 0.00278 C -0.03229 0.00432 -0.11389 -0.01451 -0.07569 0.06669 C -0.075 0.07348 -0.075 0.08089 -0.07396 0.08768 C -0.07326 0.09231 -0.07014 0.0954 -0.07014 0.10003 C -0.07361 0.22878 -0.06563 0.25378 -0.11389 0.26551 C -0.13316 0.28126 -0.14323 0.24761 -0.15694 0.22723 C -0.15781 0.22198 -0.15781 0.2155 -0.15938 0.21087 C -0.16059 0.20685 -0.16406 0.20685 -0.16458 0.20222 C -0.16719 0.1874 -0.16719 0.17104 -0.16892 0.1553 C -0.16944 0.13986 -0.16944 0.12411 -0.17083 0.10868 C -0.17552 0.05804 -0.21163 0.06669 -0.22795 0.06206 C -0.23924 0.06576 -0.24722 0.07225 -0.25729 0.07904 C -0.26736 0.09231 -0.27535 0.09324 -0.28733 0.09633 C -0.30208 0.11794 -0.28056 0.0883 -0.30694 0.10868 C -0.31233 0.11269 -0.31597 0.12195 -0.32066 0.12597 C -0.32969 0.15313 -0.34444 0.15406 -0.35868 0.15931 C -0.39271 0.20531 -0.34653 0.1874 -0.43351 0.1803 C -0.4401 0.15066 -0.44792 0.11886 -0.45694 0.09139 C -0.45764 0.08614 -0.45764 0.07965 -0.4592 0.07533 C -0.46076 0.07132 -0.46389 0.07132 -0.4651 0.06669 C -0.46892 0.0494 -0.47031 0.02995 -0.47309 0.01112 C -0.47379 0.00587 -0.47326 -0.00123 -0.47465 -0.00587 C -0.48715 -0.04199 -0.52031 -0.05434 -0.53993 -0.0602 C -0.56701 -0.05835 -0.58559 -0.05125 -0.61094 -0.03952 C -0.61736 -0.03087 -0.62604 -0.01081 -0.63333 -0.00587 C -0.63993 0.01606 -0.64427 0.04322 -0.65469 0.05804 C -0.65729 0.06669 -0.65833 0.07842 -0.6625 0.08398 C -0.67205 0.0954 -0.68177 0.08706 -0.68177 0.11331 " pathEditMode="relative" rAng="0" ptsTypes="ffffffffffffffffffffffffffffffA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00" y="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animBg="1"/>
      <p:bldP spid="20" grpId="0" animBg="1"/>
      <p:bldP spid="21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180902172031_副本.jpg"/>
          <p:cNvPicPr>
            <a:picLocks noChangeAspect="1"/>
          </p:cNvPicPr>
          <p:nvPr/>
        </p:nvPicPr>
        <p:blipFill>
          <a:blip r:embed="rId2" cstate="print"/>
          <a:srcRect l="5208" t="8333" r="15836" b="555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85720" y="39431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b="1" dirty="0" smtClean="0"/>
              <a:t>Sailor Sid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put up </a:t>
            </a:r>
            <a:r>
              <a:rPr lang="en-US" altLang="zh-CN" sz="2400" b="1" dirty="0" smtClean="0"/>
              <a:t>the sails.</a:t>
            </a:r>
          </a:p>
          <a:p>
            <a:endParaRPr lang="en-US" altLang="zh-CN" sz="2400" b="1" dirty="0" smtClean="0"/>
          </a:p>
          <a:p>
            <a:r>
              <a:rPr lang="en-US" altLang="zh-CN" sz="2400" b="1" dirty="0" smtClean="0"/>
              <a:t>he said.</a:t>
            </a:r>
            <a:endParaRPr lang="zh-CN" alt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5720" y="4286262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“This boat can go fast,”</a:t>
            </a:r>
          </a:p>
        </p:txBody>
      </p:sp>
      <p:pic>
        <p:nvPicPr>
          <p:cNvPr id="9" name="图片 8" descr="11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928808"/>
            <a:ext cx="2571768" cy="1734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上箭头 9"/>
          <p:cNvSpPr/>
          <p:nvPr/>
        </p:nvSpPr>
        <p:spPr>
          <a:xfrm>
            <a:off x="1643042" y="3714758"/>
            <a:ext cx="285752" cy="357190"/>
          </a:xfrm>
          <a:prstGeom prst="up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0"/>
            <a:ext cx="3357554" cy="428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200" b="1" dirty="0" smtClean="0">
                <a:solidFill>
                  <a:schemeClr val="tx1"/>
                </a:solidFill>
              </a:rPr>
              <a:t>Which</a:t>
            </a:r>
            <a:r>
              <a:rPr lang="en-US" altLang="zh-CN" sz="2200" dirty="0" smtClean="0">
                <a:solidFill>
                  <a:schemeClr val="tx1"/>
                </a:solidFill>
              </a:rPr>
              <a:t> boat won the race?</a:t>
            </a:r>
            <a:endParaRPr lang="zh-CN" altLang="en-US" sz="2200" dirty="0">
              <a:solidFill>
                <a:schemeClr val="tx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7286644" y="142858"/>
            <a:ext cx="785818" cy="42862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857224" y="642924"/>
            <a:ext cx="7286676" cy="4143404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71538" y="1643056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Q: </a:t>
            </a:r>
            <a:r>
              <a:rPr lang="en-US" altLang="zh-CN" sz="2400" b="1" dirty="0" smtClean="0"/>
              <a:t>Which</a:t>
            </a:r>
            <a:r>
              <a:rPr lang="en-US" altLang="zh-CN" sz="2400" dirty="0" smtClean="0"/>
              <a:t> boat won the race?</a:t>
            </a:r>
            <a:endParaRPr lang="zh-CN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71436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Fast-reading</a:t>
            </a:r>
            <a:endParaRPr lang="en-US" altLang="zh-CN" sz="3200" dirty="0" smtClean="0"/>
          </a:p>
        </p:txBody>
      </p:sp>
      <p:grpSp>
        <p:nvGrpSpPr>
          <p:cNvPr id="9" name="组合 14"/>
          <p:cNvGrpSpPr/>
          <p:nvPr/>
        </p:nvGrpSpPr>
        <p:grpSpPr>
          <a:xfrm>
            <a:off x="5429256" y="1285866"/>
            <a:ext cx="2571800" cy="1585886"/>
            <a:chOff x="1180921" y="1419622"/>
            <a:chExt cx="2557844" cy="1800200"/>
          </a:xfrm>
        </p:grpSpPr>
        <p:pic>
          <p:nvPicPr>
            <p:cNvPr id="10" name="图片 9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1180921" y="1419622"/>
              <a:ext cx="2557844" cy="18002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80921" y="1662898"/>
              <a:ext cx="2526983" cy="1362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Tips:</a:t>
              </a:r>
            </a:p>
            <a:p>
              <a:pPr marL="457200" indent="-457200"/>
              <a:r>
                <a:rPr lang="en-US" altLang="zh-CN" sz="2400" dirty="0" smtClean="0"/>
                <a:t>1. Read PP 6-15.</a:t>
              </a:r>
            </a:p>
            <a:p>
              <a:pPr marL="457200" indent="-457200"/>
              <a:r>
                <a:rPr lang="en-US" altLang="zh-CN" sz="2400" dirty="0" smtClean="0"/>
                <a:t>2. Find the ending.</a:t>
              </a:r>
            </a:p>
          </p:txBody>
        </p:sp>
      </p:grpSp>
      <p:pic>
        <p:nvPicPr>
          <p:cNvPr id="15" name="图片 14" descr="u=715481311,3162672287&amp;fm=202.jpg"/>
          <p:cNvPicPr>
            <a:picLocks noChangeAspect="1"/>
          </p:cNvPicPr>
          <p:nvPr/>
        </p:nvPicPr>
        <p:blipFill>
          <a:blip r:embed="rId4" cstate="print"/>
          <a:srcRect l="27344" r="9375"/>
          <a:stretch>
            <a:fillRect/>
          </a:stretch>
        </p:blipFill>
        <p:spPr>
          <a:xfrm>
            <a:off x="1571604" y="2643188"/>
            <a:ext cx="1808677" cy="157163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643306" y="2928940"/>
            <a:ext cx="944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PK</a:t>
            </a:r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286248" y="2428874"/>
            <a:ext cx="1571636" cy="1785950"/>
            <a:chOff x="3214678" y="928676"/>
            <a:chExt cx="1214446" cy="1714512"/>
          </a:xfrm>
        </p:grpSpPr>
        <p:grpSp>
          <p:nvGrpSpPr>
            <p:cNvPr id="18" name="组合 22"/>
            <p:cNvGrpSpPr/>
            <p:nvPr/>
          </p:nvGrpSpPr>
          <p:grpSpPr>
            <a:xfrm>
              <a:off x="3214678" y="928676"/>
              <a:ext cx="1214446" cy="1714512"/>
              <a:chOff x="3357554" y="1071552"/>
              <a:chExt cx="1000132" cy="1548768"/>
            </a:xfrm>
          </p:grpSpPr>
          <p:pic>
            <p:nvPicPr>
              <p:cNvPr id="20" name="图片 19" descr="9477be33cc865ef87945ef6b0a7b1b13.png"/>
              <p:cNvPicPr>
                <a:picLocks noChangeAspect="1"/>
              </p:cNvPicPr>
              <p:nvPr/>
            </p:nvPicPr>
            <p:blipFill>
              <a:blip r:embed="rId5" cstate="print"/>
              <a:srcRect l="6334" t="43056" r="61589"/>
              <a:stretch>
                <a:fillRect/>
              </a:stretch>
            </p:blipFill>
            <p:spPr>
              <a:xfrm>
                <a:off x="3500430" y="1214428"/>
                <a:ext cx="857256" cy="1405892"/>
              </a:xfrm>
              <a:prstGeom prst="rect">
                <a:avLst/>
              </a:prstGeom>
            </p:spPr>
          </p:pic>
          <p:sp>
            <p:nvSpPr>
              <p:cNvPr id="21" name="椭圆 20"/>
              <p:cNvSpPr/>
              <p:nvPr/>
            </p:nvSpPr>
            <p:spPr>
              <a:xfrm>
                <a:off x="3357554" y="1071552"/>
                <a:ext cx="571504" cy="5715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 rot="1534844">
              <a:off x="3698533" y="1661477"/>
              <a:ext cx="500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V8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428728" y="428626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Sailor Sid’s boat</a:t>
            </a:r>
            <a:endParaRPr lang="zh-CN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214810" y="428626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Racing boat</a:t>
            </a:r>
            <a:endParaRPr lang="zh-CN" alt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微信图片_20180905212817.jpg"/>
          <p:cNvPicPr>
            <a:picLocks noChangeAspect="1"/>
          </p:cNvPicPr>
          <p:nvPr/>
        </p:nvPicPr>
        <p:blipFill>
          <a:blip r:embed="rId2" cstate="print"/>
          <a:srcRect l="4166" t="5555" r="13541" b="555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357158" y="3357568"/>
            <a:ext cx="2643206" cy="64294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357950" y="2285998"/>
            <a:ext cx="1428760" cy="50006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857224" y="642924"/>
            <a:ext cx="7286676" cy="4143404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71436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Self-reading</a:t>
            </a:r>
            <a:endParaRPr lang="en-US" altLang="zh-CN" sz="3200" dirty="0" smtClean="0"/>
          </a:p>
        </p:txBody>
      </p:sp>
      <p:grpSp>
        <p:nvGrpSpPr>
          <p:cNvPr id="2" name="组合 14"/>
          <p:cNvGrpSpPr/>
          <p:nvPr/>
        </p:nvGrpSpPr>
        <p:grpSpPr>
          <a:xfrm>
            <a:off x="4929190" y="1285866"/>
            <a:ext cx="3071866" cy="1585886"/>
            <a:chOff x="1180921" y="1419622"/>
            <a:chExt cx="2557844" cy="1800200"/>
          </a:xfrm>
        </p:grpSpPr>
        <p:pic>
          <p:nvPicPr>
            <p:cNvPr id="10" name="图片 9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1180921" y="1419622"/>
              <a:ext cx="2557844" cy="18002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80921" y="1662898"/>
              <a:ext cx="2526983" cy="1362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Tips:</a:t>
              </a:r>
            </a:p>
            <a:p>
              <a:pPr marL="457200" indent="-457200"/>
              <a:r>
                <a:rPr lang="en-US" altLang="zh-CN" sz="2400" dirty="0" smtClean="0"/>
                <a:t>1. Read PP 6-13.</a:t>
              </a:r>
            </a:p>
            <a:p>
              <a:pPr marL="457200" indent="-457200"/>
              <a:r>
                <a:rPr lang="en-US" altLang="zh-CN" sz="2400" dirty="0" smtClean="0"/>
                <a:t>2. Finish the story map.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57224" y="1714494"/>
            <a:ext cx="421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Q1: </a:t>
            </a:r>
            <a:r>
              <a:rPr lang="en-US" altLang="zh-CN" sz="2400" b="1" dirty="0" smtClean="0"/>
              <a:t>What </a:t>
            </a:r>
            <a:r>
              <a:rPr lang="en-US" altLang="zh-CN" sz="2400" dirty="0" smtClean="0"/>
              <a:t>was the problem?</a:t>
            </a:r>
          </a:p>
          <a:p>
            <a:r>
              <a:rPr lang="en-US" altLang="zh-CN" sz="2400" dirty="0" smtClean="0"/>
              <a:t>Q2: </a:t>
            </a:r>
            <a:r>
              <a:rPr lang="en-US" altLang="zh-CN" sz="2400" b="1" dirty="0" smtClean="0"/>
              <a:t>How </a:t>
            </a:r>
            <a:r>
              <a:rPr lang="en-US" altLang="zh-CN" sz="2400" dirty="0" smtClean="0"/>
              <a:t>did Sailor Sid solve it?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928940"/>
            <a:ext cx="6643734" cy="143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椭圆 23"/>
          <p:cNvSpPr/>
          <p:nvPr/>
        </p:nvSpPr>
        <p:spPr>
          <a:xfrm>
            <a:off x="3786182" y="3429006"/>
            <a:ext cx="785818" cy="285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5214942" y="3429006"/>
            <a:ext cx="785818" cy="285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QQ图片20180904202053.jpg"/>
          <p:cNvPicPr>
            <a:picLocks noChangeAspect="1"/>
          </p:cNvPicPr>
          <p:nvPr/>
        </p:nvPicPr>
        <p:blipFill>
          <a:blip r:embed="rId2" cstate="print"/>
          <a:srcRect l="1851" t="1389" b="6944"/>
          <a:stretch>
            <a:fillRect/>
          </a:stretch>
        </p:blipFill>
        <p:spPr>
          <a:xfrm rot="16200000">
            <a:off x="2000250" y="-2000251"/>
            <a:ext cx="5143499" cy="9144001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7429520" y="285734"/>
            <a:ext cx="1357322" cy="35719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286644" y="4357700"/>
            <a:ext cx="857256" cy="28575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0" y="0"/>
            <a:ext cx="3500430" cy="4286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Q: </a:t>
            </a:r>
            <a:r>
              <a:rPr lang="en-US" altLang="zh-CN" sz="2400" b="1" dirty="0" smtClean="0">
                <a:solidFill>
                  <a:prstClr val="black"/>
                </a:solidFill>
              </a:rPr>
              <a:t>What </a:t>
            </a:r>
            <a:r>
              <a:rPr lang="en-US" altLang="zh-CN" sz="2400" dirty="0" smtClean="0">
                <a:solidFill>
                  <a:prstClr val="black"/>
                </a:solidFill>
              </a:rPr>
              <a:t>was the problem?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1" name="图片 10" descr="came off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57238"/>
            <a:ext cx="3590977" cy="2089853"/>
          </a:xfrm>
          <a:prstGeom prst="wedgeRoundRectCallout">
            <a:avLst>
              <a:gd name="adj1" fmla="val 30029"/>
              <a:gd name="adj2" fmla="val -63829"/>
              <a:gd name="adj3" fmla="val 16667"/>
            </a:avLst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演示文稿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演示文稿1</Template>
  <TotalTime>2511</TotalTime>
  <Words>289</Words>
  <Application>Microsoft Office PowerPoint</Application>
  <PresentationFormat>全屏显示(16:9)</PresentationFormat>
  <Paragraphs>63</Paragraphs>
  <Slides>18</Slides>
  <Notes>0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演示文稿1</vt:lpstr>
      <vt:lpstr>Let’s read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FLTRP</cp:lastModifiedBy>
  <cp:revision>241</cp:revision>
  <dcterms:created xsi:type="dcterms:W3CDTF">2018-08-27T06:46:47Z</dcterms:created>
  <dcterms:modified xsi:type="dcterms:W3CDTF">2018-11-26T07:43:30Z</dcterms:modified>
</cp:coreProperties>
</file>