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65" r:id="rId2"/>
    <p:sldId id="308" r:id="rId3"/>
    <p:sldId id="310" r:id="rId4"/>
    <p:sldId id="309" r:id="rId5"/>
    <p:sldId id="307" r:id="rId6"/>
    <p:sldId id="311" r:id="rId7"/>
    <p:sldId id="312" r:id="rId8"/>
    <p:sldId id="264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67" r:id="rId17"/>
    <p:sldId id="306" r:id="rId18"/>
    <p:sldId id="286" r:id="rId19"/>
    <p:sldId id="284" r:id="rId20"/>
    <p:sldId id="281" r:id="rId21"/>
    <p:sldId id="282" r:id="rId22"/>
    <p:sldId id="283" r:id="rId23"/>
    <p:sldId id="268" r:id="rId24"/>
    <p:sldId id="269" r:id="rId25"/>
    <p:sldId id="270" r:id="rId26"/>
    <p:sldId id="271" r:id="rId27"/>
    <p:sldId id="285" r:id="rId28"/>
    <p:sldId id="314" r:id="rId29"/>
    <p:sldId id="288" r:id="rId30"/>
    <p:sldId id="289" r:id="rId31"/>
    <p:sldId id="313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14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E72A6-DCBF-4525-858F-A5264A494BCA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3CF6-3026-4578-9534-AFA64DA8FD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64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3CF6-3026-4578-9534-AFA64DA8FDD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57356" y="1000108"/>
            <a:ext cx="5388610" cy="11068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Animal Fathers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7E66070-8885-4E5B-8CC7-31534D44E2D1}"/>
              </a:ext>
            </a:extLst>
          </p:cNvPr>
          <p:cNvSpPr/>
          <p:nvPr/>
        </p:nvSpPr>
        <p:spPr>
          <a:xfrm>
            <a:off x="0" y="0"/>
            <a:ext cx="319670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多维</a:t>
            </a:r>
            <a:r>
              <a:rPr lang="zh-CN" alt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阅读第</a:t>
            </a:r>
            <a:r>
              <a:rPr lang="en-US" altLang="zh-C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级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1994"/>
            <a:ext cx="6380168" cy="435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251520" y="26064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Where do they live? 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3419872" y="29258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Why does he put the egg on his feet?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251520" y="90872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What would happen to the baby penguin if the egg gets cold?</a:t>
            </a:r>
          </a:p>
        </p:txBody>
      </p:sp>
      <p:pic>
        <p:nvPicPr>
          <p:cNvPr id="4098" name="Picture 2" descr="D:\9 读物 新西兰\Package 4 全部\多维阅读第4级\多维阅读第4级 封面扉页及图片\多维阅读第4级 正文-jpg\12-动物爸爸\12-动物爸爸_页面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22467"/>
            <a:ext cx="3562917" cy="4835533"/>
          </a:xfrm>
          <a:prstGeom prst="rect">
            <a:avLst/>
          </a:prstGeom>
          <a:noFill/>
        </p:spPr>
      </p:pic>
      <p:pic>
        <p:nvPicPr>
          <p:cNvPr id="4099" name="Picture 3" descr="D:\9 读物 新西兰\Package 4 全部\多维阅读第4级\多维阅读第4级 封面扉页及图片\多维阅读第4级 正文-jpg\12-动物爸爸\12-动物爸爸_页面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022467"/>
            <a:ext cx="3562917" cy="4835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读物 新西兰\Package 4 全部\多维阅读第4级\多维阅读第4级 封面扉页及图片\多维阅读第4级 正文-jpg\12-动物爸爸\12-动物爸爸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12178"/>
            <a:ext cx="3938908" cy="5345822"/>
          </a:xfrm>
          <a:prstGeom prst="rect">
            <a:avLst/>
          </a:prstGeom>
          <a:noFill/>
        </p:spPr>
      </p:pic>
      <p:pic>
        <p:nvPicPr>
          <p:cNvPr id="5123" name="Picture 3" descr="D:\9 读物 新西兰\Package 4 全部\多维阅读第4级\多维阅读第4级 封面扉页及图片\多维阅读第4级 正文-jpg\12-动物爸爸\12-动物爸爸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12178"/>
            <a:ext cx="3938908" cy="5345822"/>
          </a:xfrm>
          <a:prstGeom prst="rect">
            <a:avLst/>
          </a:prstGeom>
          <a:noFill/>
        </p:spPr>
      </p:pic>
      <p:sp>
        <p:nvSpPr>
          <p:cNvPr id="4" name="TextBox 11"/>
          <p:cNvSpPr txBox="1"/>
          <p:nvPr/>
        </p:nvSpPr>
        <p:spPr>
          <a:xfrm>
            <a:off x="928662" y="21429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Where are the eggs?</a:t>
            </a:r>
          </a:p>
        </p:txBody>
      </p:sp>
      <p:sp>
        <p:nvSpPr>
          <p:cNvPr id="5" name="椭圆 4"/>
          <p:cNvSpPr/>
          <p:nvPr/>
        </p:nvSpPr>
        <p:spPr>
          <a:xfrm>
            <a:off x="1500166" y="4143380"/>
            <a:ext cx="3024336" cy="2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1"/>
          <p:cNvSpPr txBox="1"/>
          <p:nvPr/>
        </p:nvSpPr>
        <p:spPr>
          <a:xfrm>
            <a:off x="1000100" y="64291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How is he looking after the eggs?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4286248" y="21429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What is the snake looking 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285720" y="285728"/>
            <a:ext cx="4460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Where do the tadpoles come from?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5000628" y="142852"/>
            <a:ext cx="378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Why does the father frog have the tadpoles on his back?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571472" y="64291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Where are they going?</a:t>
            </a:r>
          </a:p>
        </p:txBody>
      </p:sp>
      <p:pic>
        <p:nvPicPr>
          <p:cNvPr id="6146" name="Picture 2" descr="D:\9 读物 新西兰\Package 4 全部\多维阅读第4级\多维阅读第4级 封面扉页及图片\多维阅读第4级 正文-jpg\12-动物爸爸\12-动物爸爸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308087"/>
            <a:ext cx="4089286" cy="5549913"/>
          </a:xfrm>
          <a:prstGeom prst="rect">
            <a:avLst/>
          </a:prstGeom>
          <a:noFill/>
        </p:spPr>
      </p:pic>
      <p:pic>
        <p:nvPicPr>
          <p:cNvPr id="6147" name="Picture 3" descr="D:\9 读物 新西兰\Package 4 全部\多维阅读第4级\多维阅读第4级 封面扉页及图片\多维阅读第4级 正文-jpg\12-动物爸爸\12-动物爸爸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08087"/>
            <a:ext cx="4089286" cy="554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9 读物 新西兰\Package 4 全部\多维阅读第4级\多维阅读第4级 封面扉页及图片\多维阅读第4级 正文-jpg\12-动物爸爸\12-动物爸爸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41828"/>
            <a:ext cx="3769697" cy="5116172"/>
          </a:xfrm>
          <a:prstGeom prst="rect">
            <a:avLst/>
          </a:prstGeom>
          <a:noFill/>
        </p:spPr>
      </p:pic>
      <p:pic>
        <p:nvPicPr>
          <p:cNvPr id="7171" name="Picture 3" descr="D:\9 读物 新西兰\Package 4 全部\多维阅读第4级\多维阅读第4级 封面扉页及图片\多维阅读第4级 正文-jpg\12-动物爸爸\12-动物爸爸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41828"/>
            <a:ext cx="3769697" cy="5116172"/>
          </a:xfrm>
          <a:prstGeom prst="rect">
            <a:avLst/>
          </a:prstGeom>
          <a:noFill/>
        </p:spPr>
      </p:pic>
      <p:sp>
        <p:nvSpPr>
          <p:cNvPr id="4" name="TextBox 11"/>
          <p:cNvSpPr txBox="1"/>
          <p:nvPr/>
        </p:nvSpPr>
        <p:spPr>
          <a:xfrm>
            <a:off x="428596" y="28572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Why is it called a seahorse?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428596" y="7143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A father seahorse has a pouch. Can you find it?</a:t>
            </a:r>
          </a:p>
        </p:txBody>
      </p:sp>
      <p:sp>
        <p:nvSpPr>
          <p:cNvPr id="6" name="椭圆 5"/>
          <p:cNvSpPr/>
          <p:nvPr/>
        </p:nvSpPr>
        <p:spPr>
          <a:xfrm>
            <a:off x="1500166" y="4049688"/>
            <a:ext cx="3024336" cy="2808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1"/>
          <p:cNvSpPr txBox="1"/>
          <p:nvPr/>
        </p:nvSpPr>
        <p:spPr>
          <a:xfrm>
            <a:off x="323528" y="115668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What are in the pouch?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/>
        </p:nvSpPr>
        <p:spPr>
          <a:xfrm>
            <a:off x="251520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What is happening to the eggs in the pouch?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251520" y="69269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What can baby seahorses do when they grow?</a:t>
            </a:r>
          </a:p>
        </p:txBody>
      </p:sp>
      <p:pic>
        <p:nvPicPr>
          <p:cNvPr id="8194" name="Picture 2" descr="D:\9 读物 新西兰\Package 4 全部\多维阅读第4级\多维阅读第4级 封面扉页及图片\多维阅读第4级 正文-jpg\12-动物爸爸\12-动物爸爸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45810"/>
            <a:ext cx="3987809" cy="5412190"/>
          </a:xfrm>
          <a:prstGeom prst="rect">
            <a:avLst/>
          </a:prstGeom>
          <a:noFill/>
        </p:spPr>
      </p:pic>
      <p:pic>
        <p:nvPicPr>
          <p:cNvPr id="8195" name="Picture 3" descr="D:\9 读物 新西兰\Package 4 全部\多维阅读第4级\多维阅读第4级 封面扉页及图片\多维阅读第4级 正文-jpg\12-动物爸爸\12-动物爸爸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5810"/>
            <a:ext cx="3987809" cy="541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29523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157192"/>
            <a:ext cx="29523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/>
        </p:nvSpPr>
        <p:spPr>
          <a:xfrm>
            <a:off x="251520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What are they?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2555776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How do they look after the egg and babies?</a:t>
            </a:r>
          </a:p>
        </p:txBody>
      </p:sp>
      <p:pic>
        <p:nvPicPr>
          <p:cNvPr id="9218" name="Picture 2" descr="D:\9 读物 新西兰\Package 4 全部\多维阅读第4级\多维阅读第4级 封面扉页及图片\多维阅读第4级 正文-jpg\12-动物爸爸\12-动物爸爸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22335"/>
            <a:ext cx="4299834" cy="5835665"/>
          </a:xfrm>
          <a:prstGeom prst="rect">
            <a:avLst/>
          </a:prstGeom>
          <a:noFill/>
        </p:spPr>
      </p:pic>
      <p:pic>
        <p:nvPicPr>
          <p:cNvPr id="9219" name="Picture 3" descr="D:\9 读物 新西兰\Package 4 全部\多维阅读第4级\多维阅读第4级 封面扉页及图片\多维阅读第4级 正文-jpg\12-动物爸爸\12-动物爸爸_页面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22335"/>
            <a:ext cx="4299834" cy="5835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Listen and point.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4143372" y="214290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Listen</a:t>
            </a:r>
            <a:r>
              <a:rPr lang="en-US" sz="2800" dirty="0" smtClean="0">
                <a:latin typeface="+mn-ea"/>
              </a:rPr>
              <a:t>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again</a:t>
            </a:r>
            <a:r>
              <a:rPr lang="en-US" sz="2800" dirty="0" smtClean="0">
                <a:latin typeface="+mn-ea"/>
              </a:rPr>
              <a:t>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</a:t>
            </a:r>
            <a:r>
              <a:rPr lang="en-US" sz="2800" dirty="0" smtClean="0">
                <a:latin typeface="+mn-ea"/>
              </a:rPr>
              <a:t>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read</a:t>
            </a:r>
            <a:r>
              <a:rPr lang="en-US" sz="2800" dirty="0" smtClean="0">
                <a:latin typeface="+mn-ea"/>
              </a:rPr>
              <a:t>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after</a:t>
            </a:r>
            <a:r>
              <a:rPr lang="en-US" sz="2800" dirty="0" smtClean="0">
                <a:latin typeface="+mn-ea"/>
              </a:rPr>
              <a:t>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it</a:t>
            </a:r>
            <a:r>
              <a:rPr lang="en-US" sz="2800" dirty="0" smtClean="0">
                <a:latin typeface="+mn-ea"/>
              </a:rPr>
              <a:t>.</a:t>
            </a:r>
          </a:p>
        </p:txBody>
      </p:sp>
      <p:pic>
        <p:nvPicPr>
          <p:cNvPr id="11" name="Picture 2" descr="D:\9 读物 新西兰\Package 4 全部\多维阅读第4级\多维阅读第4级 封面扉页及图片\多维阅读第4级 正文-jpg\12-动物爸爸\12-动物爸爸_页面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1315923" cy="1785950"/>
          </a:xfrm>
          <a:prstGeom prst="rect">
            <a:avLst/>
          </a:prstGeom>
          <a:noFill/>
        </p:spPr>
      </p:pic>
      <p:pic>
        <p:nvPicPr>
          <p:cNvPr id="12" name="Picture 3" descr="D:\9 读物 新西兰\Package 4 全部\多维阅读第4级\多维阅读第4级 封面扉页及图片\多维阅读第4级 正文-jpg\12-动物爸爸\12-动物爸爸_页面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315923" cy="1785950"/>
          </a:xfrm>
          <a:prstGeom prst="rect">
            <a:avLst/>
          </a:prstGeom>
          <a:noFill/>
        </p:spPr>
      </p:pic>
      <p:pic>
        <p:nvPicPr>
          <p:cNvPr id="13" name="Picture 2" descr="D:\9 读物 新西兰\Package 4 全部\多维阅读第4级\多维阅读第4级 封面扉页及图片\多维阅读第4级 正文-jpg\12-动物爸爸\12-动物爸爸_页面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0182" y="4857760"/>
            <a:ext cx="1473817" cy="2000240"/>
          </a:xfrm>
          <a:prstGeom prst="rect">
            <a:avLst/>
          </a:prstGeom>
          <a:noFill/>
        </p:spPr>
      </p:pic>
      <p:pic>
        <p:nvPicPr>
          <p:cNvPr id="14" name="Picture 3" descr="D:\9 读物 新西兰\Package 4 全部\多维阅读第4级\多维阅读第4级 封面扉页及图片\多维阅读第4级 正文-jpg\12-动物爸爸\12-动物爸爸_页面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86512" y="4857760"/>
            <a:ext cx="1473817" cy="2000240"/>
          </a:xfrm>
          <a:prstGeom prst="rect">
            <a:avLst/>
          </a:prstGeom>
          <a:noFill/>
        </p:spPr>
      </p:pic>
      <p:pic>
        <p:nvPicPr>
          <p:cNvPr id="15" name="Picture 2" descr="D:\9 读物 新西兰\Package 4 全部\多维阅读第4级\多维阅读第4级 封面扉页及图片\多维阅读第4级 正文-jpg\12-动物爸爸\12-动物爸爸_页面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57760"/>
            <a:ext cx="1473817" cy="2000240"/>
          </a:xfrm>
          <a:prstGeom prst="rect">
            <a:avLst/>
          </a:prstGeom>
          <a:noFill/>
        </p:spPr>
      </p:pic>
      <p:pic>
        <p:nvPicPr>
          <p:cNvPr id="16" name="Picture 3" descr="D:\9 读物 新西兰\Package 4 全部\多维阅读第4级\多维阅读第4级 封面扉页及图片\多维阅读第4级 正文-jpg\12-动物爸爸\12-动物爸爸_页面_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857760"/>
            <a:ext cx="1473817" cy="2000240"/>
          </a:xfrm>
          <a:prstGeom prst="rect">
            <a:avLst/>
          </a:prstGeom>
          <a:noFill/>
        </p:spPr>
      </p:pic>
      <p:pic>
        <p:nvPicPr>
          <p:cNvPr id="17" name="Picture 2" descr="D:\9 读物 新西兰\Package 4 全部\多维阅读第4级\多维阅读第4级 封面扉页及图片\多维阅读第4级 正文-jpg\12-动物爸爸\12-动物爸爸_页面_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8006" y="4900455"/>
            <a:ext cx="1442358" cy="1957545"/>
          </a:xfrm>
          <a:prstGeom prst="rect">
            <a:avLst/>
          </a:prstGeom>
          <a:noFill/>
        </p:spPr>
      </p:pic>
      <p:pic>
        <p:nvPicPr>
          <p:cNvPr id="18" name="Picture 3" descr="D:\9 读物 新西兰\Package 4 全部\多维阅读第4级\多维阅读第4级 封面扉页及图片\多维阅读第4级 正文-jpg\12-动物爸爸\12-动物爸爸_页面_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246" y="4900455"/>
            <a:ext cx="1442358" cy="1957545"/>
          </a:xfrm>
          <a:prstGeom prst="rect">
            <a:avLst/>
          </a:prstGeom>
          <a:noFill/>
        </p:spPr>
      </p:pic>
      <p:pic>
        <p:nvPicPr>
          <p:cNvPr id="19" name="Picture 2" descr="D:\9 读物 新西兰\Package 4 全部\多维阅读第4级\多维阅读第4级 封面扉页及图片\多维阅读第4级 正文-jpg\12-动物爸爸\12-动物爸爸_页面_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8059" y="2883037"/>
            <a:ext cx="1385941" cy="1880977"/>
          </a:xfrm>
          <a:prstGeom prst="rect">
            <a:avLst/>
          </a:prstGeom>
          <a:noFill/>
        </p:spPr>
      </p:pic>
      <p:pic>
        <p:nvPicPr>
          <p:cNvPr id="20" name="Picture 3" descr="D:\9 读物 新西兰\Package 4 全部\多维阅读第4级\多维阅读第4级 封面扉页及图片\多维阅读第4级 正文-jpg\12-动物爸爸\12-动物爸爸_页面_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8683" y="2883037"/>
            <a:ext cx="1385941" cy="1880977"/>
          </a:xfrm>
          <a:prstGeom prst="rect">
            <a:avLst/>
          </a:prstGeom>
          <a:noFill/>
        </p:spPr>
      </p:pic>
      <p:pic>
        <p:nvPicPr>
          <p:cNvPr id="21" name="Picture 2" descr="D:\9 读物 新西兰\Package 4 全部\多维阅读第4级\多维阅读第4级 封面扉页及图片\多维阅读第4级 正文-jpg\12-动物爸爸\12-动物爸爸_页面_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2883037"/>
            <a:ext cx="1402378" cy="1903285"/>
          </a:xfrm>
          <a:prstGeom prst="rect">
            <a:avLst/>
          </a:prstGeom>
          <a:noFill/>
        </p:spPr>
      </p:pic>
      <p:pic>
        <p:nvPicPr>
          <p:cNvPr id="22" name="Picture 3" descr="D:\9 读物 新西兰\Package 4 全部\多维阅读第4级\多维阅读第4级 封面扉页及图片\多维阅读第4级 正文-jpg\12-动物爸爸\12-动物爸爸_页面_0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2" y="2883037"/>
            <a:ext cx="1402378" cy="1903285"/>
          </a:xfrm>
          <a:prstGeom prst="rect">
            <a:avLst/>
          </a:prstGeom>
          <a:noFill/>
        </p:spPr>
      </p:pic>
      <p:pic>
        <p:nvPicPr>
          <p:cNvPr id="23" name="Picture 2" descr="D:\9 读物 新西兰\Package 4 全部\多维阅读第4级\多维阅读第4级 封面扉页及图片\多维阅读第4级 正文-jpg\12-动物爸爸\12-动物爸爸_页面_0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9058" y="1142984"/>
            <a:ext cx="1263287" cy="1714512"/>
          </a:xfrm>
          <a:prstGeom prst="rect">
            <a:avLst/>
          </a:prstGeom>
          <a:noFill/>
        </p:spPr>
      </p:pic>
      <p:pic>
        <p:nvPicPr>
          <p:cNvPr id="24" name="Picture 3" descr="D:\9 读物 新西兰\Package 4 全部\多维阅读第4级\多维阅读第4级 封面扉页及图片\多维阅读第4级 正文-jpg\12-动物爸爸\12-动物爸爸_页面_0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86050" y="1142984"/>
            <a:ext cx="126328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755576" y="69269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What does </a:t>
            </a:r>
            <a:r>
              <a:rPr lang="en-US" altLang="zh-CN" sz="2000" i="1" dirty="0" smtClean="0">
                <a:ea typeface="宋体" pitchFamily="2" charset="-122"/>
                <a:cs typeface="Times New Roman" panose="02020603050405020304" charset="0"/>
              </a:rPr>
              <a:t>look after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mean in the story?</a:t>
            </a:r>
          </a:p>
        </p:txBody>
      </p:sp>
      <p:sp>
        <p:nvSpPr>
          <p:cNvPr id="4" name="椭圆 3"/>
          <p:cNvSpPr/>
          <p:nvPr/>
        </p:nvSpPr>
        <p:spPr>
          <a:xfrm>
            <a:off x="395536" y="1268760"/>
            <a:ext cx="1577340" cy="1026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5"/>
          <p:cNvSpPr txBox="1"/>
          <p:nvPr/>
        </p:nvSpPr>
        <p:spPr>
          <a:xfrm>
            <a:off x="539552" y="1485042"/>
            <a:ext cx="12503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A </a:t>
            </a:r>
            <a:r>
              <a:rPr lang="zh-CN" altLang="en-US" sz="2800" dirty="0" smtClean="0">
                <a:latin typeface="+mn-ea"/>
              </a:rPr>
              <a:t>照顾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9477" y="1485042"/>
            <a:ext cx="12503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B </a:t>
            </a:r>
            <a:r>
              <a:rPr lang="zh-CN" altLang="en-US" sz="2800" dirty="0" smtClean="0">
                <a:latin typeface="+mn-ea"/>
              </a:rPr>
              <a:t>喜欢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067944" y="1485042"/>
            <a:ext cx="2361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C </a:t>
            </a:r>
            <a:r>
              <a:rPr lang="zh-CN" altLang="en-US" sz="2800" dirty="0" smtClean="0">
                <a:latin typeface="+mn-ea"/>
              </a:rPr>
              <a:t>和</a:t>
            </a:r>
            <a:r>
              <a:rPr lang="en-US" altLang="zh-CN" sz="2800" dirty="0" smtClean="0">
                <a:latin typeface="+mn-ea"/>
              </a:rPr>
              <a:t>……</a:t>
            </a:r>
            <a:r>
              <a:rPr lang="zh-CN" altLang="en-US" sz="2800" dirty="0" smtClean="0">
                <a:latin typeface="+mn-ea"/>
              </a:rPr>
              <a:t>玩耍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6643702" y="1428736"/>
            <a:ext cx="2016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D </a:t>
            </a:r>
            <a:r>
              <a:rPr lang="zh-CN" altLang="en-US" sz="2800" dirty="0" smtClean="0">
                <a:latin typeface="+mn-ea"/>
              </a:rPr>
              <a:t>陪伴成长</a:t>
            </a:r>
          </a:p>
        </p:txBody>
      </p:sp>
      <p:sp>
        <p:nvSpPr>
          <p:cNvPr id="10" name="矩形 9"/>
          <p:cNvSpPr/>
          <p:nvPr/>
        </p:nvSpPr>
        <p:spPr>
          <a:xfrm>
            <a:off x="3088108" y="1844824"/>
            <a:ext cx="32840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after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707904" y="2348880"/>
            <a:ext cx="2016224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496"/>
            <a:ext cx="242149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4635" y="130175"/>
            <a:ext cx="88893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Please complete the diagram to show what happened in the story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5720" y="642918"/>
            <a:ext cx="77641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Retell the story with your partner 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using 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story map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4786346" cy="54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52"/>
            <a:ext cx="835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Read again and answer the questions.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66800"/>
            <a:ext cx="42291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1695" y="1307465"/>
            <a:ext cx="5177155" cy="42424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59890" y="1307465"/>
            <a:ext cx="6120765" cy="32404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07336" y="5550039"/>
            <a:ext cx="2785745" cy="11068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a snake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034" y="214290"/>
            <a:ext cx="4953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Read , guess and answer.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5140" y="53975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0" dirty="0">
                <a:ea typeface="宋体" pitchFamily="2" charset="-122"/>
                <a:cs typeface="Times New Roman" panose="02020603050405020304" charset="0"/>
              </a:rPr>
              <a:t>Which words tell you where </a:t>
            </a:r>
            <a:r>
              <a:rPr lang="en-US" altLang="zh-CN" sz="2000" b="0" dirty="0" smtClean="0">
                <a:cs typeface="Times New Roman" panose="02020603050405020304" charset="0"/>
              </a:rPr>
              <a:t>the egg is?</a:t>
            </a:r>
            <a:endParaRPr lang="en-US" altLang="en-US" sz="2000" b="0" dirty="0">
              <a:cs typeface="Times New Roman" panose="02020603050405020304" charset="0"/>
            </a:endParaRPr>
          </a:p>
        </p:txBody>
      </p:sp>
      <p:pic>
        <p:nvPicPr>
          <p:cNvPr id="4" name="Picture 2" descr="D:\9 读物 新西兰\Package 4 全部\多维阅读第4级\多维阅读第4级 封面扉页及图片\多维阅读第4级 正文-jpg\12-动物爸爸\12-动物爸爸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3500494" cy="4750815"/>
          </a:xfrm>
          <a:prstGeom prst="rect">
            <a:avLst/>
          </a:prstGeom>
          <a:noFill/>
        </p:spPr>
      </p:pic>
      <p:pic>
        <p:nvPicPr>
          <p:cNvPr id="6" name="Picture 3" descr="D:\9 读物 新西兰\Package 4 全部\多维阅读第4级\多维阅读第4级 封面扉页及图片\多维阅读第4级 正文-jpg\12-动物爸爸\12-动物爸爸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3500494" cy="4750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40055" y="420370"/>
            <a:ext cx="8264525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Read the word</a:t>
            </a:r>
            <a:r>
              <a:rPr lang="en-US" altLang="zh-CN" sz="2000" i="1" dirty="0" smtClean="0">
                <a:ea typeface="宋体" pitchFamily="2" charset="-122"/>
                <a:cs typeface="Times New Roman" panose="02020603050405020304" charset="0"/>
              </a:rPr>
              <a:t> </a:t>
            </a:r>
            <a:r>
              <a:rPr lang="en-US" altLang="zh-CN" sz="2000" b="1" dirty="0" smtClean="0">
                <a:ea typeface="宋体" pitchFamily="2" charset="-122"/>
                <a:cs typeface="Times New Roman" panose="02020603050405020304" charset="0"/>
              </a:rPr>
              <a:t>father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, what sound does </a:t>
            </a:r>
            <a:r>
              <a:rPr lang="en-US" altLang="zh-CN" sz="2000" b="1" dirty="0" smtClean="0">
                <a:ea typeface="宋体" pitchFamily="2" charset="-122"/>
                <a:cs typeface="Times New Roman" panose="02020603050405020304" charset="0"/>
              </a:rPr>
              <a:t>er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 make?</a:t>
            </a:r>
          </a:p>
          <a:p>
            <a:endParaRPr lang="en-US" altLang="zh-CN" sz="2000" dirty="0" smtClean="0">
              <a:ea typeface="宋体" pitchFamily="2" charset="-122"/>
              <a:cs typeface="Times New Roman" panose="02020603050405020304" charset="0"/>
            </a:endParaRPr>
          </a:p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Can you find another word with </a:t>
            </a:r>
            <a:r>
              <a:rPr lang="en-US" altLang="zh-CN" sz="2000" b="1" dirty="0" err="1" smtClean="0">
                <a:ea typeface="宋体" pitchFamily="2" charset="-122"/>
                <a:cs typeface="Times New Roman" panose="02020603050405020304" charset="0"/>
              </a:rPr>
              <a:t>er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on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this page?</a:t>
            </a:r>
            <a:endParaRPr lang="en-US" altLang="zh-CN" sz="2000" dirty="0">
              <a:ea typeface="宋体" pitchFamily="2" charset="-122"/>
              <a:cs typeface="Times New Roman" panose="02020603050405020304" charset="0"/>
            </a:endParaRPr>
          </a:p>
        </p:txBody>
      </p:sp>
      <p:pic>
        <p:nvPicPr>
          <p:cNvPr id="4" name="Picture 2" descr="D:\9 读物 新西兰\Package 4 全部\多维阅读第4级\多维阅读第4级 封面扉页及图片\多维阅读第4级 正文-jpg\12-动物爸爸\12-动物爸爸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3429024" cy="4653814"/>
          </a:xfrm>
          <a:prstGeom prst="rect">
            <a:avLst/>
          </a:prstGeom>
          <a:noFill/>
        </p:spPr>
      </p:pic>
      <p:pic>
        <p:nvPicPr>
          <p:cNvPr id="5" name="Picture 3" descr="D:\9 读物 新西兰\Package 4 全部\多维阅读第4级\多维阅读第4级 封面扉页及图片\多维阅读第4级 正文-jpg\12-动物爸爸\12-动物爸爸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3429024" cy="465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40410" y="288925"/>
            <a:ext cx="768924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Find the word </a:t>
            </a:r>
            <a:r>
              <a:rPr lang="en-US" altLang="zh-CN" sz="2000" b="1" dirty="0" smtClean="0"/>
              <a:t>can</a:t>
            </a:r>
            <a:r>
              <a:rPr lang="en-US" altLang="zh-CN" sz="2000" dirty="0" smtClean="0"/>
              <a:t>. </a:t>
            </a:r>
            <a:r>
              <a:rPr lang="en-US" altLang="zh-CN" sz="2000" dirty="0" smtClean="0"/>
              <a:t>Which word is the opposite to it?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Which part of the word </a:t>
            </a:r>
            <a:r>
              <a:rPr lang="en-US" altLang="zh-CN" sz="2000" dirty="0" smtClean="0"/>
              <a:t> </a:t>
            </a:r>
            <a:r>
              <a:rPr lang="en-US" altLang="zh-CN" sz="2000" b="1" dirty="0" smtClean="0"/>
              <a:t>eggs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tells you </a:t>
            </a:r>
            <a:r>
              <a:rPr lang="en-US" altLang="zh-CN" sz="2000" dirty="0" smtClean="0"/>
              <a:t>there is more </a:t>
            </a:r>
            <a:r>
              <a:rPr lang="en-US" altLang="zh-CN" sz="2000" dirty="0" smtClean="0"/>
              <a:t>than one </a:t>
            </a:r>
            <a:r>
              <a:rPr lang="en-US" altLang="zh-CN" sz="2000" dirty="0" smtClean="0"/>
              <a:t>egg?</a:t>
            </a:r>
            <a:endParaRPr lang="en-US" altLang="zh-CN" sz="2000" dirty="0"/>
          </a:p>
        </p:txBody>
      </p:sp>
      <p:pic>
        <p:nvPicPr>
          <p:cNvPr id="4" name="Picture 2" descr="D:\9 读物 新西兰\Package 4 全部\多维阅读第4级\多维阅读第4级 封面扉页及图片\多维阅读第4级 正文-jpg\12-动物爸爸\12-动物爸爸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14488"/>
            <a:ext cx="3507856" cy="4760806"/>
          </a:xfrm>
          <a:prstGeom prst="rect">
            <a:avLst/>
          </a:prstGeom>
          <a:noFill/>
        </p:spPr>
      </p:pic>
      <p:pic>
        <p:nvPicPr>
          <p:cNvPr id="5" name="Picture 3" descr="D:\9 读物 新西兰\Package 4 全部\多维阅读第4级\多维阅读第4级 封面扉页及图片\多维阅读第4级 正文-jpg\12-动物爸爸\12-动物爸爸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3507856" cy="476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9 读物 新西兰\Package 4 全部\多维阅读第4级\多维阅读第4级 封面扉页及图片\多维阅读第4级 正文-jpg\12-动物爸爸\12-动物爸爸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6"/>
            <a:ext cx="3799846" cy="5157090"/>
          </a:xfrm>
          <a:prstGeom prst="rect">
            <a:avLst/>
          </a:prstGeom>
          <a:noFill/>
        </p:spPr>
      </p:pic>
      <p:pic>
        <p:nvPicPr>
          <p:cNvPr id="4" name="Picture 3" descr="D:\9 读物 新西兰\Package 4 全部\多维阅读第4级\多维阅读第4级 封面扉页及图片\多维阅读第4级 正文-jpg\12-动物爸爸\12-动物爸爸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81582"/>
            <a:ext cx="3799846" cy="5157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8560" y="21830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Which word says </a:t>
            </a:r>
            <a:r>
              <a:rPr lang="en-US" altLang="zh-CN" sz="2000" b="1" dirty="0" smtClean="0">
                <a:ea typeface="宋体" pitchFamily="2" charset="-122"/>
                <a:cs typeface="Times New Roman" panose="02020603050405020304" charset="0"/>
              </a:rPr>
              <a:t>pouch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?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How do you know?</a:t>
            </a:r>
            <a:endParaRPr lang="zh-CN" altLang="zh-CN" sz="2000" dirty="0" smtClean="0">
              <a:ea typeface="宋体" pitchFamily="2" charset="-122"/>
              <a:cs typeface="Times New Roman" panose="02020603050405020304" charset="0"/>
            </a:endParaRPr>
          </a:p>
        </p:txBody>
      </p:sp>
      <p:pic>
        <p:nvPicPr>
          <p:cNvPr id="4" name="Picture 2" descr="D:\9 读物 新西兰\Package 4 全部\多维阅读第4级\多维阅读第4级 封面扉页及图片\多维阅读第4级 正文-jpg\12-动物爸爸\12-动物爸爸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119229"/>
            <a:ext cx="4228440" cy="5738771"/>
          </a:xfrm>
          <a:prstGeom prst="rect">
            <a:avLst/>
          </a:prstGeom>
          <a:noFill/>
        </p:spPr>
      </p:pic>
      <p:pic>
        <p:nvPicPr>
          <p:cNvPr id="6" name="Picture 3" descr="D:\9 读物 新西兰\Package 4 全部\多维阅读第4级\多维阅读第4级 封面扉页及图片\多维阅读第4级 正文-jpg\12-动物爸爸\12-动物爸爸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46" y="1119229"/>
            <a:ext cx="4228440" cy="5738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83568" y="260648"/>
            <a:ext cx="796182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What happens after the babies grow? Read the sentence that tells you.</a:t>
            </a:r>
            <a:endParaRPr lang="en-US" altLang="en-US" sz="2000" dirty="0"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7" name="文本框 99"/>
          <p:cNvSpPr txBox="1"/>
          <p:nvPr/>
        </p:nvSpPr>
        <p:spPr>
          <a:xfrm>
            <a:off x="755576" y="836712"/>
            <a:ext cx="824558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Find the words </a:t>
            </a:r>
            <a:r>
              <a:rPr lang="en-US" altLang="zh-CN" sz="2000" b="1" dirty="0" smtClean="0">
                <a:ea typeface="宋体" pitchFamily="2" charset="-122"/>
                <a:cs typeface="Times New Roman" panose="02020603050405020304" charset="0"/>
              </a:rPr>
              <a:t>pouch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and </a:t>
            </a:r>
            <a:r>
              <a:rPr lang="en-US" altLang="zh-CN" sz="2000" b="1" dirty="0" smtClean="0">
                <a:ea typeface="宋体" pitchFamily="2" charset="-122"/>
                <a:cs typeface="Times New Roman" panose="02020603050405020304" charset="0"/>
              </a:rPr>
              <a:t>hatch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. What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sound is at the end of the words?</a:t>
            </a:r>
            <a:endParaRPr lang="en-US" altLang="en-US" sz="2000" dirty="0">
              <a:ea typeface="宋体" pitchFamily="2" charset="-122"/>
              <a:cs typeface="Times New Roman" panose="02020603050405020304" charset="0"/>
            </a:endParaRPr>
          </a:p>
        </p:txBody>
      </p:sp>
      <p:pic>
        <p:nvPicPr>
          <p:cNvPr id="6" name="Picture 2" descr="D:\9 读物 新西兰\Package 4 全部\多维阅读第4级\多维阅读第4级 封面扉页及图片\多维阅读第4级 正文-jpg\12-动物爸爸\12-动物爸爸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3643338" cy="4944678"/>
          </a:xfrm>
          <a:prstGeom prst="rect">
            <a:avLst/>
          </a:prstGeom>
          <a:noFill/>
        </p:spPr>
      </p:pic>
      <p:pic>
        <p:nvPicPr>
          <p:cNvPr id="8" name="Picture 3" descr="D:\9 读物 新西兰\Package 4 全部\多维阅读第4级\多维阅读第4级 封面扉页及图片\多维阅读第4级 正文-jpg\12-动物爸爸\12-动物爸爸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3643338" cy="4944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9 读物 新西兰\Package 4 全部\多维阅读第4级\多维阅读第4级 封面扉页及图片\多维阅读第4级 正文-jpg\12-动物爸爸\12-动物爸爸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9413"/>
            <a:ext cx="3786215" cy="5138587"/>
          </a:xfrm>
          <a:prstGeom prst="rect">
            <a:avLst/>
          </a:prstGeom>
          <a:noFill/>
        </p:spPr>
      </p:pic>
      <p:pic>
        <p:nvPicPr>
          <p:cNvPr id="5" name="Picture 3" descr="D:\9 读物 新西兰\Package 4 全部\多维阅读第4级\多维阅读第4级 封面扉页及图片\多维阅读第4级 正文-jpg\12-动物爸爸\12-动物爸爸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9413"/>
            <a:ext cx="3786215" cy="513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2890" y="196215"/>
            <a:ext cx="54521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dirty="0" smtClean="0">
                <a:latin typeface="Times New Roman" panose="02020603050405020304" charset="0"/>
                <a:sym typeface="+mn-ea"/>
              </a:rPr>
              <a:t>Work</a:t>
            </a:r>
            <a:r>
              <a:rPr lang="en-US" sz="3600" dirty="0" smtClean="0">
                <a:latin typeface="Times New Roman" panose="02020603050405020304" charset="0"/>
                <a:sym typeface="+mn-ea"/>
              </a:rPr>
              <a:t> </a:t>
            </a:r>
            <a:r>
              <a:rPr lang="en-US" sz="3600" dirty="0">
                <a:latin typeface="Times New Roman" panose="02020603050405020304" charset="0"/>
                <a:sym typeface="+mn-ea"/>
              </a:rPr>
              <a:t>in </a:t>
            </a:r>
            <a:r>
              <a:rPr lang="en-US" sz="3600" dirty="0" smtClean="0">
                <a:latin typeface="Times New Roman" panose="02020603050405020304" charset="0"/>
                <a:sym typeface="+mn-ea"/>
              </a:rPr>
              <a:t>pairs and discuss.</a:t>
            </a:r>
            <a:endParaRPr lang="en-US" sz="3600" dirty="0">
              <a:latin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3320" y="1278890"/>
            <a:ext cx="5944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  <a:sym typeface="+mn-ea"/>
              </a:rPr>
              <a:t>What is the book about?</a:t>
            </a:r>
            <a:endParaRPr lang="en-US" altLang="zh-CN" sz="2000" dirty="0">
              <a:ea typeface="宋体" pitchFamily="2" charset="-122"/>
              <a:cs typeface="Times New Roman" panose="02020603050405020304" charset="0"/>
              <a:sym typeface="+mn-ea"/>
            </a:endParaRPr>
          </a:p>
          <a:p>
            <a:endParaRPr lang="en-US" altLang="en-US" sz="24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187624" y="242088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en-US" sz="2000" dirty="0" smtClean="0">
                <a:ea typeface="宋体" pitchFamily="2" charset="-122"/>
                <a:cs typeface="Times New Roman" panose="02020603050405020304" charset="0"/>
              </a:rPr>
              <a:t>What do you think of the animal fathers? Why</a:t>
            </a:r>
            <a:r>
              <a:rPr lang="en-US" altLang="en-US" sz="2400" b="0" dirty="0" smtClean="0">
                <a:latin typeface="Times New Roman" panose="02020603050405020304" charset="0"/>
                <a:cs typeface="Times New Roman" panose="02020603050405020304" charset="0"/>
              </a:rPr>
              <a:t>? </a:t>
            </a:r>
            <a:endParaRPr lang="en-US" altLang="en-US" sz="24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7624" y="4005064"/>
            <a:ext cx="7153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ea typeface="宋体" pitchFamily="2" charset="-122"/>
                <a:cs typeface="Times New Roman" panose="02020603050405020304" charset="0"/>
                <a:sym typeface="+mn-ea"/>
              </a:rPr>
              <a:t>What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  <a:sym typeface="+mn-ea"/>
              </a:rPr>
              <a:t>other father animals do you know that look after the eggs and babies?</a:t>
            </a:r>
            <a:endParaRPr lang="en-US" altLang="zh-CN" sz="2000" dirty="0">
              <a:ea typeface="宋体" pitchFamily="2" charset="-122"/>
              <a:cs typeface="Times New Roman" panose="02020603050405020304" charset="0"/>
              <a:sym typeface="+mn-ea"/>
            </a:endParaRPr>
          </a:p>
          <a:p>
            <a:endParaRPr lang="en-US" altLang="en-US" sz="24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259632" y="5589240"/>
            <a:ext cx="7153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  <a:sym typeface="+mn-ea"/>
              </a:rPr>
              <a:t>Do you like the story? Why?</a:t>
            </a:r>
            <a:endParaRPr lang="en-US" altLang="zh-CN" sz="2000" dirty="0">
              <a:ea typeface="宋体" pitchFamily="2" charset="-122"/>
              <a:cs typeface="Times New Roman" panose="02020603050405020304" charset="0"/>
              <a:sym typeface="+mn-ea"/>
            </a:endParaRPr>
          </a:p>
          <a:p>
            <a:endParaRPr lang="en-US" altLang="en-US" sz="24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224" y="357166"/>
            <a:ext cx="776414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dirty="0" smtClean="0">
                <a:latin typeface="Times New Roman" panose="02020603050405020304" charset="0"/>
                <a:sym typeface="+mn-ea"/>
              </a:rPr>
              <a:t>Read the story with your partner.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048" y="1571612"/>
            <a:ext cx="387959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2890" y="196215"/>
            <a:ext cx="77641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Retell </a:t>
            </a:r>
            <a:r>
              <a:rPr 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the story </a:t>
            </a:r>
            <a:r>
              <a:rPr 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again.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20727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025" y="1548130"/>
            <a:ext cx="6654800" cy="37617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30805" y="1280795"/>
            <a:ext cx="5113020" cy="32404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800961" y="5523369"/>
            <a:ext cx="2902585" cy="11068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a whale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Homework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dirty="0">
                <a:ea typeface="宋体" panose="02010600030101010101" pitchFamily="2" charset="-122"/>
                <a:sym typeface="+mn-ea"/>
              </a:rPr>
              <a:t>学生从老师布置的</a:t>
            </a:r>
            <a:r>
              <a:rPr lang="zh-CN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两个个作业</a:t>
            </a:r>
            <a:r>
              <a:rPr lang="zh-CN" dirty="0">
                <a:ea typeface="宋体" panose="02010600030101010101" pitchFamily="2" charset="-122"/>
                <a:sym typeface="+mn-ea"/>
              </a:rPr>
              <a:t>中任选一项并完成。</a:t>
            </a:r>
            <a:endParaRPr lang="zh-CN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lvl="0"/>
            <a:r>
              <a:rPr lang="zh-CN" altLang="en-US" dirty="0" smtClean="0"/>
              <a:t>课后和小组成员一起利用网络或者图书馆查询资料，了解还有哪些动物爸爸会照顾孩子以及以什么方式照顾孩子，选择相应的方式进行汇报。</a:t>
            </a:r>
          </a:p>
          <a:p>
            <a:r>
              <a:rPr lang="zh-CN" altLang="en-US" dirty="0" smtClean="0"/>
              <a:t>学生与小组成员合作，制作一幅海报，仿照本课问题，介绍另一种动物爸爸，在全班进行展示。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91820" y="1567180"/>
            <a:ext cx="2858770" cy="377253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236345" y="3588385"/>
            <a:ext cx="1426845" cy="140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57605" y="5415915"/>
            <a:ext cx="158369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effectLst/>
              </a:rPr>
              <a:t>pouch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513080" y="522605"/>
            <a:ext cx="5346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What other animal have a pouch?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4595" y="1638935"/>
            <a:ext cx="2629535" cy="387032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62600" y="3949700"/>
            <a:ext cx="1426845" cy="140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9905" y="5542915"/>
            <a:ext cx="158369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effectLst/>
              </a:rPr>
              <a:t>pouch</a:t>
            </a:r>
          </a:p>
        </p:txBody>
      </p:sp>
      <p:sp>
        <p:nvSpPr>
          <p:cNvPr id="14" name="矩形 13"/>
          <p:cNvSpPr/>
          <p:nvPr/>
        </p:nvSpPr>
        <p:spPr>
          <a:xfrm>
            <a:off x="591820" y="1116965"/>
            <a:ext cx="2864485" cy="52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chemeClr val="tx2"/>
                </a:solidFill>
                <a:effectLst/>
              </a:rPr>
              <a:t>father</a:t>
            </a:r>
            <a:r>
              <a:rPr lang="en-US" altLang="zh-CN" sz="2800" b="1">
                <a:solidFill>
                  <a:schemeClr val="accent4"/>
                </a:solidFill>
                <a:effectLst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ffectLst/>
              </a:rPr>
              <a:t>seahorse</a:t>
            </a:r>
            <a:r>
              <a:rPr lang="en-US" altLang="zh-CN" sz="2800" b="1">
                <a:solidFill>
                  <a:schemeClr val="accent4"/>
                </a:solidFill>
                <a:effectLst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4897120" y="1116965"/>
            <a:ext cx="2864485" cy="52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effectLst/>
              </a:rPr>
              <a:t>mother kangaroo</a:t>
            </a:r>
          </a:p>
        </p:txBody>
      </p:sp>
      <p:sp>
        <p:nvSpPr>
          <p:cNvPr id="10" name="右箭头 9">
            <a:hlinkClick r:id="" action="ppaction://hlinkshowjump?jump=previousslide"/>
          </p:cNvPr>
          <p:cNvSpPr/>
          <p:nvPr/>
        </p:nvSpPr>
        <p:spPr>
          <a:xfrm>
            <a:off x="8100695" y="6165215"/>
            <a:ext cx="647700" cy="504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5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8455" y="721360"/>
            <a:ext cx="3675380" cy="557339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843808" y="692696"/>
            <a:ext cx="3816350" cy="48133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88" y="-102096"/>
            <a:ext cx="3284220" cy="11068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monkeys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30530" y="3779520"/>
            <a:ext cx="3213735" cy="521970"/>
            <a:chOff x="678" y="5952"/>
            <a:chExt cx="5061" cy="822"/>
          </a:xfrm>
        </p:grpSpPr>
        <p:sp>
          <p:nvSpPr>
            <p:cNvPr id="5" name="矩形 4"/>
            <p:cNvSpPr/>
            <p:nvPr/>
          </p:nvSpPr>
          <p:spPr>
            <a:xfrm>
              <a:off x="678" y="5952"/>
              <a:ext cx="340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2800" b="1">
                  <a:ln/>
                  <a:solidFill>
                    <a:schemeClr val="accent4"/>
                  </a:solidFill>
                  <a:effectLst/>
                </a:rPr>
                <a:t>baby monkey</a:t>
              </a:r>
            </a:p>
          </p:txBody>
        </p:sp>
        <p:sp>
          <p:nvSpPr>
            <p:cNvPr id="6" name="左箭头 5"/>
            <p:cNvSpPr/>
            <p:nvPr/>
          </p:nvSpPr>
          <p:spPr>
            <a:xfrm rot="21420000">
              <a:off x="3972" y="6156"/>
              <a:ext cx="1767" cy="397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71795" y="2600325"/>
            <a:ext cx="3622040" cy="528955"/>
            <a:chOff x="8693" y="4116"/>
            <a:chExt cx="5704" cy="833"/>
          </a:xfrm>
        </p:grpSpPr>
        <p:sp>
          <p:nvSpPr>
            <p:cNvPr id="8" name="矩形 7"/>
            <p:cNvSpPr/>
            <p:nvPr/>
          </p:nvSpPr>
          <p:spPr>
            <a:xfrm>
              <a:off x="10397" y="4127"/>
              <a:ext cx="4000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2800" b="1" dirty="0">
                  <a:solidFill>
                    <a:schemeClr val="accent4"/>
                  </a:solidFill>
                  <a:effectLst/>
                </a:rPr>
                <a:t>mother monkey</a:t>
              </a:r>
            </a:p>
          </p:txBody>
        </p:sp>
        <p:sp>
          <p:nvSpPr>
            <p:cNvPr id="10" name="右箭头 9"/>
            <p:cNvSpPr/>
            <p:nvPr/>
          </p:nvSpPr>
          <p:spPr>
            <a:xfrm rot="600000">
              <a:off x="8693" y="4116"/>
              <a:ext cx="1667" cy="56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6410245" y="3615055"/>
            <a:ext cx="2794163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 dirty="0" smtClean="0">
                <a:solidFill>
                  <a:schemeClr val="accent4"/>
                </a:solidFill>
                <a:effectLst/>
              </a:rPr>
              <a:t>is </a:t>
            </a:r>
            <a:r>
              <a:rPr lang="en-US" altLang="zh-CN" sz="2800" b="1" dirty="0" smtClean="0">
                <a:solidFill>
                  <a:srgbClr val="FF0000"/>
                </a:solidFill>
                <a:effectLst/>
              </a:rPr>
              <a:t>female</a:t>
            </a:r>
            <a:r>
              <a:rPr lang="en-US" altLang="zh-CN" sz="2800" b="1" dirty="0" smtClean="0">
                <a:solidFill>
                  <a:schemeClr val="accent4"/>
                </a:solidFill>
                <a:effectLst/>
              </a:rPr>
              <a:t> </a:t>
            </a:r>
            <a:r>
              <a:rPr lang="en-US" altLang="zh-CN" sz="2800" b="1" dirty="0">
                <a:solidFill>
                  <a:schemeClr val="accent4"/>
                </a:solidFill>
                <a:effectLst/>
              </a:rPr>
              <a:t>monkey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649678" y="2204864"/>
            <a:ext cx="2418266" cy="1296144"/>
            <a:chOff x="1649678" y="2204864"/>
            <a:chExt cx="2418266" cy="1296144"/>
          </a:xfrm>
        </p:grpSpPr>
        <p:sp>
          <p:nvSpPr>
            <p:cNvPr id="14" name="矩形 13"/>
            <p:cNvSpPr/>
            <p:nvPr/>
          </p:nvSpPr>
          <p:spPr>
            <a:xfrm rot="19882565">
              <a:off x="1649678" y="2582578"/>
              <a:ext cx="20424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look after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" name="左弧形箭头 14"/>
            <p:cNvSpPr/>
            <p:nvPr/>
          </p:nvSpPr>
          <p:spPr>
            <a:xfrm>
              <a:off x="3563888" y="2204864"/>
              <a:ext cx="504056" cy="1296144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左弧形箭头 27"/>
          <p:cNvSpPr/>
          <p:nvPr/>
        </p:nvSpPr>
        <p:spPr>
          <a:xfrm rot="10800000">
            <a:off x="5902960" y="2315845"/>
            <a:ext cx="1658620" cy="40316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620" y="158750"/>
            <a:ext cx="1528445" cy="1767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470" y="1524635"/>
            <a:ext cx="2508885" cy="2296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7730" y="5161280"/>
            <a:ext cx="2173605" cy="14928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06115" y="2275205"/>
            <a:ext cx="2600960" cy="1546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67418" y="1268730"/>
            <a:ext cx="2093595" cy="52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chemeClr val="accent4"/>
                </a:solidFill>
                <a:effectLst/>
              </a:rPr>
              <a:t>baby chicken</a:t>
            </a:r>
          </a:p>
        </p:txBody>
      </p:sp>
      <p:sp>
        <p:nvSpPr>
          <p:cNvPr id="9" name="矩形 8"/>
          <p:cNvSpPr/>
          <p:nvPr/>
        </p:nvSpPr>
        <p:spPr>
          <a:xfrm>
            <a:off x="899795" y="1928495"/>
            <a:ext cx="214376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400" b="1">
                <a:solidFill>
                  <a:schemeClr val="accent4"/>
                </a:solidFill>
                <a:effectLst/>
              </a:rPr>
              <a:t>mother chicken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5690" y="152400"/>
            <a:ext cx="1954530" cy="19284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219190" y="1925955"/>
            <a:ext cx="197104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400" b="1">
                <a:solidFill>
                  <a:schemeClr val="accent4"/>
                </a:solidFill>
                <a:effectLst/>
              </a:rPr>
              <a:t>father chicken</a:t>
            </a:r>
          </a:p>
        </p:txBody>
      </p:sp>
      <p:sp>
        <p:nvSpPr>
          <p:cNvPr id="13" name="矩形 12"/>
          <p:cNvSpPr/>
          <p:nvPr/>
        </p:nvSpPr>
        <p:spPr>
          <a:xfrm>
            <a:off x="899795" y="1925955"/>
            <a:ext cx="1054100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/>
              </a:rPr>
              <a:t>female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rcRect l="47229"/>
          <a:stretch>
            <a:fillRect/>
          </a:stretch>
        </p:blipFill>
        <p:spPr>
          <a:xfrm>
            <a:off x="6918325" y="3860165"/>
            <a:ext cx="858520" cy="1301115"/>
          </a:xfrm>
          <a:prstGeom prst="rect">
            <a:avLst/>
          </a:prstGeom>
        </p:spPr>
      </p:pic>
      <p:sp>
        <p:nvSpPr>
          <p:cNvPr id="25" name="TextBox 11"/>
          <p:cNvSpPr txBox="1"/>
          <p:nvPr/>
        </p:nvSpPr>
        <p:spPr>
          <a:xfrm>
            <a:off x="230059" y="3903772"/>
            <a:ext cx="44644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Where is a baby chicken from? </a:t>
            </a:r>
          </a:p>
        </p:txBody>
      </p:sp>
      <p:sp>
        <p:nvSpPr>
          <p:cNvPr id="26" name="下箭头 25"/>
          <p:cNvSpPr/>
          <p:nvPr/>
        </p:nvSpPr>
        <p:spPr>
          <a:xfrm>
            <a:off x="4284345" y="3893820"/>
            <a:ext cx="287655" cy="1407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994786" y="6346825"/>
            <a:ext cx="1149350" cy="52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chemeClr val="accent4"/>
                </a:solidFill>
                <a:effectLst/>
              </a:rPr>
              <a:t>an egg</a:t>
            </a:r>
          </a:p>
        </p:txBody>
      </p:sp>
      <p:sp>
        <p:nvSpPr>
          <p:cNvPr id="29" name="矩形 28"/>
          <p:cNvSpPr/>
          <p:nvPr/>
        </p:nvSpPr>
        <p:spPr>
          <a:xfrm>
            <a:off x="6845936" y="3597275"/>
            <a:ext cx="100330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effectLst/>
              </a:rPr>
              <a:t>hatch</a:t>
            </a:r>
          </a:p>
        </p:txBody>
      </p:sp>
      <p:sp>
        <p:nvSpPr>
          <p:cNvPr id="30" name="矩形 29"/>
          <p:cNvSpPr/>
          <p:nvPr/>
        </p:nvSpPr>
        <p:spPr>
          <a:xfrm>
            <a:off x="6313806" y="1925955"/>
            <a:ext cx="791210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400" b="1">
                <a:solidFill>
                  <a:schemeClr val="accent1"/>
                </a:solidFill>
                <a:effectLst/>
              </a:rPr>
              <a:t> boy </a:t>
            </a:r>
          </a:p>
        </p:txBody>
      </p:sp>
      <p:sp>
        <p:nvSpPr>
          <p:cNvPr id="12" name="矩形 11"/>
          <p:cNvSpPr/>
          <p:nvPr/>
        </p:nvSpPr>
        <p:spPr>
          <a:xfrm>
            <a:off x="6327458" y="1925955"/>
            <a:ext cx="809625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/>
              </a:rPr>
              <a:t>male</a:t>
            </a:r>
          </a:p>
        </p:txBody>
      </p:sp>
      <p:grpSp>
        <p:nvGrpSpPr>
          <p:cNvPr id="19" name="组合 18"/>
          <p:cNvGrpSpPr/>
          <p:nvPr/>
        </p:nvGrpSpPr>
        <p:grpSpPr>
          <a:xfrm rot="20507822">
            <a:off x="1051259" y="2446994"/>
            <a:ext cx="3284092" cy="3834495"/>
            <a:chOff x="2401540" y="2252241"/>
            <a:chExt cx="2042419" cy="1568657"/>
          </a:xfrm>
        </p:grpSpPr>
        <p:sp>
          <p:nvSpPr>
            <p:cNvPr id="20" name="矩形 19"/>
            <p:cNvSpPr/>
            <p:nvPr/>
          </p:nvSpPr>
          <p:spPr>
            <a:xfrm rot="771233">
              <a:off x="2401540" y="2830134"/>
              <a:ext cx="2042419" cy="2644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look after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左弧形箭头 20"/>
            <p:cNvSpPr/>
            <p:nvPr/>
          </p:nvSpPr>
          <p:spPr>
            <a:xfrm>
              <a:off x="2734829" y="2252241"/>
              <a:ext cx="644197" cy="1568657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bldLvl="0" animBg="1"/>
      <p:bldP spid="8" grpId="0" bldLvl="0" animBg="1"/>
      <p:bldP spid="9" grpId="0"/>
      <p:bldP spid="11" grpId="0"/>
      <p:bldP spid="13" grpId="0" bldLvl="0" animBg="1"/>
      <p:bldP spid="25" grpId="0"/>
      <p:bldP spid="25" grpId="1"/>
      <p:bldP spid="26" grpId="0" animBg="1"/>
      <p:bldP spid="27" grpId="0" bldLvl="0" animBg="1"/>
      <p:bldP spid="29" grpId="0" bldLvl="0" animBg="1"/>
      <p:bldP spid="30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1"/>
          <p:cNvSpPr txBox="1"/>
          <p:nvPr/>
        </p:nvSpPr>
        <p:spPr>
          <a:xfrm>
            <a:off x="202754" y="140127"/>
            <a:ext cx="44644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Whose eggs are these?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7310" y="4873625"/>
            <a:ext cx="1518285" cy="1188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7145" y="624205"/>
            <a:ext cx="1618615" cy="1111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8925" y="2520950"/>
            <a:ext cx="974725" cy="1159510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3071802" y="142852"/>
            <a:ext cx="44644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Who look after the eggs?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099810" y="641350"/>
            <a:ext cx="2573655" cy="1631950"/>
            <a:chOff x="9606" y="1022"/>
            <a:chExt cx="4053" cy="25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9" y="1022"/>
              <a:ext cx="4030" cy="2101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9606" y="2770"/>
              <a:ext cx="4002" cy="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2800" b="1">
                  <a:solidFill>
                    <a:schemeClr val="accent4"/>
                  </a:solidFill>
                  <a:effectLst/>
                </a:rPr>
                <a:t>mother chicken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195" y="720725"/>
            <a:ext cx="1147445" cy="13265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4740" y="2618105"/>
            <a:ext cx="1728470" cy="109093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172210" y="4212590"/>
            <a:ext cx="1456690" cy="2498725"/>
            <a:chOff x="6012" y="6634"/>
            <a:chExt cx="2294" cy="393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" y="6634"/>
              <a:ext cx="2295" cy="318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6105" y="9747"/>
              <a:ext cx="2183" cy="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2800" b="1">
                  <a:solidFill>
                    <a:srgbClr val="FF0000"/>
                  </a:solidFill>
                  <a:effectLst/>
                </a:rPr>
                <a:t>penguin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97930" y="4080510"/>
            <a:ext cx="2541270" cy="2647315"/>
            <a:chOff x="9825" y="6767"/>
            <a:chExt cx="4002" cy="416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1" y="6767"/>
              <a:ext cx="3105" cy="3689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825" y="10114"/>
              <a:ext cx="4002" cy="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2800" b="1">
                  <a:solidFill>
                    <a:schemeClr val="tx2"/>
                  </a:solidFill>
                  <a:effectLst/>
                </a:rPr>
                <a:t>father</a:t>
              </a:r>
              <a:r>
                <a:rPr lang="en-US" altLang="zh-CN" sz="2800" b="1">
                  <a:solidFill>
                    <a:schemeClr val="accent4"/>
                  </a:solidFill>
                  <a:effectLst/>
                </a:rPr>
                <a:t> </a:t>
              </a:r>
              <a:r>
                <a:rPr lang="en-US" altLang="zh-CN" sz="2800" b="1">
                  <a:solidFill>
                    <a:srgbClr val="FF0000"/>
                  </a:solidFill>
                  <a:effectLst/>
                </a:rPr>
                <a:t>penguin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8925" y="2549525"/>
            <a:ext cx="974725" cy="115951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6226175" y="2309495"/>
            <a:ext cx="2559050" cy="1703070"/>
            <a:chOff x="9742" y="3518"/>
            <a:chExt cx="4030" cy="26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42" y="3518"/>
              <a:ext cx="4030" cy="227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9763" y="5378"/>
              <a:ext cx="4002" cy="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2800" b="1">
                  <a:solidFill>
                    <a:schemeClr val="accent4"/>
                  </a:solidFill>
                  <a:effectLst/>
                </a:rPr>
                <a:t>mother duck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1"/>
          <p:cNvSpPr txBox="1"/>
          <p:nvPr/>
        </p:nvSpPr>
        <p:spPr>
          <a:xfrm>
            <a:off x="513080" y="127635"/>
            <a:ext cx="3530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Guess: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Do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they have eggs?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66700" y="1476375"/>
            <a:ext cx="1598295" cy="1706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0615" y="1537970"/>
            <a:ext cx="1842770" cy="1705610"/>
          </a:xfrm>
          <a:prstGeom prst="rect">
            <a:avLst/>
          </a:prstGeom>
        </p:spPr>
      </p:pic>
      <p:sp>
        <p:nvSpPr>
          <p:cNvPr id="4" name="TextBox 11"/>
          <p:cNvSpPr txBox="1"/>
          <p:nvPr/>
        </p:nvSpPr>
        <p:spPr>
          <a:xfrm>
            <a:off x="513080" y="682625"/>
            <a:ext cx="6228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Who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looks </a:t>
            </a:r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after the babies?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933056"/>
            <a:ext cx="1895475" cy="1981200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4043680" y="127635"/>
            <a:ext cx="3530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Where are the eggs? 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3825875" y="3157855"/>
            <a:ext cx="1418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+mn-ea"/>
              </a:rPr>
              <a:t>in water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73655" y="6009640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+mn-ea"/>
              </a:rPr>
              <a:t>in father seahorse's 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hlinkClick r:id="" action="ppaction://hlinkshowjump?jump=nextslide"/>
              </a:rPr>
              <a:t>pouch</a:t>
            </a:r>
            <a:r>
              <a:rPr lang="en-US" altLang="zh-CN" sz="2000" dirty="0" smtClean="0">
                <a:latin typeface="+mn-ea"/>
              </a:rPr>
              <a:t>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450" y="3931285"/>
            <a:ext cx="1637030" cy="19526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79400" y="5979160"/>
            <a:ext cx="158369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effectLst/>
              </a:rPr>
              <a:t>seahorse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2755" y="4173220"/>
            <a:ext cx="1871345" cy="18776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279515" y="6050915"/>
            <a:ext cx="2864485" cy="52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chemeClr val="tx2"/>
                </a:solidFill>
                <a:effectLst/>
              </a:rPr>
              <a:t>father</a:t>
            </a:r>
            <a:r>
              <a:rPr lang="en-US" altLang="zh-CN" sz="2800" b="1">
                <a:solidFill>
                  <a:schemeClr val="accent4"/>
                </a:solidFill>
                <a:effectLst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ffectLst/>
              </a:rPr>
              <a:t>seahorse</a:t>
            </a:r>
            <a:r>
              <a:rPr lang="en-US" altLang="zh-CN" sz="2800" b="1">
                <a:solidFill>
                  <a:schemeClr val="accent4"/>
                </a:solidFill>
                <a:effectLst/>
              </a:rPr>
              <a:t> </a:t>
            </a:r>
          </a:p>
        </p:txBody>
      </p:sp>
      <p:sp>
        <p:nvSpPr>
          <p:cNvPr id="18" name="矩形 17"/>
          <p:cNvSpPr/>
          <p:nvPr/>
        </p:nvSpPr>
        <p:spPr>
          <a:xfrm>
            <a:off x="6885305" y="2978150"/>
            <a:ext cx="1916430" cy="52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chemeClr val="tx2"/>
                </a:solidFill>
                <a:effectLst/>
              </a:rPr>
              <a:t>father frog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2343785" y="1824355"/>
            <a:ext cx="857250" cy="1009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8325" y="1613535"/>
            <a:ext cx="1901190" cy="141097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80565" y="2880995"/>
            <a:ext cx="158369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effectLst/>
              </a:rPr>
              <a:t>tadpole</a:t>
            </a:r>
          </a:p>
        </p:txBody>
      </p:sp>
      <p:sp>
        <p:nvSpPr>
          <p:cNvPr id="22" name="左箭头 21"/>
          <p:cNvSpPr/>
          <p:nvPr/>
        </p:nvSpPr>
        <p:spPr>
          <a:xfrm>
            <a:off x="3348355" y="2258060"/>
            <a:ext cx="215900" cy="1441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箭头 22"/>
          <p:cNvSpPr/>
          <p:nvPr/>
        </p:nvSpPr>
        <p:spPr>
          <a:xfrm>
            <a:off x="1968500" y="2241550"/>
            <a:ext cx="215900" cy="1441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箭头 23"/>
          <p:cNvSpPr/>
          <p:nvPr/>
        </p:nvSpPr>
        <p:spPr>
          <a:xfrm>
            <a:off x="2470785" y="4765675"/>
            <a:ext cx="610235" cy="27495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0580852">
            <a:off x="2322103" y="4140229"/>
            <a:ext cx="1003300" cy="5219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effectLst/>
              </a:rPr>
              <a:t>hatch</a:t>
            </a:r>
          </a:p>
        </p:txBody>
      </p:sp>
      <p:sp>
        <p:nvSpPr>
          <p:cNvPr id="27" name="矩形 26"/>
          <p:cNvSpPr/>
          <p:nvPr/>
        </p:nvSpPr>
        <p:spPr>
          <a:xfrm rot="20980567">
            <a:off x="2954466" y="1570461"/>
            <a:ext cx="1003300" cy="5219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effectLst/>
              </a:rPr>
              <a:t>hatch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8" grpId="0"/>
      <p:bldP spid="10" grpId="0"/>
      <p:bldP spid="11" grpId="0"/>
      <p:bldP spid="15" grpId="0" animBg="1"/>
      <p:bldP spid="14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6" grpId="0" bldLvl="0" animBg="1"/>
      <p:bldP spid="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3757624" cy="517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00100" y="5286388"/>
            <a:ext cx="223123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Writer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作者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2143116"/>
            <a:ext cx="205172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Title 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标题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539552" y="54868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How do the fathers take care of the babies?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571472" y="35716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Who is it? 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3131840" y="36459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  <a:cs typeface="Times New Roman" panose="02020603050405020304" charset="0"/>
              </a:rPr>
              <a:t>Where is the egg? </a:t>
            </a:r>
          </a:p>
        </p:txBody>
      </p:sp>
      <p:pic>
        <p:nvPicPr>
          <p:cNvPr id="3074" name="Picture 2" descr="D:\9 读物 新西兰\Package 4 全部\多维阅读第4级\多维阅读第4级 封面扉页及图片\多维阅读第4级 正文-jpg\12-动物爸爸\12-动物爸爸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79525"/>
            <a:ext cx="4036649" cy="5478475"/>
          </a:xfrm>
          <a:prstGeom prst="rect">
            <a:avLst/>
          </a:prstGeom>
          <a:noFill/>
        </p:spPr>
      </p:pic>
      <p:pic>
        <p:nvPicPr>
          <p:cNvPr id="3075" name="Picture 3" descr="D:\9 读物 新西兰\Package 4 全部\多维阅读第4级\多维阅读第4级 封面扉页及图片\多维阅读第4级 正文-jpg\12-动物爸爸\12-动物爸爸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79525"/>
            <a:ext cx="4036649" cy="547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565</Words>
  <Application>Microsoft Office PowerPoint</Application>
  <PresentationFormat>全屏显示(4:3)</PresentationFormat>
  <Paragraphs>97</Paragraphs>
  <Slides>31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141</cp:revision>
  <dcterms:created xsi:type="dcterms:W3CDTF">2018-08-23T06:54:00Z</dcterms:created>
  <dcterms:modified xsi:type="dcterms:W3CDTF">2019-01-19T06:50:42Z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