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9"/>
  </p:notesMasterIdLst>
  <p:sldIdLst>
    <p:sldId id="368" r:id="rId2"/>
    <p:sldId id="403" r:id="rId3"/>
    <p:sldId id="404" r:id="rId4"/>
    <p:sldId id="405" r:id="rId5"/>
    <p:sldId id="410" r:id="rId6"/>
    <p:sldId id="411" r:id="rId7"/>
    <p:sldId id="408" r:id="rId8"/>
    <p:sldId id="409" r:id="rId9"/>
    <p:sldId id="406" r:id="rId10"/>
    <p:sldId id="407" r:id="rId11"/>
    <p:sldId id="419" r:id="rId12"/>
    <p:sldId id="420" r:id="rId13"/>
    <p:sldId id="421" r:id="rId14"/>
    <p:sldId id="415" r:id="rId15"/>
    <p:sldId id="422" r:id="rId16"/>
    <p:sldId id="417" r:id="rId17"/>
    <p:sldId id="41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33CC"/>
    <a:srgbClr val="EFFAE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000" autoAdjust="0"/>
    <p:restoredTop sz="81942" autoAdjust="0"/>
  </p:normalViewPr>
  <p:slideViewPr>
    <p:cSldViewPr snapToGrid="0">
      <p:cViewPr>
        <p:scale>
          <a:sx n="87" d="100"/>
          <a:sy n="87" d="100"/>
        </p:scale>
        <p:origin x="-1070" y="-91"/>
      </p:cViewPr>
      <p:guideLst>
        <p:guide orient="horz" pos="2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27DA2-3FF9-40BF-89CA-21A3BE6F4DF6}" type="datetimeFigureOut">
              <a:rPr lang="zh-CN" altLang="en-US" smtClean="0"/>
              <a:pPr/>
              <a:t>2018/12/19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0E23-B6EF-45DA-9035-0FB723E9AB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4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96027F-7875-4030-9381-8BD8C4F21935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96027F-7875-4030-9381-8BD8C4F21935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4509A250-FF31-4206-8172-F9D3106AACB1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12/19/2018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1612739" y="3071637"/>
            <a:ext cx="7245697" cy="10156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altLang="zh-CN" sz="6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Frogs in the Pool</a:t>
            </a:r>
            <a:endParaRPr lang="en-US" altLang="zh-CN" sz="6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0" y="-1"/>
            <a:ext cx="3860800" cy="89746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多维阅读第</a:t>
            </a:r>
            <a:r>
              <a:rPr kumimoji="0" lang="en-US" altLang="zh-CN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3</a:t>
            </a:r>
            <a:r>
              <a:rPr kumimoji="0" lang="zh-CN" altLang="en-US" sz="7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级</a:t>
            </a:r>
            <a:endParaRPr kumimoji="0" lang="zh-CN" altLang="en-US" sz="7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09684" y="2052918"/>
            <a:ext cx="3794077" cy="41954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CN" altLang="en-US" sz="2800" b="1" dirty="0" smtClean="0">
                <a:latin typeface="Comic Sans MS" pitchFamily="66" charset="0"/>
              </a:rPr>
              <a:t>（</a:t>
            </a:r>
            <a:r>
              <a:rPr lang="en-US" sz="2800" b="1" dirty="0" smtClean="0">
                <a:latin typeface="Comic Sans MS" pitchFamily="66" charset="0"/>
              </a:rPr>
              <a:t>Pages 12-14</a:t>
            </a:r>
            <a:r>
              <a:rPr lang="zh-CN" altLang="en-US" sz="2800" b="1" dirty="0" smtClean="0">
                <a:latin typeface="Comic Sans MS" pitchFamily="66" charset="0"/>
              </a:rPr>
              <a:t>）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Where was Mum now?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What was she going to do?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What had happened ?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How do you think Mum was feeling? What do you think she would do?</a:t>
            </a:r>
          </a:p>
          <a:p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If you were the family member, what would you do?</a:t>
            </a:r>
          </a:p>
          <a:p>
            <a:endParaRPr lang="zh-CN" altLang="en-US" dirty="0"/>
          </a:p>
        </p:txBody>
      </p:sp>
      <p:pic>
        <p:nvPicPr>
          <p:cNvPr id="7172" name="Picture 4" descr="D:\9 读物 新西兰\Package 3 全部\多维第3级\多维阅读第3级-出血不带角线 jpg\11热闹的池塘\11热闹的池塘_页面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6118" y="1519517"/>
            <a:ext cx="2427474" cy="3294530"/>
          </a:xfrm>
          <a:prstGeom prst="rect">
            <a:avLst/>
          </a:prstGeom>
          <a:noFill/>
        </p:spPr>
      </p:pic>
      <p:pic>
        <p:nvPicPr>
          <p:cNvPr id="7173" name="Picture 5" descr="D:\9 读物 新西兰\Package 3 全部\多维第3级\多维阅读第3级-出血不带角线 jpg\11热闹的池塘\11热闹的池塘_页面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5987" y="1506070"/>
            <a:ext cx="2448565" cy="3323154"/>
          </a:xfrm>
          <a:prstGeom prst="rect">
            <a:avLst/>
          </a:prstGeom>
          <a:noFill/>
        </p:spPr>
      </p:pic>
      <p:pic>
        <p:nvPicPr>
          <p:cNvPr id="7171" name="Picture 3" descr="D:\9 读物 新西兰\Package 3 全部\多维第3级\多维阅读第3级-出血不带角线 jpg\11热闹的池塘\11热闹的池塘_页面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1413" y="3434705"/>
            <a:ext cx="2522351" cy="3423295"/>
          </a:xfrm>
          <a:prstGeom prst="rect">
            <a:avLst/>
          </a:prstGeom>
          <a:noFill/>
        </p:spPr>
      </p:pic>
      <p:pic>
        <p:nvPicPr>
          <p:cNvPr id="7170" name="Picture 2" descr="D:\9 读物 新西兰\Package 3 全部\多维第3级\多维阅读第3级-出血不带角线 jpg\11热闹的池塘\11热闹的池塘_页面_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5012" y="3442447"/>
            <a:ext cx="2516647" cy="341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03312" y="2052918"/>
            <a:ext cx="4734779" cy="4195481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Circle the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in each word. This is how we write the /ʃ/ sound in these words. What other words do you know that start with /ʃ/?</a:t>
            </a:r>
          </a:p>
          <a:p>
            <a:endParaRPr lang="zh-CN" altLang="en-US" dirty="0"/>
          </a:p>
        </p:txBody>
      </p:sp>
      <p:pic>
        <p:nvPicPr>
          <p:cNvPr id="7" name="Picture 2" descr="D:\9 读物 新西兰\Package 3 全部\多维第3级\多维阅读第3级-出血不带角线 jpg\11热闹的池塘\11热闹的池塘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0317" y="1532963"/>
            <a:ext cx="3051683" cy="4141696"/>
          </a:xfrm>
          <a:prstGeom prst="rect">
            <a:avLst/>
          </a:prstGeom>
          <a:noFill/>
        </p:spPr>
      </p:pic>
      <p:pic>
        <p:nvPicPr>
          <p:cNvPr id="8" name="Picture 3" descr="D:\9 读物 新西兰\Package 3 全部\多维第3级\多维阅读第3级-出血不带角线 jpg\11热闹的池塘\11热闹的池塘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7835" y="1519516"/>
            <a:ext cx="3051683" cy="414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questions: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506071"/>
            <a:ext cx="5897454" cy="5193668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What is the first sound in </a:t>
            </a:r>
            <a:r>
              <a:rPr lang="en-US" altLang="zh-CN" sz="12800" b="1" dirty="0" smtClean="0">
                <a:latin typeface="Times New Roman" pitchFamily="18" charset="0"/>
                <a:cs typeface="Times New Roman" pitchFamily="18" charset="0"/>
              </a:rPr>
              <a:t>frog</a:t>
            </a:r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? What is the next sound in </a:t>
            </a:r>
            <a:r>
              <a:rPr lang="en-US" altLang="zh-CN" sz="12800" b="1" dirty="0" smtClean="0">
                <a:latin typeface="Times New Roman" pitchFamily="18" charset="0"/>
                <a:cs typeface="Times New Roman" pitchFamily="18" charset="0"/>
              </a:rPr>
              <a:t>frog</a:t>
            </a:r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What other words start with the /f/ /r/ sounds?</a:t>
            </a:r>
          </a:p>
          <a:p>
            <a:endParaRPr lang="en-US" altLang="zh-CN" sz="1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Can you find the word that tells you the sound that frogs make? What is it? Can you make your voice sound </a:t>
            </a:r>
            <a:r>
              <a:rPr lang="en-US" altLang="zh-CN" sz="12800" dirty="0" smtClean="0">
                <a:latin typeface="Times New Roman" pitchFamily="18" charset="0"/>
                <a:cs typeface="Times New Roman" pitchFamily="18" charset="0"/>
              </a:rPr>
              <a:t>like a frog? </a:t>
            </a:r>
            <a:endParaRPr lang="en-US" altLang="zh-CN" sz="1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  <p:pic>
        <p:nvPicPr>
          <p:cNvPr id="10" name="Picture 2" descr="D:\9 读物 新西兰\Package 3 全部\多维第3级\多维阅读第3级-出血不带角线 jpg\11热闹的池塘\11热闹的池塘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173" y="1506070"/>
            <a:ext cx="3121039" cy="4235823"/>
          </a:xfrm>
          <a:prstGeom prst="rect">
            <a:avLst/>
          </a:prstGeom>
          <a:noFill/>
        </p:spPr>
      </p:pic>
      <p:pic>
        <p:nvPicPr>
          <p:cNvPr id="11" name="Picture 3" descr="D:\9 读物 新西兰\Package 3 全部\多维第3级\多维阅读第3级-出血不带角线 jpg\11热闹的池塘\11热闹的池塘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7454" y="1492624"/>
            <a:ext cx="3121039" cy="4235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4300" y="1881555"/>
            <a:ext cx="5431154" cy="434046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word do we make if we put a /p/ sound in front of /</a:t>
            </a:r>
            <a:r>
              <a:rPr lang="en-US" altLang="zh-CN" sz="3200" dirty="0" err="1" smtClean="0">
                <a:latin typeface="Times New Roman" pitchFamily="18" charset="0"/>
                <a:cs typeface="Times New Roman" pitchFamily="18" charset="0"/>
              </a:rPr>
              <a:t>ɪt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/? </a:t>
            </a:r>
            <a:endParaRPr lang="zh-CN" altLang="en-US" sz="3200" dirty="0"/>
          </a:p>
        </p:txBody>
      </p:sp>
      <p:pic>
        <p:nvPicPr>
          <p:cNvPr id="8" name="Picture 2" descr="D:\9 读物 新西兰\Package 3 全部\多维第3级\多维阅读第3级-出血不带角线 jpg\11热闹的池塘\11热闹的池塘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235" y="1519517"/>
            <a:ext cx="2980765" cy="4045446"/>
          </a:xfrm>
          <a:prstGeom prst="rect">
            <a:avLst/>
          </a:prstGeom>
          <a:noFill/>
        </p:spPr>
      </p:pic>
      <p:pic>
        <p:nvPicPr>
          <p:cNvPr id="9" name="Picture 3" descr="D:\9 读物 新西兰\Package 3 全部\多维第3级\多维阅读第3级-出血不带角线 jpg\11热闹的池塘\11热闹的池塘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329" y="1532964"/>
            <a:ext cx="2980765" cy="404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31985" y="2006131"/>
            <a:ext cx="10920046" cy="279750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was the first problem in the story? How did it get fixed?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was the next problem? What do you think Mum might do? 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Have you ever had a problem? What did you do to fix it?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37294" y="117446"/>
            <a:ext cx="4487380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 smtClean="0"/>
              <a:t>Discussion</a:t>
            </a:r>
          </a:p>
        </p:txBody>
      </p:sp>
      <p:pic>
        <p:nvPicPr>
          <p:cNvPr id="7" name="内容占位符 3" descr="6380-120211194G771.jpg"/>
          <p:cNvPicPr>
            <a:picLocks noChangeAspect="1"/>
          </p:cNvPicPr>
          <p:nvPr/>
        </p:nvPicPr>
        <p:blipFill>
          <a:blip r:embed="rId2" cstate="print"/>
          <a:srcRect l="12771" r="15634"/>
          <a:stretch>
            <a:fillRect/>
          </a:stretch>
        </p:blipFill>
        <p:spPr>
          <a:xfrm>
            <a:off x="4048768" y="4803635"/>
            <a:ext cx="3105067" cy="2054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Read and number.</a:t>
            </a:r>
            <a:endParaRPr lang="zh-CN" altLang="en-US" dirty="0"/>
          </a:p>
        </p:txBody>
      </p:sp>
      <p:pic>
        <p:nvPicPr>
          <p:cNvPr id="10256" name="Picture 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8388" y="1761564"/>
            <a:ext cx="6979024" cy="502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219126" y="2171464"/>
            <a:ext cx="4568912" cy="3192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（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）学生与小组成员合作，制作一幅海报，介绍自己知道的相关寻宝知识，可以进行相关拓展。在全班进行展示。</a:t>
            </a:r>
          </a:p>
          <a:p>
            <a:pPr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（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）课后和小组成员一起利用网络或者图书馆查询资料。看看是否有其他方面的寻宝知识。在全班汇报调查结果。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9200" y="4267941"/>
            <a:ext cx="2727960" cy="2376700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C787A0DE-5F4D-BF46-823B-0EEE291743DA}"/>
              </a:ext>
            </a:extLst>
          </p:cNvPr>
          <p:cNvSpPr txBox="1">
            <a:spLocks/>
          </p:cNvSpPr>
          <p:nvPr/>
        </p:nvSpPr>
        <p:spPr>
          <a:xfrm>
            <a:off x="219808" y="1859355"/>
            <a:ext cx="11895992" cy="26669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1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1" lang="en-US" altLang="zh-CN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1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Tell the story to your parents or friends.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1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bye-by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2963" y="1780212"/>
            <a:ext cx="817508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411060" y="-436227"/>
            <a:ext cx="10490463" cy="2497539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z="4800" b="1" dirty="0" smtClean="0">
                <a:latin typeface="Comic Sans MS" pitchFamily="66" charset="0"/>
              </a:rPr>
              <a:t>What animals are they?</a:t>
            </a:r>
            <a:endParaRPr lang="zh-CN" altLang="en-US" b="1" dirty="0">
              <a:latin typeface="Comic Sans MS" pitchFamily="66" charset="0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3092014" y="3074720"/>
            <a:ext cx="4246563" cy="683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policeman, pilot…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纯音乐 - 猫叫声音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81" y="4348170"/>
            <a:ext cx="304800" cy="304800"/>
          </a:xfrm>
          <a:prstGeom prst="rect">
            <a:avLst/>
          </a:prstGeom>
        </p:spPr>
      </p:pic>
      <p:pic>
        <p:nvPicPr>
          <p:cNvPr id="5" name="网络歌手 - 青蛙叫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67" y="4276732"/>
            <a:ext cx="304800" cy="304800"/>
          </a:xfrm>
          <a:prstGeom prst="rect">
            <a:avLst/>
          </a:prstGeom>
        </p:spPr>
      </p:pic>
      <p:pic>
        <p:nvPicPr>
          <p:cNvPr id="6" name="图片 5" descr="e1fe9925bc315c60ca34cdfd87b1cb134954777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24575"/>
          <a:stretch>
            <a:fillRect/>
          </a:stretch>
        </p:blipFill>
        <p:spPr>
          <a:xfrm flipH="1">
            <a:off x="2456647" y="2419344"/>
            <a:ext cx="1857388" cy="1857388"/>
          </a:xfrm>
          <a:prstGeom prst="rect">
            <a:avLst/>
          </a:prstGeom>
        </p:spPr>
      </p:pic>
      <p:pic>
        <p:nvPicPr>
          <p:cNvPr id="8" name="纯音乐 - 狗叫声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093" y="4348170"/>
            <a:ext cx="304800" cy="304800"/>
          </a:xfrm>
          <a:prstGeom prst="rect">
            <a:avLst/>
          </a:prstGeom>
        </p:spPr>
      </p:pic>
      <p:pic>
        <p:nvPicPr>
          <p:cNvPr id="9" name="图片 8" descr="0012024451690249_b.jpg"/>
          <p:cNvPicPr>
            <a:picLocks noChangeAspect="1"/>
          </p:cNvPicPr>
          <p:nvPr/>
        </p:nvPicPr>
        <p:blipFill>
          <a:blip r:embed="rId6" cstate="print"/>
          <a:srcRect b="6860"/>
          <a:stretch>
            <a:fillRect/>
          </a:stretch>
        </p:blipFill>
        <p:spPr>
          <a:xfrm>
            <a:off x="4242597" y="2919410"/>
            <a:ext cx="2215891" cy="1291943"/>
          </a:xfrm>
          <a:prstGeom prst="rect">
            <a:avLst/>
          </a:prstGeom>
        </p:spPr>
      </p:pic>
      <p:pic>
        <p:nvPicPr>
          <p:cNvPr id="10" name="图片 9" descr="d0c8a786c9177f3e5e11b1307bcf3bc79f3d56e1.jpg"/>
          <p:cNvPicPr>
            <a:picLocks noChangeAspect="1"/>
          </p:cNvPicPr>
          <p:nvPr/>
        </p:nvPicPr>
        <p:blipFill>
          <a:blip r:embed="rId7" cstate="print"/>
          <a:srcRect b="9936"/>
          <a:stretch>
            <a:fillRect/>
          </a:stretch>
        </p:blipFill>
        <p:spPr>
          <a:xfrm>
            <a:off x="8171687" y="3205162"/>
            <a:ext cx="1563665" cy="966403"/>
          </a:xfrm>
          <a:prstGeom prst="rect">
            <a:avLst/>
          </a:prstGeom>
        </p:spPr>
      </p:pic>
      <p:pic>
        <p:nvPicPr>
          <p:cNvPr id="11" name="纯音乐 - 马叫声.mp3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8679" y="4348170"/>
            <a:ext cx="304800" cy="304800"/>
          </a:xfrm>
          <a:prstGeom prst="rect">
            <a:avLst/>
          </a:prstGeom>
        </p:spPr>
      </p:pic>
      <p:pic>
        <p:nvPicPr>
          <p:cNvPr id="12" name="图片 11" descr="faf2b2119313b07e7a65ce2107d7912397dd8c3b.jpg"/>
          <p:cNvPicPr>
            <a:picLocks noChangeAspect="1"/>
          </p:cNvPicPr>
          <p:nvPr/>
        </p:nvPicPr>
        <p:blipFill>
          <a:blip r:embed="rId9" cstate="print"/>
          <a:srcRect l="9970" r="15252"/>
          <a:stretch>
            <a:fillRect/>
          </a:stretch>
        </p:blipFill>
        <p:spPr>
          <a:xfrm>
            <a:off x="6242861" y="2205030"/>
            <a:ext cx="1928826" cy="208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050850" y="1771071"/>
            <a:ext cx="5556795" cy="4195481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What can you see from the front cover ? </a:t>
            </a:r>
          </a:p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What’s the title?</a:t>
            </a:r>
          </a:p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Who is the writer?</a:t>
            </a:r>
          </a:p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What do you think Mum might be going to do?</a:t>
            </a:r>
            <a:endParaRPr lang="en-US" altLang="zh-C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09489" y="315465"/>
            <a:ext cx="10495128" cy="898410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    Read the cover of the book and answer the questions.</a:t>
            </a:r>
            <a:endParaRPr lang="zh-CN" altLang="en-US" sz="3200" dirty="0"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9115" y="1518759"/>
            <a:ext cx="3864428" cy="529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2489" y="503723"/>
            <a:ext cx="10495128" cy="89841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Comic Sans MS" pitchFamily="66" charset="0"/>
              </a:rPr>
              <a:t>    Read the story and answer the questions.</a:t>
            </a:r>
            <a:endParaRPr lang="zh-CN" altLang="en-US" sz="3200" dirty="0">
              <a:latin typeface="Comic Sans MS" pitchFamily="66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7" y="272956"/>
            <a:ext cx="2416630" cy="2062192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39567" y="2942935"/>
            <a:ext cx="7659148" cy="129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20040" marR="0" lvl="0" indent="-320040" defTabSz="9144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</a:pPr>
            <a:r>
              <a:rPr lang="zh-CN" altLang="zh-CN" sz="3600" dirty="0" smtClean="0">
                <a:latin typeface="Times New Roman" pitchFamily="18" charset="0"/>
                <a:cs typeface="Times New Roman" pitchFamily="18" charset="0"/>
              </a:rPr>
              <a:t>Did Mum go swimming in the pool?</a:t>
            </a:r>
          </a:p>
          <a:p>
            <a:pPr marL="320040" marR="0" lvl="0" indent="-320040" defTabSz="914400" fontAlgn="base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</a:pPr>
            <a:r>
              <a:rPr lang="zh-CN" altLang="zh-CN" sz="3600" dirty="0" smtClean="0">
                <a:latin typeface="Times New Roman" pitchFamily="18" charset="0"/>
                <a:cs typeface="Times New Roman" pitchFamily="18" charset="0"/>
              </a:rPr>
              <a:t>What can you see in the pool?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43754" y="1616190"/>
            <a:ext cx="5379375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800" b="1" dirty="0" smtClean="0">
                <a:latin typeface="Comic Sans MS" pitchFamily="66" charset="0"/>
              </a:rPr>
              <a:t>（</a:t>
            </a:r>
            <a:r>
              <a:rPr lang="en-US" sz="2800" b="1" dirty="0" smtClean="0">
                <a:latin typeface="Comic Sans MS" pitchFamily="66" charset="0"/>
              </a:rPr>
              <a:t>Pages 2-3</a:t>
            </a:r>
            <a:r>
              <a:rPr lang="zh-CN" altLang="en-US" sz="2800" b="1" dirty="0" smtClean="0">
                <a:latin typeface="Comic Sans MS" pitchFamily="66" charset="0"/>
              </a:rPr>
              <a:t>） 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Who was talking?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Why was Mum going for a swim?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Where can we go for a swim?</a:t>
            </a:r>
          </a:p>
          <a:p>
            <a:endParaRPr lang="zh-CN" altLang="en-US" dirty="0"/>
          </a:p>
        </p:txBody>
      </p:sp>
      <p:pic>
        <p:nvPicPr>
          <p:cNvPr id="2050" name="Picture 2" descr="D:\9 读物 新西兰\Package 3 全部\多维第3级\多维阅读第3级-出血不带角线 jpg\11热闹的池塘\11热闹的池塘_页面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0779" y="1532964"/>
            <a:ext cx="3101222" cy="4208929"/>
          </a:xfrm>
          <a:prstGeom prst="rect">
            <a:avLst/>
          </a:prstGeom>
          <a:noFill/>
        </p:spPr>
      </p:pic>
      <p:pic>
        <p:nvPicPr>
          <p:cNvPr id="2051" name="Picture 3" descr="D:\9 读物 新西兰\Package 3 全部\多维第3级\多维阅读第3级-出血不带角线 jpg\11热闹的池塘\11热闹的池塘_页面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744" y="1546411"/>
            <a:ext cx="3101222" cy="4208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53187" y="1711724"/>
            <a:ext cx="5488557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600" dirty="0" smtClean="0">
                <a:latin typeface="Comic Sans MS" pitchFamily="66" charset="0"/>
              </a:rPr>
              <a:t>（</a:t>
            </a:r>
            <a:r>
              <a:rPr lang="en-US" sz="3600" dirty="0" smtClean="0">
                <a:latin typeface="Comic Sans MS" pitchFamily="66" charset="0"/>
              </a:rPr>
              <a:t>Pages 4-5</a:t>
            </a:r>
            <a:r>
              <a:rPr lang="zh-CN" altLang="en-US" sz="3600" dirty="0" smtClean="0">
                <a:latin typeface="Comic Sans MS" pitchFamily="66" charset="0"/>
              </a:rPr>
              <a:t>）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How do you think Mum was feeling? Why do you think  that?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Why do you think the frogs were in the pool?</a:t>
            </a:r>
          </a:p>
          <a:p>
            <a:endParaRPr lang="zh-CN" altLang="en-US" dirty="0"/>
          </a:p>
        </p:txBody>
      </p:sp>
      <p:pic>
        <p:nvPicPr>
          <p:cNvPr id="3074" name="Picture 2" descr="D:\9 读物 新西兰\Package 3 全部\多维第3级\多维阅读第3级-出血不带角线 jpg\11热闹的池塘\11热闹的池塘_页面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0317" y="1492622"/>
            <a:ext cx="3051683" cy="4141696"/>
          </a:xfrm>
          <a:prstGeom prst="rect">
            <a:avLst/>
          </a:prstGeom>
          <a:noFill/>
        </p:spPr>
      </p:pic>
      <p:pic>
        <p:nvPicPr>
          <p:cNvPr id="3075" name="Picture 3" descr="D:\9 读物 新西兰\Package 3 全部\多维第3级\多维阅读第3级-出血不带角线 jpg\11热闹的池塘\11热闹的池塘_页面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7835" y="1479175"/>
            <a:ext cx="3051683" cy="414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03313" y="2052918"/>
            <a:ext cx="5065476" cy="419548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zh-CN" altLang="en-US" sz="3200" b="1" dirty="0" smtClean="0">
                <a:latin typeface="Comic Sans MS" pitchFamily="66" charset="0"/>
              </a:rPr>
              <a:t>（</a:t>
            </a:r>
            <a:r>
              <a:rPr lang="en-US" sz="3200" b="1" dirty="0" smtClean="0">
                <a:latin typeface="Comic Sans MS" pitchFamily="66" charset="0"/>
              </a:rPr>
              <a:t>Pages 6-7</a:t>
            </a:r>
            <a:r>
              <a:rPr lang="zh-CN" altLang="en-US" sz="3200" b="1" dirty="0" smtClean="0">
                <a:latin typeface="Comic Sans MS" pitchFamily="66" charset="0"/>
              </a:rPr>
              <a:t>）</a:t>
            </a:r>
          </a:p>
          <a:p>
            <a:r>
              <a:rPr lang="en-US" altLang="zh-CN" sz="5100" dirty="0" smtClean="0">
                <a:latin typeface="Times New Roman" pitchFamily="18" charset="0"/>
                <a:cs typeface="Times New Roman" pitchFamily="18" charset="0"/>
              </a:rPr>
              <a:t>What do you think Mum was doing? </a:t>
            </a:r>
          </a:p>
          <a:p>
            <a:r>
              <a:rPr lang="en-US" altLang="zh-CN" sz="5100" dirty="0" smtClean="0">
                <a:latin typeface="Times New Roman" pitchFamily="18" charset="0"/>
                <a:cs typeface="Times New Roman" pitchFamily="18" charset="0"/>
              </a:rPr>
              <a:t>Do you think frogs would go away? Why do you think that?</a:t>
            </a:r>
          </a:p>
          <a:p>
            <a:r>
              <a:rPr lang="en-US" altLang="zh-CN" sz="5100" dirty="0" smtClean="0">
                <a:latin typeface="Times New Roman" pitchFamily="18" charset="0"/>
                <a:cs typeface="Times New Roman" pitchFamily="18" charset="0"/>
              </a:rPr>
              <a:t>What do you think that might happen next?</a:t>
            </a:r>
          </a:p>
          <a:p>
            <a:r>
              <a:rPr lang="en-US" altLang="zh-CN" sz="5100" dirty="0" smtClean="0">
                <a:latin typeface="Times New Roman" pitchFamily="18" charset="0"/>
                <a:cs typeface="Times New Roman" pitchFamily="18" charset="0"/>
              </a:rPr>
              <a:t>Can you find the word that tells you the sound that frogs make? What is it?</a:t>
            </a:r>
          </a:p>
          <a:p>
            <a:endParaRPr lang="zh-CN" altLang="en-US" sz="3200" b="1" dirty="0">
              <a:latin typeface="Comic Sans MS" pitchFamily="66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69264" y="3810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Answer these questions.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D:\9 读物 新西兰\Package 3 全部\多维第3级\多维阅读第3级-出血不带角线 jpg\11热闹的池塘\11热闹的池塘_页面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8505" y="1506070"/>
            <a:ext cx="2893154" cy="3926541"/>
          </a:xfrm>
          <a:prstGeom prst="rect">
            <a:avLst/>
          </a:prstGeom>
          <a:noFill/>
        </p:spPr>
      </p:pic>
      <p:pic>
        <p:nvPicPr>
          <p:cNvPr id="4099" name="Picture 3" descr="D:\9 读物 新西兰\Package 3 全部\多维第3级\多维阅读第3级-出血不带角线 jpg\11热闹的池塘\11热闹的池塘_页面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832" y="1506071"/>
            <a:ext cx="2893154" cy="3926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03313" y="2052918"/>
            <a:ext cx="4178371" cy="4195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3200" b="1" dirty="0" smtClean="0">
                <a:latin typeface="Comic Sans MS" pitchFamily="66" charset="0"/>
              </a:rPr>
              <a:t>（</a:t>
            </a:r>
            <a:r>
              <a:rPr lang="en-US" sz="3200" b="1" dirty="0" smtClean="0">
                <a:latin typeface="Comic Sans MS" pitchFamily="66" charset="0"/>
              </a:rPr>
              <a:t>Pages 8-9</a:t>
            </a:r>
            <a:r>
              <a:rPr lang="zh-CN" altLang="en-US" sz="3200" b="1" dirty="0" smtClean="0">
                <a:latin typeface="Comic Sans MS" pitchFamily="66" charset="0"/>
              </a:rPr>
              <a:t>）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was Mum doing?   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Where do you think she might be taking the frogs? 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would you do if you were her?</a:t>
            </a:r>
          </a:p>
          <a:p>
            <a:endParaRPr lang="zh-CN" altLang="en-US" dirty="0"/>
          </a:p>
        </p:txBody>
      </p:sp>
      <p:pic>
        <p:nvPicPr>
          <p:cNvPr id="5122" name="Picture 2" descr="D:\9 读物 新西兰\Package 3 全部\多维第3级\多维阅读第3级-出血不带角线 jpg\11热闹的池塘\11热闹的池塘_页面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9946" y="1506070"/>
            <a:ext cx="3289476" cy="4464424"/>
          </a:xfrm>
          <a:prstGeom prst="rect">
            <a:avLst/>
          </a:prstGeom>
          <a:noFill/>
        </p:spPr>
      </p:pic>
      <p:pic>
        <p:nvPicPr>
          <p:cNvPr id="5123" name="Picture 3" descr="D:\9 读物 新西兰\Package 3 全部\多维第3级\多维阅读第3级-出血不带角线 jpg\11热闹的池塘\11热闹的池塘_页面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544" y="1506070"/>
            <a:ext cx="3289476" cy="4464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Answer these questions.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103313" y="2052918"/>
            <a:ext cx="4178372" cy="4195481"/>
          </a:xfrm>
        </p:spPr>
        <p:txBody>
          <a:bodyPr/>
          <a:lstStyle/>
          <a:p>
            <a:pPr>
              <a:buNone/>
            </a:pPr>
            <a:r>
              <a:rPr lang="zh-CN" altLang="en-US" sz="3600" b="1" dirty="0" smtClean="0">
                <a:latin typeface="Comic Sans MS" pitchFamily="66" charset="0"/>
              </a:rPr>
              <a:t>（</a:t>
            </a:r>
            <a:r>
              <a:rPr lang="en-US" sz="3600" b="1" dirty="0" smtClean="0">
                <a:latin typeface="Comic Sans MS" pitchFamily="66" charset="0"/>
              </a:rPr>
              <a:t>Pages 10-11</a:t>
            </a:r>
            <a:r>
              <a:rPr lang="zh-CN" altLang="en-US" sz="3600" b="1" dirty="0" smtClean="0">
                <a:latin typeface="Comic Sans MS" pitchFamily="66" charset="0"/>
              </a:rPr>
              <a:t>）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was Mum doing?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Do you think the frogs were happy? Why? </a:t>
            </a:r>
          </a:p>
          <a:p>
            <a:endParaRPr lang="zh-CN" altLang="en-US" dirty="0"/>
          </a:p>
        </p:txBody>
      </p:sp>
      <p:pic>
        <p:nvPicPr>
          <p:cNvPr id="6146" name="Picture 2" descr="D:\9 读物 新西兰\Package 3 全部\多维第3级\多维阅读第3级-出血不带角线 jpg\11热闹的池塘\11热闹的池塘_页面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235" y="1506070"/>
            <a:ext cx="2980765" cy="4045446"/>
          </a:xfrm>
          <a:prstGeom prst="rect">
            <a:avLst/>
          </a:prstGeom>
          <a:noFill/>
        </p:spPr>
      </p:pic>
      <p:pic>
        <p:nvPicPr>
          <p:cNvPr id="6147" name="Picture 3" descr="D:\9 读物 新西兰\Package 3 全部\多维第3级\多维阅读第3级-出血不带角线 jpg\11热闹的池塘\11热闹的池塘_页面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6329" y="1519517"/>
            <a:ext cx="2980765" cy="404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性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1606</TotalTime>
  <Words>559</Words>
  <Application>Microsoft Office PowerPoint</Application>
  <PresentationFormat>自定义</PresentationFormat>
  <Paragraphs>64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中性</vt:lpstr>
      <vt:lpstr>PowerPoint 演示文稿</vt:lpstr>
      <vt:lpstr>      What animals are they?</vt:lpstr>
      <vt:lpstr>    Read the cover of the book and answer the questions.</vt:lpstr>
      <vt:lpstr>    Read the story and answer the questions.</vt:lpstr>
      <vt:lpstr>Answer these questions.</vt:lpstr>
      <vt:lpstr>Answer these questions.</vt:lpstr>
      <vt:lpstr>PowerPoint 演示文稿</vt:lpstr>
      <vt:lpstr>Answer these questions.</vt:lpstr>
      <vt:lpstr>Answer these questions.</vt:lpstr>
      <vt:lpstr>Answer these questions.</vt:lpstr>
      <vt:lpstr>Answer these questions.</vt:lpstr>
      <vt:lpstr>Answer these questions:</vt:lpstr>
      <vt:lpstr>Answer these question.</vt:lpstr>
      <vt:lpstr>PowerPoint 演示文稿</vt:lpstr>
      <vt:lpstr>Read and number.</vt:lpstr>
      <vt:lpstr>Homework</vt:lpstr>
      <vt:lpstr>PowerPoint 演示文稿</vt:lpstr>
    </vt:vector>
  </TitlesOfParts>
  <Company>海淀教师进修学校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指向学科育人的小学英语主题单元教学设计</dc:title>
  <dc:creator>user</dc:creator>
  <cp:lastModifiedBy>fltrp</cp:lastModifiedBy>
  <cp:revision>659</cp:revision>
  <dcterms:created xsi:type="dcterms:W3CDTF">2015-12-17T11:17:00Z</dcterms:created>
  <dcterms:modified xsi:type="dcterms:W3CDTF">2018-12-19T02:43:02Z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  <property fmtid="{D5CDD505-2E9C-101B-9397-08002B2CF9AE}" pid="3" name="KSORubyTemplateID">
    <vt:lpwstr>2</vt:lpwstr>
  </property>
</Properties>
</file>