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63" r:id="rId3"/>
    <p:sldId id="290" r:id="rId4"/>
    <p:sldId id="291" r:id="rId5"/>
    <p:sldId id="292" r:id="rId6"/>
    <p:sldId id="295" r:id="rId7"/>
    <p:sldId id="296" r:id="rId8"/>
    <p:sldId id="294" r:id="rId9"/>
    <p:sldId id="297" r:id="rId10"/>
    <p:sldId id="300" r:id="rId11"/>
    <p:sldId id="302" r:id="rId12"/>
    <p:sldId id="298" r:id="rId13"/>
    <p:sldId id="303" r:id="rId14"/>
    <p:sldId id="299" r:id="rId15"/>
    <p:sldId id="30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58"/>
      </p:cViewPr>
      <p:guideLst>
        <p:guide orient="horz" pos="2160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90726-BEC8-4E38-A6B3-E39C260565C3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E39F4-3644-42F4-88A3-8590D2365E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23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E39F4-3644-42F4-88A3-8590D2365E6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DD6-B16B-4893-86AB-6B47789070AF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5F28-CB47-49C3-BD3D-64AF95BE7C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DD6-B16B-4893-86AB-6B47789070AF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5F28-CB47-49C3-BD3D-64AF95BE7C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DD6-B16B-4893-86AB-6B47789070AF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5F28-CB47-49C3-BD3D-64AF95BE7C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DD6-B16B-4893-86AB-6B47789070AF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5F28-CB47-49C3-BD3D-64AF95BE7C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DD6-B16B-4893-86AB-6B47789070AF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5F28-CB47-49C3-BD3D-64AF95BE7C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DD6-B16B-4893-86AB-6B47789070AF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5F28-CB47-49C3-BD3D-64AF95BE7C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DD6-B16B-4893-86AB-6B47789070AF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5F28-CB47-49C3-BD3D-64AF95BE7C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DD6-B16B-4893-86AB-6B47789070AF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5F28-CB47-49C3-BD3D-64AF95BE7C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DD6-B16B-4893-86AB-6B47789070AF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5F28-CB47-49C3-BD3D-64AF95BE7C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DD6-B16B-4893-86AB-6B47789070AF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5F28-CB47-49C3-BD3D-64AF95BE7C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DD6-B16B-4893-86AB-6B47789070AF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5F28-CB47-49C3-BD3D-64AF95BE7C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DD6-B16B-4893-86AB-6B47789070AF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5F28-CB47-49C3-BD3D-64AF95BE7C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9DD6-B16B-4893-86AB-6B47789070AF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45F28-CB47-49C3-BD3D-64AF95BE7C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/>
          <p:cNvSpPr/>
          <p:nvPr/>
        </p:nvSpPr>
        <p:spPr>
          <a:xfrm>
            <a:off x="3139440" y="472440"/>
            <a:ext cx="5913120" cy="591312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3307080" y="640080"/>
            <a:ext cx="5577840" cy="55778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2819400" y="152400"/>
            <a:ext cx="6553200" cy="65532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3611880" y="944880"/>
            <a:ext cx="4968240" cy="496824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1463040" y="-1203960"/>
            <a:ext cx="9265920" cy="926592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 rot="16200000">
            <a:off x="547562" y="2992149"/>
            <a:ext cx="1013494" cy="873702"/>
          </a:xfrm>
          <a:custGeom>
            <a:avLst/>
            <a:gdLst>
              <a:gd name="connsiteX0" fmla="*/ 1013494 w 1013494"/>
              <a:gd name="connsiteY0" fmla="*/ 873702 h 873702"/>
              <a:gd name="connsiteX1" fmla="*/ 980440 w 1013494"/>
              <a:gd name="connsiteY1" fmla="*/ 869502 h 873702"/>
              <a:gd name="connsiteX2" fmla="*/ 506747 w 1013494"/>
              <a:gd name="connsiteY2" fmla="*/ 845582 h 873702"/>
              <a:gd name="connsiteX3" fmla="*/ 33054 w 1013494"/>
              <a:gd name="connsiteY3" fmla="*/ 869502 h 873702"/>
              <a:gd name="connsiteX4" fmla="*/ 0 w 1013494"/>
              <a:gd name="connsiteY4" fmla="*/ 873702 h 873702"/>
              <a:gd name="connsiteX5" fmla="*/ 506747 w 1013494"/>
              <a:gd name="connsiteY5" fmla="*/ 0 h 87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94" h="873702">
                <a:moveTo>
                  <a:pt x="1013494" y="873702"/>
                </a:moveTo>
                <a:lnTo>
                  <a:pt x="980440" y="869502"/>
                </a:lnTo>
                <a:cubicBezTo>
                  <a:pt x="824694" y="853685"/>
                  <a:pt x="666667" y="845582"/>
                  <a:pt x="506747" y="845582"/>
                </a:cubicBezTo>
                <a:cubicBezTo>
                  <a:pt x="346828" y="845582"/>
                  <a:pt x="188800" y="853685"/>
                  <a:pt x="33054" y="869502"/>
                </a:cubicBezTo>
                <a:lnTo>
                  <a:pt x="0" y="873702"/>
                </a:lnTo>
                <a:lnTo>
                  <a:pt x="50674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 rot="5400000" flipH="1">
            <a:off x="10630944" y="2992149"/>
            <a:ext cx="1013494" cy="873702"/>
          </a:xfrm>
          <a:custGeom>
            <a:avLst/>
            <a:gdLst>
              <a:gd name="connsiteX0" fmla="*/ 1013494 w 1013494"/>
              <a:gd name="connsiteY0" fmla="*/ 873702 h 873702"/>
              <a:gd name="connsiteX1" fmla="*/ 506747 w 1013494"/>
              <a:gd name="connsiteY1" fmla="*/ 0 h 873702"/>
              <a:gd name="connsiteX2" fmla="*/ 0 w 1013494"/>
              <a:gd name="connsiteY2" fmla="*/ 873702 h 873702"/>
              <a:gd name="connsiteX3" fmla="*/ 33054 w 1013494"/>
              <a:gd name="connsiteY3" fmla="*/ 869502 h 873702"/>
              <a:gd name="connsiteX4" fmla="*/ 506747 w 1013494"/>
              <a:gd name="connsiteY4" fmla="*/ 845582 h 873702"/>
              <a:gd name="connsiteX5" fmla="*/ 980440 w 1013494"/>
              <a:gd name="connsiteY5" fmla="*/ 869502 h 87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94" h="873702">
                <a:moveTo>
                  <a:pt x="1013494" y="873702"/>
                </a:moveTo>
                <a:lnTo>
                  <a:pt x="506747" y="0"/>
                </a:lnTo>
                <a:lnTo>
                  <a:pt x="0" y="873702"/>
                </a:lnTo>
                <a:lnTo>
                  <a:pt x="33054" y="869502"/>
                </a:lnTo>
                <a:cubicBezTo>
                  <a:pt x="188800" y="853685"/>
                  <a:pt x="346828" y="845582"/>
                  <a:pt x="506747" y="845582"/>
                </a:cubicBezTo>
                <a:cubicBezTo>
                  <a:pt x="666667" y="845582"/>
                  <a:pt x="824694" y="853685"/>
                  <a:pt x="980440" y="8695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等腰三角形 70"/>
          <p:cNvSpPr/>
          <p:nvPr/>
        </p:nvSpPr>
        <p:spPr>
          <a:xfrm flipV="1">
            <a:off x="5623560" y="4544351"/>
            <a:ext cx="944880" cy="8145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2156460" y="2767819"/>
            <a:ext cx="7879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Megastructures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4381500" y="4145280"/>
            <a:ext cx="3429000" cy="0"/>
          </a:xfrm>
          <a:prstGeom prst="line">
            <a:avLst/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6200000">
            <a:off x="3363002" y="-2424530"/>
            <a:ext cx="131991" cy="6858000"/>
            <a:chOff x="7446476" y="-231493"/>
            <a:chExt cx="1080000" cy="6858000"/>
          </a:xfrm>
        </p:grpSpPr>
        <p:sp>
          <p:nvSpPr>
            <p:cNvPr id="2" name="矩形 1"/>
            <p:cNvSpPr/>
            <p:nvPr/>
          </p:nvSpPr>
          <p:spPr>
            <a:xfrm>
              <a:off x="7446476" y="-231493"/>
              <a:ext cx="1080000" cy="1371600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446476" y="1140107"/>
              <a:ext cx="1080000" cy="13716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446476" y="2511707"/>
              <a:ext cx="1080000" cy="1371600"/>
            </a:xfrm>
            <a:prstGeom prst="rect">
              <a:avLst/>
            </a:prstGeom>
            <a:solidFill>
              <a:schemeClr val="accent3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446476" y="3883307"/>
              <a:ext cx="1080000" cy="1371600"/>
            </a:xfrm>
            <a:prstGeom prst="rect">
              <a:avLst/>
            </a:prstGeom>
            <a:solidFill>
              <a:schemeClr val="accent4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446476" y="5254907"/>
              <a:ext cx="1080000" cy="1371600"/>
            </a:xfrm>
            <a:prstGeom prst="rect">
              <a:avLst/>
            </a:prstGeom>
            <a:solidFill>
              <a:schemeClr val="accent5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1200150" y="6517608"/>
            <a:ext cx="100091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5290" y="222885"/>
            <a:ext cx="846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Modern Megastructures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Lorem Ipsum"/>
          <p:cNvSpPr/>
          <p:nvPr/>
        </p:nvSpPr>
        <p:spPr bwMode="auto">
          <a:xfrm>
            <a:off x="553085" y="1480820"/>
            <a:ext cx="5305425" cy="5073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/>
                <a:latin typeface="Calibri"/>
              </a:rPr>
              <a:t>2. Why were they bulit?</a:t>
            </a:r>
            <a:endParaRPr lang="en-US" sz="2000" b="1" dirty="0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7835" y="2320925"/>
            <a:ext cx="11120607" cy="445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 smtClean="0">
                <a:sym typeface="+mn-ea"/>
              </a:rPr>
              <a:t>The Hong Kong-Zhuhai-Macao Bridge </a:t>
            </a:r>
            <a:r>
              <a:rPr lang="en-US" sz="2400" dirty="0" smtClean="0">
                <a:effectLst/>
                <a:latin typeface="Calibri"/>
                <a:sym typeface="+mn-ea"/>
              </a:rPr>
              <a:t>was </a:t>
            </a:r>
            <a:r>
              <a:rPr lang="en-US" sz="2400" dirty="0">
                <a:effectLst/>
                <a:latin typeface="Calibri"/>
                <a:sym typeface="+mn-ea"/>
              </a:rPr>
              <a:t>built </a:t>
            </a:r>
            <a:r>
              <a:rPr lang="en-US" sz="2400" dirty="0" smtClean="0">
                <a:sym typeface="+mn-ea"/>
              </a:rPr>
              <a:t>to </a:t>
            </a:r>
            <a:r>
              <a:rPr lang="en-US" sz="2400" dirty="0" smtClean="0">
                <a:sym typeface="+mn-ea"/>
              </a:rPr>
              <a:t>reduce the journey time between the three cities.</a:t>
            </a:r>
            <a:endParaRPr lang="en-US" sz="2400" dirty="0">
              <a:effectLst/>
              <a:latin typeface="Calibri"/>
              <a:sym typeface="+mn-ea"/>
            </a:endParaRP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 smtClean="0">
                <a:sym typeface="+mn-ea"/>
              </a:rPr>
              <a:t>The Central Bank of Kuwait Headquarters was </a:t>
            </a:r>
            <a:r>
              <a:rPr lang="en-US" sz="2400" dirty="0">
                <a:effectLst/>
                <a:latin typeface="Calibri"/>
                <a:sym typeface="+mn-ea"/>
              </a:rPr>
              <a:t>built </a:t>
            </a:r>
            <a:r>
              <a:rPr lang="en-US" sz="2400" dirty="0" smtClean="0">
                <a:latin typeface="Calibri"/>
                <a:sym typeface="+mn-ea"/>
              </a:rPr>
              <a:t>as an office building. 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 smtClean="0">
                <a:effectLst/>
                <a:latin typeface="Calibri"/>
                <a:sym typeface="+mn-ea"/>
              </a:rPr>
              <a:t>The </a:t>
            </a:r>
            <a:r>
              <a:rPr lang="en-US" sz="2400" dirty="0">
                <a:effectLst/>
                <a:latin typeface="Calibri"/>
                <a:sym typeface="+mn-ea"/>
              </a:rPr>
              <a:t>Kingda Ka was built for entertainment.</a:t>
            </a: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>
                <a:effectLst/>
                <a:latin typeface="Calibri"/>
                <a:sym typeface="+mn-ea"/>
              </a:rPr>
              <a:t>The Storm Surge Barrier was built to protect people against deadly flooding.</a:t>
            </a: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>
                <a:effectLst/>
                <a:latin typeface="Calibri"/>
                <a:sym typeface="+mn-ea"/>
              </a:rPr>
              <a:t>The Itaipu Dam was built to generate power for Brazil and Paraguay.</a:t>
            </a: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>
                <a:effectLst/>
                <a:latin typeface="Calibri"/>
                <a:sym typeface="+mn-ea"/>
              </a:rPr>
              <a:t>The Petronas Towers were built for business and entertainment.</a:t>
            </a: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>
                <a:effectLst/>
                <a:latin typeface="Calibri"/>
                <a:sym typeface="+mn-ea"/>
              </a:rPr>
              <a:t>The Channel Tunnel was built for transportation.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6200000">
            <a:off x="3363002" y="-2424530"/>
            <a:ext cx="131991" cy="6858000"/>
            <a:chOff x="7446476" y="-231493"/>
            <a:chExt cx="1080000" cy="6858000"/>
          </a:xfrm>
        </p:grpSpPr>
        <p:sp>
          <p:nvSpPr>
            <p:cNvPr id="2" name="矩形 1"/>
            <p:cNvSpPr/>
            <p:nvPr/>
          </p:nvSpPr>
          <p:spPr>
            <a:xfrm>
              <a:off x="7446476" y="-231493"/>
              <a:ext cx="1080000" cy="1371600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446476" y="1140107"/>
              <a:ext cx="1080000" cy="13716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446476" y="2511707"/>
              <a:ext cx="1080000" cy="1371600"/>
            </a:xfrm>
            <a:prstGeom prst="rect">
              <a:avLst/>
            </a:prstGeom>
            <a:solidFill>
              <a:schemeClr val="accent3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446476" y="3883307"/>
              <a:ext cx="1080000" cy="1371600"/>
            </a:xfrm>
            <a:prstGeom prst="rect">
              <a:avLst/>
            </a:prstGeom>
            <a:solidFill>
              <a:schemeClr val="accent4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446476" y="5254907"/>
              <a:ext cx="1080000" cy="1371600"/>
            </a:xfrm>
            <a:prstGeom prst="rect">
              <a:avLst/>
            </a:prstGeom>
            <a:solidFill>
              <a:schemeClr val="accent5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1200150" y="6517608"/>
            <a:ext cx="100091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5290" y="222885"/>
            <a:ext cx="846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Modern Megastructures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Lorem Ipsum"/>
          <p:cNvSpPr/>
          <p:nvPr/>
        </p:nvSpPr>
        <p:spPr bwMode="auto">
          <a:xfrm>
            <a:off x="553085" y="1480820"/>
            <a:ext cx="5305425" cy="5073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/>
                <a:latin typeface="Calibri"/>
              </a:rPr>
              <a:t>3. How were they bulit?</a:t>
            </a:r>
            <a:endParaRPr lang="en-US" sz="2000" b="1" dirty="0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2210" y="1615044"/>
            <a:ext cx="10095865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endParaRPr lang="en-US" sz="2400" dirty="0" smtClean="0">
              <a:effectLst/>
              <a:latin typeface="Calibri"/>
              <a:sym typeface="+mn-ea"/>
            </a:endParaRP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 smtClean="0">
                <a:effectLst/>
                <a:latin typeface="Calibri"/>
                <a:sym typeface="+mn-ea"/>
              </a:rPr>
              <a:t>The </a:t>
            </a:r>
            <a:r>
              <a:rPr lang="en-US" sz="2400" dirty="0">
                <a:effectLst/>
                <a:latin typeface="Calibri"/>
                <a:sym typeface="+mn-ea"/>
              </a:rPr>
              <a:t>Kingda Ka was built with special brakes to make sure the cars wouldn’t roll backward.</a:t>
            </a: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>
                <a:effectLst/>
                <a:latin typeface="Calibri"/>
                <a:sym typeface="+mn-ea"/>
              </a:rPr>
              <a:t>The Storm Surge Barrier was built with large mats which were filled with sand and gravel under the structure to keep it from sinking</a:t>
            </a:r>
            <a:r>
              <a:rPr lang="en-US" sz="2400" dirty="0" smtClean="0">
                <a:effectLst/>
                <a:latin typeface="Calibri"/>
                <a:sym typeface="+mn-ea"/>
              </a:rPr>
              <a:t>.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 smtClean="0">
                <a:sym typeface="+mn-ea"/>
              </a:rPr>
              <a:t>Tens of thousands of workers shifted the route of the Parana River, so that the dam can be built in the right place.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 smtClean="0">
                <a:sym typeface="+mn-ea"/>
              </a:rPr>
              <a:t>Construction workers dug down almost 395 feet and filled the hole with concrete so that the towers can be built on solid ground.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 smtClean="0">
                <a:sym typeface="+mn-ea"/>
              </a:rPr>
              <a:t>Workers started working at each end and then met near the middle.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6200000">
            <a:off x="3363002" y="-2424530"/>
            <a:ext cx="131991" cy="6858000"/>
            <a:chOff x="7446476" y="-231493"/>
            <a:chExt cx="1080000" cy="6858000"/>
          </a:xfrm>
        </p:grpSpPr>
        <p:sp>
          <p:nvSpPr>
            <p:cNvPr id="2" name="矩形 1"/>
            <p:cNvSpPr/>
            <p:nvPr/>
          </p:nvSpPr>
          <p:spPr>
            <a:xfrm>
              <a:off x="7446476" y="-231493"/>
              <a:ext cx="1080000" cy="1371600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446476" y="1140107"/>
              <a:ext cx="1080000" cy="13716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446476" y="2511707"/>
              <a:ext cx="1080000" cy="1371600"/>
            </a:xfrm>
            <a:prstGeom prst="rect">
              <a:avLst/>
            </a:prstGeom>
            <a:solidFill>
              <a:schemeClr val="accent3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446476" y="3883307"/>
              <a:ext cx="1080000" cy="1371600"/>
            </a:xfrm>
            <a:prstGeom prst="rect">
              <a:avLst/>
            </a:prstGeom>
            <a:solidFill>
              <a:schemeClr val="accent4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446476" y="5254907"/>
              <a:ext cx="1080000" cy="1371600"/>
            </a:xfrm>
            <a:prstGeom prst="rect">
              <a:avLst/>
            </a:prstGeom>
            <a:solidFill>
              <a:schemeClr val="accent5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1200150" y="6517608"/>
            <a:ext cx="100091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5290" y="222885"/>
            <a:ext cx="846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Group Presentation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00150" y="1305560"/>
            <a:ext cx="10010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/>
              <a:t>Complete the mind map with some basic information about the </a:t>
            </a:r>
            <a:r>
              <a:rPr lang="zh-CN" altLang="en-US" sz="2400" b="1" dirty="0" smtClean="0"/>
              <a:t>me</a:t>
            </a:r>
            <a:r>
              <a:rPr lang="en-US" altLang="zh-CN" sz="2400" b="1" dirty="0" smtClean="0"/>
              <a:t>g</a:t>
            </a:r>
            <a:r>
              <a:rPr lang="zh-CN" altLang="en-US" sz="2400" b="1" dirty="0" smtClean="0"/>
              <a:t>astructure </a:t>
            </a:r>
            <a:r>
              <a:rPr lang="zh-CN" altLang="en-US" sz="2400" b="1" dirty="0"/>
              <a:t>your group talk about.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459990" y="2433955"/>
            <a:ext cx="7489825" cy="3616325"/>
            <a:chOff x="915" y="3115"/>
            <a:chExt cx="11795" cy="5695"/>
          </a:xfrm>
        </p:grpSpPr>
        <p:sp>
          <p:nvSpPr>
            <p:cNvPr id="14" name="椭圆 13"/>
            <p:cNvSpPr/>
            <p:nvPr/>
          </p:nvSpPr>
          <p:spPr>
            <a:xfrm>
              <a:off x="2775" y="4722"/>
              <a:ext cx="7972" cy="226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Megastructure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H="1" flipV="1">
              <a:off x="3427" y="3179"/>
              <a:ext cx="1860" cy="16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H="1" flipV="1">
              <a:off x="915" y="5883"/>
              <a:ext cx="1860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>
              <a:off x="3736" y="6987"/>
              <a:ext cx="1730" cy="18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8100" y="3115"/>
              <a:ext cx="2025" cy="17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>
              <a:off x="10747" y="5854"/>
              <a:ext cx="19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8649" y="6868"/>
              <a:ext cx="1740" cy="18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6200000">
            <a:off x="3363002" y="-2424530"/>
            <a:ext cx="131991" cy="6858000"/>
            <a:chOff x="7446476" y="-231493"/>
            <a:chExt cx="1080000" cy="6858000"/>
          </a:xfrm>
        </p:grpSpPr>
        <p:sp>
          <p:nvSpPr>
            <p:cNvPr id="2" name="矩形 1"/>
            <p:cNvSpPr/>
            <p:nvPr/>
          </p:nvSpPr>
          <p:spPr>
            <a:xfrm>
              <a:off x="7446476" y="-231493"/>
              <a:ext cx="1080000" cy="1371600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446476" y="1140107"/>
              <a:ext cx="1080000" cy="13716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446476" y="2511707"/>
              <a:ext cx="1080000" cy="1371600"/>
            </a:xfrm>
            <a:prstGeom prst="rect">
              <a:avLst/>
            </a:prstGeom>
            <a:solidFill>
              <a:schemeClr val="accent3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446476" y="3883307"/>
              <a:ext cx="1080000" cy="1371600"/>
            </a:xfrm>
            <a:prstGeom prst="rect">
              <a:avLst/>
            </a:prstGeom>
            <a:solidFill>
              <a:schemeClr val="accent4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446476" y="5254907"/>
              <a:ext cx="1080000" cy="1371600"/>
            </a:xfrm>
            <a:prstGeom prst="rect">
              <a:avLst/>
            </a:prstGeom>
            <a:solidFill>
              <a:schemeClr val="accent5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1200150" y="6517608"/>
            <a:ext cx="100091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5290" y="222885"/>
            <a:ext cx="846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Compare and Contrast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8" name="表格 -1"/>
          <p:cNvGraphicFramePr/>
          <p:nvPr/>
        </p:nvGraphicFramePr>
        <p:xfrm>
          <a:off x="1200785" y="1600200"/>
          <a:ext cx="10008870" cy="4770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2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69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cs typeface="Times New Roman" panose="02020603050405020304" charset="0"/>
                        </a:rPr>
                        <a:t>Times</a:t>
                      </a:r>
                      <a:endParaRPr lang="en-US" altLang="zh-CN" sz="1800" b="1" dirty="0"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1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indent="0" algn="l">
                        <a:buNone/>
                      </a:pPr>
                      <a:endParaRPr lang="en-US" altLang="zh-CN" sz="1800" b="0">
                        <a:latin typeface="Calibri" panose="020F0502020204030204" pitchFamily="34" charset="0"/>
                        <a:ea typeface="宋体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1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zh-CN" sz="18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>
                          <a:cs typeface="Times New Roman" panose="02020603050405020304" charset="0"/>
                        </a:rPr>
                        <a:t>Places</a:t>
                      </a:r>
                      <a:endParaRPr lang="en-US" altLang="zh-CN" sz="1800" b="1"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1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zh-CN" sz="18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1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800" b="0">
                        <a:latin typeface="Calibri" panose="020F0502020204030204" pitchFamily="34" charset="0"/>
                        <a:ea typeface="宋体" charset="0"/>
                        <a:cs typeface="Calibri" panose="020F0502020204030204" pitchFamily="34" charset="0"/>
                      </a:endParaRPr>
                    </a:p>
                    <a:p>
                      <a:pPr indent="0" algn="l">
                        <a:buNone/>
                      </a:pPr>
                      <a:endParaRPr lang="en-US" altLang="zh-CN" sz="1800" b="0">
                        <a:latin typeface="Calibri" panose="020F0502020204030204" pitchFamily="34" charset="0"/>
                        <a:ea typeface="宋体" charset="0"/>
                        <a:cs typeface="Calibri" panose="020F0502020204030204" pitchFamily="34" charset="0"/>
                      </a:endParaRPr>
                    </a:p>
                    <a:p>
                      <a:pPr indent="0" algn="l">
                        <a:buNone/>
                      </a:pPr>
                      <a:endParaRPr lang="en-US" altLang="zh-CN" sz="1800" b="0">
                        <a:latin typeface="Calibri" panose="020F0502020204030204" pitchFamily="34" charset="0"/>
                        <a:ea typeface="宋体" charset="0"/>
                        <a:cs typeface="Calibri" panose="020F0502020204030204" pitchFamily="34" charset="0"/>
                      </a:endParaRPr>
                    </a:p>
                    <a:p>
                      <a:pPr indent="0" algn="l">
                        <a:buNone/>
                      </a:pPr>
                      <a:endParaRPr lang="en-US" altLang="zh-CN" sz="1800" b="0">
                        <a:latin typeface="Calibri" panose="020F0502020204030204" pitchFamily="34" charset="0"/>
                        <a:ea typeface="宋体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>
                          <a:cs typeface="Times New Roman" panose="02020603050405020304" charset="0"/>
                        </a:rPr>
                        <a:t>Aims</a:t>
                      </a:r>
                      <a:endParaRPr lang="en-US" altLang="zh-CN" sz="1800" b="1"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1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8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1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8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0" algn="l">
                        <a:buNone/>
                      </a:pPr>
                      <a:endParaRPr lang="en-US" altLang="zh-CN" sz="18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1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800" b="0">
                        <a:latin typeface="Calibri" panose="020F0502020204030204" pitchFamily="34" charset="0"/>
                        <a:ea typeface="宋体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1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endParaRPr lang="en-US" altLang="zh-CN" sz="1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1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885055" y="1564005"/>
            <a:ext cx="57473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>
                <a:cs typeface="Calibri" panose="020F0502020204030204" pitchFamily="34" charset="0"/>
                <a:sym typeface="+mn-ea"/>
              </a:rPr>
              <a:t>the Great Pyramid</a:t>
            </a:r>
            <a:r>
              <a:rPr lang="zh-CN" altLang="en-US">
                <a:cs typeface="Calibri" panose="020F0502020204030204" pitchFamily="34" charset="0"/>
                <a:sym typeface="+mn-ea"/>
              </a:rPr>
              <a:t>； </a:t>
            </a:r>
            <a:r>
              <a:rPr lang="en-US" altLang="zh-CN">
                <a:cs typeface="Calibri" panose="020F0502020204030204" pitchFamily="34" charset="0"/>
                <a:sym typeface="+mn-ea"/>
              </a:rPr>
              <a:t>the Roman Aqueduct</a:t>
            </a:r>
            <a:r>
              <a:rPr lang="zh-CN" altLang="en-US">
                <a:cs typeface="Calibri" panose="020F0502020204030204" pitchFamily="34" charset="0"/>
                <a:sym typeface="+mn-ea"/>
              </a:rPr>
              <a:t>； </a:t>
            </a:r>
            <a:r>
              <a:rPr lang="en-US" altLang="zh-CN">
                <a:cs typeface="Calibri" panose="020F0502020204030204" pitchFamily="34" charset="0"/>
                <a:sym typeface="+mn-ea"/>
              </a:rPr>
              <a:t>the Great Wall of China</a:t>
            </a:r>
            <a:endParaRPr lang="en-US" altLang="zh-CN" b="0">
              <a:latin typeface="Calibri" panose="020F0502020204030204" pitchFamily="34" charset="0"/>
              <a:ea typeface="宋体" charset="0"/>
              <a:cs typeface="Calibri" panose="020F0502020204030204" pitchFamily="34" charset="0"/>
            </a:endParaRPr>
          </a:p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832350" y="2112010"/>
            <a:ext cx="6376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cs typeface="Calibri" panose="020F0502020204030204" pitchFamily="34" charset="0"/>
                <a:sym typeface="+mn-ea"/>
              </a:rPr>
              <a:t>Hong Kong-</a:t>
            </a:r>
            <a:r>
              <a:rPr lang="en-US" altLang="zh-CN" dirty="0" err="1" smtClean="0">
                <a:cs typeface="Calibri" panose="020F0502020204030204" pitchFamily="34" charset="0"/>
                <a:sym typeface="+mn-ea"/>
              </a:rPr>
              <a:t>Zhuhai</a:t>
            </a:r>
            <a:r>
              <a:rPr lang="en-US" altLang="zh-CN" dirty="0" smtClean="0">
                <a:cs typeface="Calibri" panose="020F0502020204030204" pitchFamily="34" charset="0"/>
                <a:sym typeface="+mn-ea"/>
              </a:rPr>
              <a:t>-Macao Bridge</a:t>
            </a:r>
            <a:r>
              <a:rPr lang="zh-CN" altLang="en-US" dirty="0" smtClean="0">
                <a:cs typeface="Calibri" panose="020F0502020204030204" pitchFamily="34" charset="0"/>
                <a:sym typeface="+mn-ea"/>
              </a:rPr>
              <a:t>；</a:t>
            </a:r>
            <a:r>
              <a:rPr lang="en-US" altLang="zh-CN" dirty="0" smtClean="0">
                <a:cs typeface="Calibri" panose="020F0502020204030204" pitchFamily="34" charset="0"/>
                <a:sym typeface="+mn-ea"/>
              </a:rPr>
              <a:t>Central Bank</a:t>
            </a:r>
            <a:r>
              <a:rPr lang="zh-CN" altLang="en-US" dirty="0" smtClean="0"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dirty="0" smtClean="0">
                <a:cs typeface="Calibri" panose="020F0502020204030204" pitchFamily="34" charset="0"/>
                <a:sym typeface="+mn-ea"/>
              </a:rPr>
              <a:t>of Kuwait Headquarters</a:t>
            </a:r>
            <a:r>
              <a:rPr lang="zh-CN" altLang="en-US" dirty="0" smtClean="0">
                <a:cs typeface="Calibri" panose="020F0502020204030204" pitchFamily="34" charset="0"/>
                <a:sym typeface="+mn-ea"/>
              </a:rPr>
              <a:t>； </a:t>
            </a:r>
            <a:r>
              <a:rPr lang="en-US" altLang="zh-CN" dirty="0">
                <a:cs typeface="Calibri" panose="020F0502020204030204" pitchFamily="34" charset="0"/>
                <a:sym typeface="+mn-ea"/>
              </a:rPr>
              <a:t>the </a:t>
            </a:r>
            <a:r>
              <a:rPr lang="en-US" altLang="zh-CN" dirty="0" err="1">
                <a:cs typeface="Calibri" panose="020F0502020204030204" pitchFamily="34" charset="0"/>
                <a:sym typeface="+mn-ea"/>
              </a:rPr>
              <a:t>Kingda</a:t>
            </a:r>
            <a:r>
              <a:rPr lang="en-US" altLang="zh-CN" dirty="0">
                <a:cs typeface="Calibri" panose="020F0502020204030204" pitchFamily="34" charset="0"/>
                <a:sym typeface="+mn-ea"/>
              </a:rPr>
              <a:t> Ka</a:t>
            </a:r>
            <a:r>
              <a:rPr lang="zh-CN" altLang="en-US" dirty="0">
                <a:cs typeface="Calibri" panose="020F0502020204030204" pitchFamily="34" charset="0"/>
                <a:sym typeface="+mn-ea"/>
              </a:rPr>
              <a:t>； </a:t>
            </a:r>
            <a:r>
              <a:rPr lang="en-US" altLang="zh-CN" dirty="0">
                <a:cs typeface="Calibri" panose="020F0502020204030204" pitchFamily="34" charset="0"/>
                <a:sym typeface="+mn-ea"/>
              </a:rPr>
              <a:t>the Storm Surge Barrier</a:t>
            </a:r>
            <a:r>
              <a:rPr lang="zh-CN" altLang="en-US" dirty="0">
                <a:cs typeface="Calibri" panose="020F0502020204030204" pitchFamily="34" charset="0"/>
                <a:sym typeface="+mn-ea"/>
              </a:rPr>
              <a:t>； </a:t>
            </a:r>
            <a:r>
              <a:rPr lang="en-US" altLang="zh-CN" dirty="0">
                <a:cs typeface="Calibri" panose="020F0502020204030204" pitchFamily="34" charset="0"/>
                <a:sym typeface="+mn-ea"/>
              </a:rPr>
              <a:t>the </a:t>
            </a:r>
            <a:r>
              <a:rPr lang="en-US" altLang="zh-CN" dirty="0" err="1">
                <a:cs typeface="Calibri" panose="020F0502020204030204" pitchFamily="34" charset="0"/>
                <a:sym typeface="+mn-ea"/>
              </a:rPr>
              <a:t>Itaipu</a:t>
            </a:r>
            <a:r>
              <a:rPr lang="en-US" altLang="zh-CN" dirty="0">
                <a:cs typeface="Calibri" panose="020F0502020204030204" pitchFamily="34" charset="0"/>
                <a:sym typeface="+mn-ea"/>
              </a:rPr>
              <a:t> Dam</a:t>
            </a:r>
            <a:r>
              <a:rPr lang="zh-CN" altLang="en-US" dirty="0">
                <a:cs typeface="Calibri" panose="020F0502020204030204" pitchFamily="34" charset="0"/>
                <a:sym typeface="+mn-ea"/>
              </a:rPr>
              <a:t>； </a:t>
            </a:r>
            <a:r>
              <a:rPr lang="en-US" altLang="zh-CN" dirty="0">
                <a:cs typeface="Calibri" panose="020F0502020204030204" pitchFamily="34" charset="0"/>
                <a:sym typeface="+mn-ea"/>
              </a:rPr>
              <a:t>the </a:t>
            </a:r>
            <a:r>
              <a:rPr lang="en-US" altLang="zh-CN" dirty="0" err="1">
                <a:cs typeface="Calibri" panose="020F0502020204030204" pitchFamily="34" charset="0"/>
                <a:sym typeface="+mn-ea"/>
              </a:rPr>
              <a:t>Petronas</a:t>
            </a:r>
            <a:r>
              <a:rPr lang="en-US" altLang="zh-CN" dirty="0">
                <a:cs typeface="Calibri" panose="020F0502020204030204" pitchFamily="34" charset="0"/>
                <a:sym typeface="+mn-ea"/>
              </a:rPr>
              <a:t> Towers</a:t>
            </a:r>
            <a:r>
              <a:rPr lang="zh-CN" altLang="en-US" dirty="0">
                <a:cs typeface="Calibri" panose="020F0502020204030204" pitchFamily="34" charset="0"/>
                <a:sym typeface="+mn-ea"/>
              </a:rPr>
              <a:t>； </a:t>
            </a:r>
            <a:r>
              <a:rPr lang="en-US" altLang="zh-CN" dirty="0">
                <a:cs typeface="Calibri" panose="020F0502020204030204" pitchFamily="34" charset="0"/>
                <a:sym typeface="+mn-ea"/>
              </a:rPr>
              <a:t>the Channel Tunnel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853305" y="2925445"/>
            <a:ext cx="25520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cs typeface="Calibri" panose="020F0502020204030204" pitchFamily="34" charset="0"/>
                <a:sym typeface="+mn-ea"/>
              </a:rPr>
              <a:t>the Great Wall of China</a:t>
            </a:r>
            <a:endParaRPr lang="en-US" altLang="zh-CN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866640" y="3206750"/>
            <a:ext cx="60559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Great Pyramid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；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Roman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Aqueduct,</a:t>
            </a:r>
            <a:r>
              <a:rPr lang="en-US" altLang="zh-CN" dirty="0" smtClean="0">
                <a:cs typeface="Calibri" panose="020F0502020204030204" pitchFamily="34" charset="0"/>
                <a:sym typeface="+mn-ea"/>
              </a:rPr>
              <a:t> Central Bank</a:t>
            </a:r>
            <a:r>
              <a:rPr lang="zh-CN" altLang="en-US" dirty="0" smtClean="0"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dirty="0" smtClean="0">
                <a:cs typeface="Calibri" panose="020F0502020204030204" pitchFamily="34" charset="0"/>
                <a:sym typeface="+mn-ea"/>
              </a:rPr>
              <a:t>of Kuwait Headquarters </a:t>
            </a:r>
            <a:r>
              <a:rPr lang="zh-CN" altLang="en-US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；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Kingda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Ka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；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Storm Surge Barrier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；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Itaipu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Dam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；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Petronas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Towers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；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Channel Tunnel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852670" y="4317365"/>
            <a:ext cx="50996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Great Wall of China; the Storm Surge Barrier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853305" y="4670623"/>
            <a:ext cx="621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cs typeface="Calibri" panose="020F0502020204030204" pitchFamily="34" charset="0"/>
                <a:sym typeface="+mn-ea"/>
              </a:rPr>
              <a:t>Hong Kong-</a:t>
            </a:r>
            <a:r>
              <a:rPr lang="en-US" altLang="zh-CN" dirty="0" err="1" smtClean="0">
                <a:cs typeface="Calibri" panose="020F0502020204030204" pitchFamily="34" charset="0"/>
                <a:sym typeface="+mn-ea"/>
              </a:rPr>
              <a:t>Zhuhai</a:t>
            </a:r>
            <a:r>
              <a:rPr lang="en-US" altLang="zh-CN" dirty="0" smtClean="0">
                <a:cs typeface="Calibri" panose="020F0502020204030204" pitchFamily="34" charset="0"/>
                <a:sym typeface="+mn-ea"/>
              </a:rPr>
              <a:t>-Macao Bridge;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Channel Tunnel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848860" y="5140325"/>
            <a:ext cx="20396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Great Pyramid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834890" y="5466328"/>
            <a:ext cx="5107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cs typeface="Calibri" panose="020F0502020204030204" pitchFamily="34" charset="0"/>
                <a:sym typeface="+mn-ea"/>
              </a:rPr>
              <a:t>Central Bank</a:t>
            </a:r>
            <a:r>
              <a:rPr lang="zh-CN" altLang="en-US" dirty="0" smtClean="0"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dirty="0" smtClean="0">
                <a:cs typeface="Calibri" panose="020F0502020204030204" pitchFamily="34" charset="0"/>
                <a:sym typeface="+mn-ea"/>
              </a:rPr>
              <a:t>of Kuwait Headquarters;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Kingda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Ka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;</a:t>
            </a:r>
          </a:p>
          <a:p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Petronas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Towers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833620" y="6002020"/>
            <a:ext cx="39731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Roman Aqueduct; the Itaipu Dam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872105" y="1737360"/>
            <a:ext cx="16300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cs typeface="Times New Roman" panose="02020603050405020304" charset="0"/>
                <a:sym typeface="+mn-ea"/>
              </a:rPr>
              <a:t>Ancient Times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905125" y="2399030"/>
            <a:ext cx="1652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cs typeface="Times New Roman" panose="02020603050405020304" charset="0"/>
                <a:sym typeface="+mn-ea"/>
              </a:rPr>
              <a:t>Modern Times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50870" y="2929255"/>
            <a:ext cx="1080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cs typeface="Times New Roman" panose="02020603050405020304" charset="0"/>
                <a:sym typeface="+mn-ea"/>
              </a:rPr>
              <a:t>At Home</a:t>
            </a:r>
            <a:endParaRPr lang="en-US" altLang="zh-CN"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99130" y="3576955"/>
            <a:ext cx="9315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cs typeface="Times New Roman" panose="02020603050405020304" charset="0"/>
                <a:sym typeface="+mn-ea"/>
              </a:rPr>
              <a:t>Abroad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917825" y="4317365"/>
            <a:ext cx="16389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cs typeface="Times New Roman" panose="02020603050405020304" charset="0"/>
                <a:sym typeface="+mn-ea"/>
              </a:rPr>
              <a:t>For Protection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676525" y="4702175"/>
            <a:ext cx="2075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cs typeface="Times New Roman" panose="02020603050405020304" charset="0"/>
                <a:sym typeface="+mn-ea"/>
              </a:rPr>
              <a:t>For Transportation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768600" y="5114290"/>
            <a:ext cx="18897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cs typeface="Times New Roman" panose="02020603050405020304" charset="0"/>
                <a:sym typeface="+mn-ea"/>
              </a:rPr>
              <a:t>For Royal Family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65425" y="5415280"/>
            <a:ext cx="20243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cs typeface="Times New Roman" panose="02020603050405020304" charset="0"/>
                <a:sym typeface="+mn-ea"/>
              </a:rPr>
              <a:t>For Business and </a:t>
            </a:r>
          </a:p>
          <a:p>
            <a:pPr algn="l"/>
            <a:r>
              <a:rPr lang="en-US" altLang="zh-CN">
                <a:cs typeface="Times New Roman" panose="02020603050405020304" charset="0"/>
                <a:sym typeface="+mn-ea"/>
              </a:rPr>
              <a:t>Entertainment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915920" y="6002020"/>
            <a:ext cx="16732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cs typeface="Times New Roman" panose="02020603050405020304" charset="0"/>
                <a:sym typeface="+mn-ea"/>
              </a:rPr>
              <a:t>For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6200000">
            <a:off x="3363002" y="-2424530"/>
            <a:ext cx="131991" cy="6858000"/>
            <a:chOff x="7446476" y="-231493"/>
            <a:chExt cx="1080000" cy="6858000"/>
          </a:xfrm>
        </p:grpSpPr>
        <p:sp>
          <p:nvSpPr>
            <p:cNvPr id="2" name="矩形 1"/>
            <p:cNvSpPr/>
            <p:nvPr/>
          </p:nvSpPr>
          <p:spPr>
            <a:xfrm>
              <a:off x="7446476" y="-231493"/>
              <a:ext cx="1080000" cy="1371600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446476" y="1140107"/>
              <a:ext cx="1080000" cy="13716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446476" y="2511707"/>
              <a:ext cx="1080000" cy="1371600"/>
            </a:xfrm>
            <a:prstGeom prst="rect">
              <a:avLst/>
            </a:prstGeom>
            <a:solidFill>
              <a:schemeClr val="accent3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446476" y="3883307"/>
              <a:ext cx="1080000" cy="1371600"/>
            </a:xfrm>
            <a:prstGeom prst="rect">
              <a:avLst/>
            </a:prstGeom>
            <a:solidFill>
              <a:schemeClr val="accent4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446476" y="5254907"/>
              <a:ext cx="1080000" cy="1371600"/>
            </a:xfrm>
            <a:prstGeom prst="rect">
              <a:avLst/>
            </a:prstGeom>
            <a:solidFill>
              <a:schemeClr val="accent5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1200150" y="6517608"/>
            <a:ext cx="100091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5290" y="222885"/>
            <a:ext cx="846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Group Discussion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9515" y="2496820"/>
            <a:ext cx="10010140" cy="233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lnSpc>
                <a:spcPct val="130000"/>
              </a:lnSpc>
              <a:buAutoNum type="arabicPeriod"/>
            </a:pPr>
            <a:r>
              <a:rPr lang="zh-CN" altLang="en-US" sz="2800" dirty="0" smtClean="0"/>
              <a:t>How </a:t>
            </a:r>
            <a:r>
              <a:rPr lang="zh-CN" altLang="en-US" sz="2800" dirty="0"/>
              <a:t>do you feel about the megastructures introduced in the </a:t>
            </a:r>
            <a:endParaRPr lang="en-US" altLang="zh-CN" sz="2800" dirty="0" smtClean="0"/>
          </a:p>
          <a:p>
            <a:pPr marL="514350" indent="-514350" algn="l">
              <a:lnSpc>
                <a:spcPct val="130000"/>
              </a:lnSpc>
            </a:pPr>
            <a:r>
              <a:rPr lang="en-US" altLang="zh-CN" sz="2800" dirty="0" smtClean="0"/>
              <a:t>      </a:t>
            </a:r>
            <a:r>
              <a:rPr lang="zh-CN" altLang="en-US" sz="2800" dirty="0" smtClean="0"/>
              <a:t>book</a:t>
            </a:r>
            <a:r>
              <a:rPr lang="zh-CN" altLang="en-US" sz="2800" dirty="0"/>
              <a:t>? </a:t>
            </a:r>
          </a:p>
          <a:p>
            <a:pPr algn="l">
              <a:lnSpc>
                <a:spcPct val="130000"/>
              </a:lnSpc>
            </a:pPr>
            <a:r>
              <a:rPr lang="zh-CN" altLang="en-US" sz="2800" dirty="0"/>
              <a:t>2. </a:t>
            </a:r>
            <a:r>
              <a:rPr lang="zh-CN" altLang="en-US" sz="2800" dirty="0" smtClean="0"/>
              <a:t> Why </a:t>
            </a:r>
            <a:r>
              <a:rPr lang="zh-CN" altLang="en-US" sz="2800" dirty="0"/>
              <a:t>does the author write the book?</a:t>
            </a:r>
          </a:p>
          <a:p>
            <a:pPr algn="l">
              <a:lnSpc>
                <a:spcPct val="130000"/>
              </a:lnSpc>
            </a:pPr>
            <a:r>
              <a:rPr lang="zh-CN" altLang="en-US" sz="2800" dirty="0"/>
              <a:t>3. </a:t>
            </a:r>
            <a:r>
              <a:rPr lang="zh-CN" altLang="en-US" sz="2800" dirty="0" smtClean="0"/>
              <a:t> What </a:t>
            </a:r>
            <a:r>
              <a:rPr lang="zh-CN" altLang="en-US" sz="2800" dirty="0"/>
              <a:t>will the future </a:t>
            </a:r>
            <a:r>
              <a:rPr lang="zh-CN" altLang="en-US" sz="2800" dirty="0" smtClean="0"/>
              <a:t>m</a:t>
            </a:r>
            <a:r>
              <a:rPr lang="en-US" altLang="zh-CN" sz="2800" dirty="0" smtClean="0"/>
              <a:t>e</a:t>
            </a:r>
            <a:r>
              <a:rPr lang="zh-CN" altLang="en-US" sz="2800" dirty="0" smtClean="0"/>
              <a:t>g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structures </a:t>
            </a:r>
            <a:r>
              <a:rPr lang="zh-CN" altLang="en-US" sz="2800" dirty="0"/>
              <a:t>be like?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6200000">
            <a:off x="3363002" y="-2424530"/>
            <a:ext cx="131991" cy="6858000"/>
            <a:chOff x="7446476" y="-231493"/>
            <a:chExt cx="1080000" cy="6858000"/>
          </a:xfrm>
        </p:grpSpPr>
        <p:sp>
          <p:nvSpPr>
            <p:cNvPr id="2" name="矩形 1"/>
            <p:cNvSpPr/>
            <p:nvPr/>
          </p:nvSpPr>
          <p:spPr>
            <a:xfrm>
              <a:off x="7446476" y="-231493"/>
              <a:ext cx="1080000" cy="1371600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446476" y="1140107"/>
              <a:ext cx="1080000" cy="13716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446476" y="2511707"/>
              <a:ext cx="1080000" cy="1371600"/>
            </a:xfrm>
            <a:prstGeom prst="rect">
              <a:avLst/>
            </a:prstGeom>
            <a:solidFill>
              <a:schemeClr val="accent3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446476" y="3883307"/>
              <a:ext cx="1080000" cy="1371600"/>
            </a:xfrm>
            <a:prstGeom prst="rect">
              <a:avLst/>
            </a:prstGeom>
            <a:solidFill>
              <a:schemeClr val="accent4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446476" y="5254907"/>
              <a:ext cx="1080000" cy="1371600"/>
            </a:xfrm>
            <a:prstGeom prst="rect">
              <a:avLst/>
            </a:prstGeom>
            <a:solidFill>
              <a:schemeClr val="accent5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1200150" y="6517608"/>
            <a:ext cx="100091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5290" y="222885"/>
            <a:ext cx="846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Homework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7730" y="2346325"/>
            <a:ext cx="10568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/>
              <a:t>Make a poster </a:t>
            </a:r>
            <a:r>
              <a:rPr lang="en-US" altLang="zh-CN" sz="2800" dirty="0" smtClean="0"/>
              <a:t>introducing:</a:t>
            </a:r>
          </a:p>
          <a:p>
            <a:pPr algn="l"/>
            <a:endParaRPr lang="en-US" altLang="zh-CN" sz="2800" dirty="0"/>
          </a:p>
          <a:p>
            <a:pPr algn="l"/>
            <a:r>
              <a:rPr lang="en-US" altLang="zh-CN" sz="2800" dirty="0"/>
              <a:t>1</a:t>
            </a:r>
            <a:r>
              <a:rPr lang="en-US" altLang="zh-CN" sz="2800" dirty="0" smtClean="0"/>
              <a:t>. one </a:t>
            </a:r>
            <a:r>
              <a:rPr lang="en-US" altLang="zh-CN" sz="2800" dirty="0"/>
              <a:t>megastructure in the world that is not mentioned in the </a:t>
            </a:r>
            <a:r>
              <a:rPr lang="en-US" altLang="zh-CN" sz="2800" dirty="0" smtClean="0"/>
              <a:t>book</a:t>
            </a:r>
            <a:endParaRPr lang="en-US" altLang="zh-CN" sz="2800" dirty="0"/>
          </a:p>
          <a:p>
            <a:pPr algn="l"/>
            <a:r>
              <a:rPr lang="en-US" altLang="zh-CN" sz="3200" dirty="0">
                <a:solidFill>
                  <a:srgbClr val="C00000"/>
                </a:solidFill>
              </a:rPr>
              <a:t>OR</a:t>
            </a:r>
            <a:endParaRPr lang="en-US" altLang="zh-CN" sz="2800" dirty="0"/>
          </a:p>
          <a:p>
            <a:pPr algn="l"/>
            <a:r>
              <a:rPr lang="en-US" altLang="zh-CN" sz="2800" dirty="0"/>
              <a:t>2</a:t>
            </a:r>
            <a:r>
              <a:rPr lang="en-US" altLang="zh-CN" sz="2800" dirty="0" smtClean="0"/>
              <a:t>. the </a:t>
            </a:r>
            <a:r>
              <a:rPr lang="en-US" altLang="zh-CN" sz="2800" dirty="0"/>
              <a:t>future megastructure in your mind.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6200000">
            <a:off x="3363002" y="-2424530"/>
            <a:ext cx="131991" cy="6858000"/>
            <a:chOff x="7446476" y="-231493"/>
            <a:chExt cx="1080000" cy="6858000"/>
          </a:xfrm>
        </p:grpSpPr>
        <p:sp>
          <p:nvSpPr>
            <p:cNvPr id="2" name="矩形 1"/>
            <p:cNvSpPr/>
            <p:nvPr/>
          </p:nvSpPr>
          <p:spPr>
            <a:xfrm>
              <a:off x="7446476" y="-231493"/>
              <a:ext cx="1080000" cy="1371600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446476" y="1140107"/>
              <a:ext cx="1080000" cy="13716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446476" y="2511707"/>
              <a:ext cx="1080000" cy="1371600"/>
            </a:xfrm>
            <a:prstGeom prst="rect">
              <a:avLst/>
            </a:prstGeom>
            <a:solidFill>
              <a:schemeClr val="accent3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446476" y="3883307"/>
              <a:ext cx="1080000" cy="1371600"/>
            </a:xfrm>
            <a:prstGeom prst="rect">
              <a:avLst/>
            </a:prstGeom>
            <a:solidFill>
              <a:schemeClr val="accent4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446476" y="5254907"/>
              <a:ext cx="1080000" cy="1371600"/>
            </a:xfrm>
            <a:prstGeom prst="rect">
              <a:avLst/>
            </a:prstGeom>
            <a:solidFill>
              <a:schemeClr val="accent5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15290" y="222945"/>
            <a:ext cx="6282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Built to 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 Big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200150" y="6517608"/>
            <a:ext cx="100091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orem Ipsum"/>
          <p:cNvSpPr/>
          <p:nvPr/>
        </p:nvSpPr>
        <p:spPr bwMode="auto">
          <a:xfrm>
            <a:off x="415290" y="2189480"/>
            <a:ext cx="6899910" cy="311241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effectLst/>
                <a:latin typeface="Calibri"/>
              </a:rPr>
              <a:t>1. What’s this in the picture? What’s the name of it? 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effectLst/>
                <a:latin typeface="Calibri"/>
              </a:rPr>
              <a:t>2. What makes it different from other buildings? Are 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libri"/>
              </a:rPr>
              <a:t>  </a:t>
            </a:r>
          </a:p>
          <a:p>
            <a:pPr algn="l">
              <a:spcAft>
                <a:spcPts val="60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Calibri"/>
              </a:rPr>
              <a:t>     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libri"/>
              </a:rPr>
              <a:t>there </a:t>
            </a:r>
            <a:r>
              <a:rPr lang="en-US" sz="2400" dirty="0">
                <a:solidFill>
                  <a:schemeClr val="accent1"/>
                </a:solidFill>
                <a:effectLst/>
                <a:latin typeface="Calibri"/>
              </a:rPr>
              <a:t>anything else you know about it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libri"/>
              </a:rPr>
              <a:t>?</a:t>
            </a:r>
          </a:p>
          <a:p>
            <a:pPr algn="l">
              <a:spcAft>
                <a:spcPts val="600"/>
              </a:spcAft>
            </a:pPr>
            <a:endParaRPr lang="en-US" sz="2400" dirty="0" smtClean="0">
              <a:solidFill>
                <a:schemeClr val="accent1"/>
              </a:solidFill>
              <a:latin typeface="Calibri"/>
            </a:endParaRPr>
          </a:p>
          <a:p>
            <a:pPr algn="l">
              <a:spcAft>
                <a:spcPts val="600"/>
              </a:spcAft>
            </a:pPr>
            <a:endParaRPr lang="en-US" sz="2400" dirty="0" smtClean="0">
              <a:solidFill>
                <a:schemeClr val="accent1"/>
              </a:solidFill>
              <a:effectLst/>
              <a:latin typeface="Calibri"/>
            </a:endParaRPr>
          </a:p>
          <a:p>
            <a:pPr algn="l">
              <a:spcAft>
                <a:spcPts val="600"/>
              </a:spcAft>
            </a:pPr>
            <a:r>
              <a:rPr lang="en-US" sz="2400" dirty="0" smtClean="0">
                <a:solidFill>
                  <a:schemeClr val="accent1"/>
                </a:solidFill>
                <a:effectLst/>
                <a:latin typeface="Calibri"/>
              </a:rPr>
              <a:t>3</a:t>
            </a:r>
            <a:r>
              <a:rPr lang="en-US" sz="2400" dirty="0">
                <a:solidFill>
                  <a:schemeClr val="accent1"/>
                </a:solidFill>
                <a:effectLst/>
                <a:latin typeface="Calibri"/>
              </a:rPr>
              <a:t>. What do you know about Leonardo da Vinci? 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libri"/>
              </a:rPr>
              <a:t> </a:t>
            </a:r>
          </a:p>
          <a:p>
            <a:pPr algn="l">
              <a:spcAft>
                <a:spcPts val="60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Calibri"/>
              </a:rPr>
              <a:t>     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libri"/>
              </a:rPr>
              <a:t>Why </a:t>
            </a:r>
            <a:r>
              <a:rPr lang="en-US" sz="2400" dirty="0">
                <a:solidFill>
                  <a:schemeClr val="accent1"/>
                </a:solidFill>
                <a:effectLst/>
                <a:latin typeface="Calibri"/>
              </a:rPr>
              <a:t>do you think his picture is placed on </a:t>
            </a:r>
            <a:r>
              <a:rPr lang="en-US" sz="2400" dirty="0">
                <a:solidFill>
                  <a:schemeClr val="accent1"/>
                </a:solidFill>
                <a:latin typeface="Calibri"/>
              </a:rPr>
              <a:t>p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libri"/>
              </a:rPr>
              <a:t>age 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libri"/>
              </a:rPr>
              <a:t>3?</a:t>
            </a:r>
            <a:endParaRPr lang="en-US" sz="2400" dirty="0">
              <a:solidFill>
                <a:schemeClr val="accent1"/>
              </a:solidFill>
              <a:effectLst/>
              <a:latin typeface="Calibri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225" y="391795"/>
            <a:ext cx="4239895" cy="2805430"/>
          </a:xfrm>
          <a:prstGeom prst="rect">
            <a:avLst/>
          </a:prstGeom>
        </p:spPr>
      </p:pic>
      <p:pic>
        <p:nvPicPr>
          <p:cNvPr id="43" name="图片 42" descr="屏幕快照 2018-12-18 下午7.27.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067" y="3511748"/>
            <a:ext cx="3168971" cy="28875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6200000">
            <a:off x="3363002" y="-2424530"/>
            <a:ext cx="131991" cy="6858000"/>
            <a:chOff x="7446476" y="-231493"/>
            <a:chExt cx="1080000" cy="6858000"/>
          </a:xfrm>
        </p:grpSpPr>
        <p:sp>
          <p:nvSpPr>
            <p:cNvPr id="2" name="矩形 1"/>
            <p:cNvSpPr/>
            <p:nvPr/>
          </p:nvSpPr>
          <p:spPr>
            <a:xfrm>
              <a:off x="7446476" y="-231493"/>
              <a:ext cx="1080000" cy="1371600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446476" y="1140107"/>
              <a:ext cx="1080000" cy="13716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446476" y="2511707"/>
              <a:ext cx="1080000" cy="1371600"/>
            </a:xfrm>
            <a:prstGeom prst="rect">
              <a:avLst/>
            </a:prstGeom>
            <a:solidFill>
              <a:schemeClr val="accent3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446476" y="3883307"/>
              <a:ext cx="1080000" cy="1371600"/>
            </a:xfrm>
            <a:prstGeom prst="rect">
              <a:avLst/>
            </a:prstGeom>
            <a:solidFill>
              <a:schemeClr val="accent4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446476" y="5254907"/>
              <a:ext cx="1080000" cy="1371600"/>
            </a:xfrm>
            <a:prstGeom prst="rect">
              <a:avLst/>
            </a:prstGeom>
            <a:solidFill>
              <a:schemeClr val="accent5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15290" y="222885"/>
            <a:ext cx="846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Ancient Megastructures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200150" y="6517608"/>
            <a:ext cx="100091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orem Ipsum"/>
          <p:cNvSpPr/>
          <p:nvPr/>
        </p:nvSpPr>
        <p:spPr bwMode="auto">
          <a:xfrm>
            <a:off x="1594485" y="2134870"/>
            <a:ext cx="8713297" cy="362948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Read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</a:rPr>
              <a:t>pages </a:t>
            </a: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6-11. Try to answer the following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</a:rPr>
              <a:t>questions.</a:t>
            </a:r>
            <a:endParaRPr lang="en-US" sz="2400" dirty="0">
              <a:solidFill>
                <a:schemeClr val="tx1"/>
              </a:solidFill>
              <a:effectLst/>
              <a:latin typeface="Calibri"/>
            </a:endParaRP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</a:rPr>
              <a:t>How </a:t>
            </a: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many ancient megastructures are introduced in the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</a:rPr>
              <a:t>book?</a:t>
            </a: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    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</a:rPr>
              <a:t>Please name </a:t>
            </a: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all of them.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2.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</a:rPr>
              <a:t>  Why </a:t>
            </a: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were they built?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3.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</a:rPr>
              <a:t>  How </a:t>
            </a: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were they built?</a:t>
            </a: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AutoNum type="arabicPeriod" startAt="4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</a:rPr>
              <a:t>Why </a:t>
            </a: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do you think ancient megastructures are built in these three </a:t>
            </a:r>
            <a:endParaRPr lang="en-US" sz="2400" dirty="0" smtClean="0">
              <a:solidFill>
                <a:schemeClr val="tx1"/>
              </a:solidFill>
              <a:effectLst/>
              <a:latin typeface="Calibri"/>
            </a:endParaRP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</a:rPr>
              <a:t>      countries</a:t>
            </a: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6200000">
            <a:off x="3363002" y="-2424530"/>
            <a:ext cx="131991" cy="6858000"/>
            <a:chOff x="7446476" y="-231493"/>
            <a:chExt cx="1080000" cy="6858000"/>
          </a:xfrm>
        </p:grpSpPr>
        <p:sp>
          <p:nvSpPr>
            <p:cNvPr id="2" name="矩形 1"/>
            <p:cNvSpPr/>
            <p:nvPr/>
          </p:nvSpPr>
          <p:spPr>
            <a:xfrm>
              <a:off x="7446476" y="-231493"/>
              <a:ext cx="1080000" cy="1371600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446476" y="1140107"/>
              <a:ext cx="1080000" cy="13716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446476" y="2511707"/>
              <a:ext cx="1080000" cy="1371600"/>
            </a:xfrm>
            <a:prstGeom prst="rect">
              <a:avLst/>
            </a:prstGeom>
            <a:solidFill>
              <a:schemeClr val="accent3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446476" y="3883307"/>
              <a:ext cx="1080000" cy="1371600"/>
            </a:xfrm>
            <a:prstGeom prst="rect">
              <a:avLst/>
            </a:prstGeom>
            <a:solidFill>
              <a:schemeClr val="accent4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446476" y="5254907"/>
              <a:ext cx="1080000" cy="1371600"/>
            </a:xfrm>
            <a:prstGeom prst="rect">
              <a:avLst/>
            </a:prstGeom>
            <a:solidFill>
              <a:schemeClr val="accent5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1200150" y="6517608"/>
            <a:ext cx="100091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601470" y="1456690"/>
            <a:ext cx="8988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effectLst/>
                <a:latin typeface="Calibri"/>
                <a:sym typeface="+mn-ea"/>
              </a:rPr>
              <a:t>How 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/>
                <a:sym typeface="+mn-ea"/>
              </a:rPr>
              <a:t>many ancient megastructures are introduced in the book?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Calibri"/>
                <a:sym typeface="+mn-ea"/>
              </a:rPr>
              <a:t> </a:t>
            </a:r>
          </a:p>
          <a:p>
            <a:pPr marL="457200" indent="-457200" algn="l"/>
            <a:r>
              <a:rPr lang="en-US" sz="2400" b="1" dirty="0" smtClean="0">
                <a:solidFill>
                  <a:schemeClr val="tx1"/>
                </a:solidFill>
                <a:effectLst/>
                <a:latin typeface="Calibri"/>
                <a:sym typeface="+mn-ea"/>
              </a:rPr>
              <a:t>       Please 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/>
                <a:sym typeface="+mn-ea"/>
              </a:rPr>
              <a:t>name all of them.</a:t>
            </a:r>
            <a:endParaRPr lang="en-US" sz="2400" dirty="0">
              <a:solidFill>
                <a:schemeClr val="accent1"/>
              </a:solidFill>
              <a:effectLst/>
              <a:latin typeface="Calibri"/>
              <a:sym typeface="+mn-ea"/>
            </a:endParaRPr>
          </a:p>
          <a:p>
            <a:pPr algn="l"/>
            <a:endParaRPr lang="en-US" sz="2400" dirty="0">
              <a:solidFill>
                <a:schemeClr val="accent1"/>
              </a:solidFill>
              <a:effectLst/>
              <a:latin typeface="Calibri"/>
              <a:sym typeface="+mn-ea"/>
            </a:endParaRPr>
          </a:p>
          <a:p>
            <a:pPr algn="l"/>
            <a:endParaRPr lang="en-US" sz="2400" dirty="0">
              <a:solidFill>
                <a:schemeClr val="accent1"/>
              </a:solidFill>
              <a:effectLst/>
              <a:latin typeface="Calibri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25500" y="2933065"/>
            <a:ext cx="10966450" cy="2528570"/>
            <a:chOff x="1890" y="5407"/>
            <a:chExt cx="17270" cy="3982"/>
          </a:xfrm>
        </p:grpSpPr>
        <p:pic>
          <p:nvPicPr>
            <p:cNvPr id="10" name="图片 9" descr="th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0" y="5408"/>
              <a:ext cx="5313" cy="3981"/>
            </a:xfrm>
            <a:prstGeom prst="rect">
              <a:avLst/>
            </a:prstGeom>
          </p:spPr>
        </p:pic>
        <p:pic>
          <p:nvPicPr>
            <p:cNvPr id="11" name="图片 10" descr="tmp65292361715941376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3" y="5407"/>
              <a:ext cx="5973" cy="3982"/>
            </a:xfrm>
            <a:prstGeom prst="rect">
              <a:avLst/>
            </a:prstGeom>
          </p:spPr>
        </p:pic>
        <p:pic>
          <p:nvPicPr>
            <p:cNvPr id="12" name="图片 11" descr="th-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76" y="5409"/>
              <a:ext cx="5984" cy="3980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415290" y="222885"/>
            <a:ext cx="846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Ancient Megastructures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6200000">
            <a:off x="3363002" y="-2424530"/>
            <a:ext cx="131991" cy="6858000"/>
            <a:chOff x="7446476" y="-231493"/>
            <a:chExt cx="1080000" cy="6858000"/>
          </a:xfrm>
        </p:grpSpPr>
        <p:sp>
          <p:nvSpPr>
            <p:cNvPr id="2" name="矩形 1"/>
            <p:cNvSpPr/>
            <p:nvPr/>
          </p:nvSpPr>
          <p:spPr>
            <a:xfrm>
              <a:off x="7446476" y="-231493"/>
              <a:ext cx="1080000" cy="1371600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446476" y="1140107"/>
              <a:ext cx="1080000" cy="13716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446476" y="2511707"/>
              <a:ext cx="1080000" cy="1371600"/>
            </a:xfrm>
            <a:prstGeom prst="rect">
              <a:avLst/>
            </a:prstGeom>
            <a:solidFill>
              <a:schemeClr val="accent3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446476" y="3883307"/>
              <a:ext cx="1080000" cy="1371600"/>
            </a:xfrm>
            <a:prstGeom prst="rect">
              <a:avLst/>
            </a:prstGeom>
            <a:solidFill>
              <a:schemeClr val="accent4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446476" y="5254907"/>
              <a:ext cx="1080000" cy="1371600"/>
            </a:xfrm>
            <a:prstGeom prst="rect">
              <a:avLst/>
            </a:prstGeom>
            <a:solidFill>
              <a:schemeClr val="accent5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1200150" y="6517608"/>
            <a:ext cx="100091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5290" y="222885"/>
            <a:ext cx="846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Ancient Megastructures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59230" y="1795145"/>
            <a:ext cx="35420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  <a:latin typeface="Calibri"/>
                <a:sym typeface="+mn-ea"/>
              </a:rPr>
              <a:t>2. Why were they built?</a:t>
            </a:r>
            <a:endParaRPr lang="en-US" altLang="en-US" sz="2400" b="1" dirty="0">
              <a:solidFill>
                <a:schemeClr val="tx1"/>
              </a:solidFill>
              <a:effectLst/>
              <a:latin typeface="Calibri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96415" y="2678430"/>
            <a:ext cx="8710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/>
              <a:t>The Great Pyramids were built to bury Egyptian kings.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96415" y="3432175"/>
            <a:ext cx="9057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/>
              <a:t>The Roman Aqueducts were built to carry fresh water.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96415" y="4265930"/>
            <a:ext cx="761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/>
              <a:t>The Great Wall of China was built </a:t>
            </a:r>
            <a:r>
              <a:rPr lang="zh-CN" altLang="en-US" sz="2400" dirty="0" smtClean="0"/>
              <a:t>to </a:t>
            </a:r>
            <a:r>
              <a:rPr lang="zh-CN" altLang="en-US" sz="2400" dirty="0"/>
              <a:t>protect the people.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6200000">
            <a:off x="3363002" y="-2424530"/>
            <a:ext cx="131991" cy="6858000"/>
            <a:chOff x="7446476" y="-231493"/>
            <a:chExt cx="1080000" cy="6858000"/>
          </a:xfrm>
        </p:grpSpPr>
        <p:sp>
          <p:nvSpPr>
            <p:cNvPr id="2" name="矩形 1"/>
            <p:cNvSpPr/>
            <p:nvPr/>
          </p:nvSpPr>
          <p:spPr>
            <a:xfrm>
              <a:off x="7446476" y="-231493"/>
              <a:ext cx="1080000" cy="1371600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446476" y="1140107"/>
              <a:ext cx="1080000" cy="13716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446476" y="2511707"/>
              <a:ext cx="1080000" cy="1371600"/>
            </a:xfrm>
            <a:prstGeom prst="rect">
              <a:avLst/>
            </a:prstGeom>
            <a:solidFill>
              <a:schemeClr val="accent3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446476" y="3883307"/>
              <a:ext cx="1080000" cy="1371600"/>
            </a:xfrm>
            <a:prstGeom prst="rect">
              <a:avLst/>
            </a:prstGeom>
            <a:solidFill>
              <a:schemeClr val="accent4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446476" y="5254907"/>
              <a:ext cx="1080000" cy="1371600"/>
            </a:xfrm>
            <a:prstGeom prst="rect">
              <a:avLst/>
            </a:prstGeom>
            <a:solidFill>
              <a:schemeClr val="accent5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1200150" y="6517608"/>
            <a:ext cx="100091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5290" y="222885"/>
            <a:ext cx="846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Ancient Megastructures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59230" y="1795145"/>
            <a:ext cx="35756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effectLst/>
                <a:latin typeface="Calibri"/>
                <a:sym typeface="+mn-ea"/>
              </a:rPr>
              <a:t>3. How were they built?</a:t>
            </a:r>
            <a:endParaRPr lang="en-US" altLang="en-US" sz="2400" b="1" dirty="0">
              <a:solidFill>
                <a:schemeClr val="tx1"/>
              </a:solidFill>
              <a:effectLst/>
              <a:latin typeface="Calibri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96415" y="2678430"/>
            <a:ext cx="8710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>
                <a:sym typeface="+mn-ea"/>
              </a:rPr>
              <a:t>The Great Pyramid was built of heavy limestone blocks.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1796415" y="3432175"/>
            <a:ext cx="7865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/>
              <a:t>The Romans built high walls with channels in riverbeds to keep water flowing in low-lying areas.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96415" y="4578350"/>
            <a:ext cx="7615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/>
              <a:t>The Great Wall of China was built entirely by hand from dirt, stones, wood, reeds and earth.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6200000">
            <a:off x="3363002" y="-2424530"/>
            <a:ext cx="131991" cy="6858000"/>
            <a:chOff x="7446476" y="-231493"/>
            <a:chExt cx="1080000" cy="6858000"/>
          </a:xfrm>
        </p:grpSpPr>
        <p:sp>
          <p:nvSpPr>
            <p:cNvPr id="2" name="矩形 1"/>
            <p:cNvSpPr/>
            <p:nvPr/>
          </p:nvSpPr>
          <p:spPr>
            <a:xfrm>
              <a:off x="7446476" y="-231493"/>
              <a:ext cx="1080000" cy="1371600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446476" y="1140107"/>
              <a:ext cx="1080000" cy="13716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446476" y="2511707"/>
              <a:ext cx="1080000" cy="1371600"/>
            </a:xfrm>
            <a:prstGeom prst="rect">
              <a:avLst/>
            </a:prstGeom>
            <a:solidFill>
              <a:schemeClr val="accent3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446476" y="3883307"/>
              <a:ext cx="1080000" cy="1371600"/>
            </a:xfrm>
            <a:prstGeom prst="rect">
              <a:avLst/>
            </a:prstGeom>
            <a:solidFill>
              <a:schemeClr val="accent4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446476" y="5254907"/>
              <a:ext cx="1080000" cy="1371600"/>
            </a:xfrm>
            <a:prstGeom prst="rect">
              <a:avLst/>
            </a:prstGeom>
            <a:solidFill>
              <a:schemeClr val="accent5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1200150" y="6517608"/>
            <a:ext cx="100091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5290" y="222885"/>
            <a:ext cx="846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Ancient Megastructures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59231" y="1795145"/>
            <a:ext cx="7934152" cy="105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Calibri"/>
                <a:sym typeface="+mn-ea"/>
              </a:rPr>
              <a:t>4. Why do you think ancient megastructures are built in </a:t>
            </a:r>
            <a:r>
              <a:rPr lang="en-US" sz="2400" b="1" dirty="0" smtClean="0">
                <a:effectLst/>
                <a:latin typeface="Calibri"/>
                <a:sym typeface="+mn-ea"/>
              </a:rPr>
              <a:t>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 smtClean="0">
                <a:latin typeface="Calibri"/>
                <a:sym typeface="+mn-ea"/>
              </a:rPr>
              <a:t>    </a:t>
            </a:r>
            <a:r>
              <a:rPr lang="en-US" sz="2400" b="1" dirty="0" smtClean="0">
                <a:effectLst/>
                <a:latin typeface="Calibri"/>
                <a:sym typeface="+mn-ea"/>
              </a:rPr>
              <a:t>these </a:t>
            </a:r>
            <a:r>
              <a:rPr lang="en-US" sz="2400" b="1" dirty="0">
                <a:effectLst/>
                <a:latin typeface="Calibri"/>
                <a:sym typeface="+mn-ea"/>
              </a:rPr>
              <a:t>three countries?</a:t>
            </a:r>
            <a:endParaRPr lang="en-US" altLang="en-US" sz="2400" b="1" dirty="0">
              <a:solidFill>
                <a:schemeClr val="tx1"/>
              </a:solidFill>
              <a:effectLst/>
              <a:latin typeface="Calibri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86462" y="3246755"/>
            <a:ext cx="7615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/>
              <a:t>Maybe it is because </a:t>
            </a:r>
            <a:r>
              <a:rPr lang="en-US" altLang="zh-CN" sz="2400" dirty="0" smtClean="0"/>
              <a:t>the </a:t>
            </a:r>
            <a:r>
              <a:rPr lang="zh-CN" altLang="en-US" sz="2400" dirty="0" smtClean="0">
                <a:solidFill>
                  <a:srgbClr val="C00000"/>
                </a:solidFill>
              </a:rPr>
              <a:t>economy</a:t>
            </a:r>
            <a:r>
              <a:rPr lang="zh-CN" altLang="en-US" sz="2400" dirty="0" smtClean="0"/>
              <a:t> </a:t>
            </a:r>
            <a:r>
              <a:rPr lang="zh-CN" altLang="en-US" sz="2400" dirty="0"/>
              <a:t>and </a:t>
            </a:r>
            <a:r>
              <a:rPr lang="zh-CN" altLang="en-US" sz="2400" dirty="0">
                <a:solidFill>
                  <a:srgbClr val="C00000"/>
                </a:solidFill>
              </a:rPr>
              <a:t>culture</a:t>
            </a:r>
            <a:r>
              <a:rPr lang="zh-CN" altLang="en-US" sz="2400" dirty="0"/>
              <a:t> in these </a:t>
            </a:r>
            <a:r>
              <a:rPr lang="en-US" altLang="zh-CN" sz="2400" dirty="0" err="1" smtClean="0"/>
              <a:t>countrie</a:t>
            </a:r>
            <a:r>
              <a:rPr lang="zh-CN" altLang="en-US" sz="2400" dirty="0" smtClean="0"/>
              <a:t>s </a:t>
            </a:r>
            <a:r>
              <a:rPr lang="en-US" altLang="zh-CN" sz="2400" dirty="0" smtClean="0"/>
              <a:t>were quite advanced</a:t>
            </a:r>
            <a:r>
              <a:rPr lang="zh-CN" altLang="en-US" sz="2400" dirty="0" smtClean="0"/>
              <a:t>.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6200000">
            <a:off x="3363002" y="-2424530"/>
            <a:ext cx="131991" cy="6858000"/>
            <a:chOff x="7446476" y="-231493"/>
            <a:chExt cx="1080000" cy="6858000"/>
          </a:xfrm>
        </p:grpSpPr>
        <p:sp>
          <p:nvSpPr>
            <p:cNvPr id="2" name="矩形 1"/>
            <p:cNvSpPr/>
            <p:nvPr/>
          </p:nvSpPr>
          <p:spPr>
            <a:xfrm>
              <a:off x="7446476" y="-231493"/>
              <a:ext cx="1080000" cy="1371600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446476" y="1140107"/>
              <a:ext cx="1080000" cy="13716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446476" y="2511707"/>
              <a:ext cx="1080000" cy="1371600"/>
            </a:xfrm>
            <a:prstGeom prst="rect">
              <a:avLst/>
            </a:prstGeom>
            <a:solidFill>
              <a:schemeClr val="accent3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446476" y="3883307"/>
              <a:ext cx="1080000" cy="1371600"/>
            </a:xfrm>
            <a:prstGeom prst="rect">
              <a:avLst/>
            </a:prstGeom>
            <a:solidFill>
              <a:schemeClr val="accent4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446476" y="5254907"/>
              <a:ext cx="1080000" cy="1371600"/>
            </a:xfrm>
            <a:prstGeom prst="rect">
              <a:avLst/>
            </a:prstGeom>
            <a:solidFill>
              <a:schemeClr val="accent5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1200150" y="6517608"/>
            <a:ext cx="100091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5290" y="222885"/>
            <a:ext cx="846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Modern Megastructures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Lorem Ipsum"/>
          <p:cNvSpPr/>
          <p:nvPr/>
        </p:nvSpPr>
        <p:spPr bwMode="auto">
          <a:xfrm>
            <a:off x="1594486" y="2134870"/>
            <a:ext cx="8380788" cy="2512254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Read 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</a:rPr>
              <a:t>ages </a:t>
            </a: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12-25. Try to answer the following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</a:rPr>
              <a:t>questions.</a:t>
            </a:r>
            <a:endParaRPr lang="en-US" sz="2400" dirty="0">
              <a:solidFill>
                <a:schemeClr val="tx1"/>
              </a:solidFill>
              <a:effectLst/>
              <a:latin typeface="Calibri"/>
            </a:endParaRP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</a:rPr>
              <a:t>How </a:t>
            </a: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many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</a:rPr>
              <a:t>modern </a:t>
            </a: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megastructures are introduced in the book?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</a:rPr>
              <a:t> Please </a:t>
            </a: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name all of them.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2.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</a:rPr>
              <a:t>   Why </a:t>
            </a: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were they built?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3.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</a:rPr>
              <a:t>    How </a:t>
            </a:r>
            <a:r>
              <a:rPr lang="en-US" sz="2400" dirty="0">
                <a:solidFill>
                  <a:schemeClr val="tx1"/>
                </a:solidFill>
                <a:effectLst/>
                <a:latin typeface="Calibri"/>
              </a:rPr>
              <a:t>were they built?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6200000">
            <a:off x="3363002" y="-2424530"/>
            <a:ext cx="131991" cy="6858000"/>
            <a:chOff x="7446476" y="-231493"/>
            <a:chExt cx="1080000" cy="6858000"/>
          </a:xfrm>
        </p:grpSpPr>
        <p:sp>
          <p:nvSpPr>
            <p:cNvPr id="2" name="矩形 1"/>
            <p:cNvSpPr/>
            <p:nvPr/>
          </p:nvSpPr>
          <p:spPr>
            <a:xfrm>
              <a:off x="7446476" y="-231493"/>
              <a:ext cx="1080000" cy="1371600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446476" y="1140107"/>
              <a:ext cx="1080000" cy="13716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446476" y="2511707"/>
              <a:ext cx="1080000" cy="1371600"/>
            </a:xfrm>
            <a:prstGeom prst="rect">
              <a:avLst/>
            </a:prstGeom>
            <a:solidFill>
              <a:schemeClr val="accent3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446476" y="3883307"/>
              <a:ext cx="1080000" cy="1371600"/>
            </a:xfrm>
            <a:prstGeom prst="rect">
              <a:avLst/>
            </a:prstGeom>
            <a:solidFill>
              <a:schemeClr val="accent4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446476" y="5254907"/>
              <a:ext cx="1080000" cy="1371600"/>
            </a:xfrm>
            <a:prstGeom prst="rect">
              <a:avLst/>
            </a:prstGeom>
            <a:solidFill>
              <a:schemeClr val="accent5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1200150" y="6517608"/>
            <a:ext cx="100091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5290" y="222885"/>
            <a:ext cx="846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Modern Megastructures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Lorem Ipsum"/>
          <p:cNvSpPr/>
          <p:nvPr/>
        </p:nvSpPr>
        <p:spPr bwMode="auto">
          <a:xfrm>
            <a:off x="1200150" y="2508885"/>
            <a:ext cx="5305425" cy="191824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effectLst/>
                <a:latin typeface="Calibri"/>
              </a:rPr>
              <a:t>How 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/>
              </a:rPr>
              <a:t>many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Calibri"/>
              </a:rPr>
              <a:t>modern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Calibri"/>
              </a:rPr>
              <a:t>megastructures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/>
              </a:rPr>
              <a:t> </a:t>
            </a:r>
            <a:endParaRPr lang="en-US" sz="2400" b="1" dirty="0" smtClean="0">
              <a:solidFill>
                <a:schemeClr val="tx1"/>
              </a:solidFill>
              <a:effectLst/>
              <a:latin typeface="Calibri"/>
            </a:endParaRP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libri"/>
              </a:rPr>
              <a:t>      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Calibri"/>
              </a:rPr>
              <a:t>are 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/>
              </a:rPr>
              <a:t>introduced in the book? Please name all of them.</a:t>
            </a:r>
            <a:endParaRPr lang="en-US" sz="2400" dirty="0">
              <a:solidFill>
                <a:schemeClr val="tx1"/>
              </a:solidFill>
              <a:effectLst/>
              <a:latin typeface="Calibri"/>
            </a:endParaRP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56218" y="1549079"/>
            <a:ext cx="5371605" cy="497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Calibri"/>
                <a:sym typeface="+mn-ea"/>
              </a:rPr>
              <a:t>Seven.</a:t>
            </a:r>
            <a:endParaRPr lang="en-US" sz="2400" dirty="0">
              <a:solidFill>
                <a:schemeClr val="tx1"/>
              </a:solidFill>
              <a:effectLst/>
              <a:latin typeface="Calibri"/>
            </a:endParaRP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 smtClean="0">
                <a:effectLst/>
                <a:latin typeface="Calibri"/>
                <a:sym typeface="+mn-ea"/>
              </a:rPr>
              <a:t>the Hong Kong-</a:t>
            </a:r>
            <a:r>
              <a:rPr lang="en-US" sz="2400" dirty="0" err="1" smtClean="0">
                <a:latin typeface="Calibri"/>
                <a:sym typeface="+mn-ea"/>
              </a:rPr>
              <a:t>Zhuhai</a:t>
            </a:r>
            <a:r>
              <a:rPr lang="en-US" sz="2400" dirty="0" smtClean="0">
                <a:latin typeface="Calibri"/>
                <a:sym typeface="+mn-ea"/>
              </a:rPr>
              <a:t>-Macao Bridge</a:t>
            </a:r>
            <a:r>
              <a:rPr lang="en-US" sz="2400" dirty="0" smtClean="0">
                <a:effectLst/>
                <a:latin typeface="Calibri"/>
                <a:sym typeface="+mn-ea"/>
              </a:rPr>
              <a:t>, </a:t>
            </a:r>
            <a:endParaRPr lang="en-US" sz="2400" dirty="0">
              <a:solidFill>
                <a:schemeClr val="tx1"/>
              </a:solidFill>
              <a:effectLst/>
              <a:latin typeface="Calibri"/>
            </a:endParaRP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>
                <a:effectLst/>
                <a:latin typeface="Calibri"/>
                <a:sym typeface="+mn-ea"/>
              </a:rPr>
              <a:t>the </a:t>
            </a:r>
            <a:r>
              <a:rPr lang="en-US" sz="2400" dirty="0" smtClean="0">
                <a:effectLst/>
                <a:latin typeface="Calibri"/>
                <a:sym typeface="+mn-ea"/>
              </a:rPr>
              <a:t>Central Bank of </a:t>
            </a:r>
            <a:r>
              <a:rPr lang="en-US" sz="2400" dirty="0" smtClean="0">
                <a:latin typeface="Calibri"/>
                <a:sym typeface="+mn-ea"/>
              </a:rPr>
              <a:t>K</a:t>
            </a:r>
            <a:r>
              <a:rPr lang="en-US" sz="2400" dirty="0" smtClean="0">
                <a:effectLst/>
                <a:latin typeface="Calibri"/>
                <a:sym typeface="+mn-ea"/>
              </a:rPr>
              <a:t>uwait </a:t>
            </a:r>
            <a:r>
              <a:rPr lang="en-US" sz="2400" dirty="0" smtClean="0">
                <a:latin typeface="Calibri"/>
                <a:sym typeface="+mn-ea"/>
              </a:rPr>
              <a:t>Head</a:t>
            </a:r>
            <a:r>
              <a:rPr lang="en-US" sz="2400" dirty="0" smtClean="0">
                <a:effectLst/>
                <a:latin typeface="Calibri"/>
                <a:sym typeface="+mn-ea"/>
              </a:rPr>
              <a:t>quarters , </a:t>
            </a:r>
            <a:endParaRPr lang="en-US" sz="2400" dirty="0">
              <a:solidFill>
                <a:schemeClr val="tx1"/>
              </a:solidFill>
              <a:effectLst/>
              <a:latin typeface="Calibri"/>
            </a:endParaRP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>
                <a:effectLst/>
                <a:latin typeface="Calibri"/>
                <a:sym typeface="+mn-ea"/>
              </a:rPr>
              <a:t>the Kingda Ka, </a:t>
            </a:r>
            <a:endParaRPr lang="en-US" sz="2400" dirty="0">
              <a:solidFill>
                <a:schemeClr val="tx1"/>
              </a:solidFill>
              <a:effectLst/>
              <a:latin typeface="Calibri"/>
            </a:endParaRP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>
                <a:effectLst/>
                <a:latin typeface="Calibri"/>
                <a:sym typeface="+mn-ea"/>
              </a:rPr>
              <a:t>the Storm Surge Barrier, </a:t>
            </a:r>
            <a:endParaRPr lang="en-US" sz="2400" dirty="0">
              <a:solidFill>
                <a:schemeClr val="tx1"/>
              </a:solidFill>
              <a:effectLst/>
              <a:latin typeface="Calibri"/>
            </a:endParaRP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>
                <a:effectLst/>
                <a:latin typeface="Calibri"/>
                <a:sym typeface="+mn-ea"/>
              </a:rPr>
              <a:t>the Itaipu Dam, </a:t>
            </a:r>
            <a:endParaRPr lang="en-US" sz="2400" dirty="0">
              <a:solidFill>
                <a:schemeClr val="tx1"/>
              </a:solidFill>
              <a:effectLst/>
              <a:latin typeface="Calibri"/>
            </a:endParaRP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>
                <a:effectLst/>
                <a:latin typeface="Calibri"/>
                <a:sym typeface="+mn-ea"/>
              </a:rPr>
              <a:t>the Petronas Towers, </a:t>
            </a:r>
            <a:endParaRPr lang="en-US" sz="2400" dirty="0">
              <a:solidFill>
                <a:schemeClr val="tx1"/>
              </a:solidFill>
              <a:effectLst/>
              <a:latin typeface="Calibri"/>
            </a:endParaRP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en-US" sz="2400" dirty="0">
                <a:effectLst/>
                <a:latin typeface="Calibri"/>
                <a:sym typeface="+mn-ea"/>
              </a:rPr>
              <a:t>the Channel Tunnel.</a:t>
            </a:r>
            <a:endParaRPr lang="en-US" dirty="0">
              <a:solidFill>
                <a:schemeClr val="tx1"/>
              </a:solidFill>
              <a:effectLst/>
              <a:latin typeface="Calibri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5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2D2C47"/>
      </a:accent1>
      <a:accent2>
        <a:srgbClr val="265883"/>
      </a:accent2>
      <a:accent3>
        <a:srgbClr val="4D8886"/>
      </a:accent3>
      <a:accent4>
        <a:srgbClr val="9DB890"/>
      </a:accent4>
      <a:accent5>
        <a:srgbClr val="3E9BA3"/>
      </a:accent5>
      <a:accent6>
        <a:srgbClr val="3E9BA3"/>
      </a:accent6>
      <a:hlink>
        <a:srgbClr val="FFFFFF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838</Words>
  <Application>Microsoft Office PowerPoint</Application>
  <PresentationFormat>自定义</PresentationFormat>
  <Paragraphs>111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IMP-UCAS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fltrp</cp:lastModifiedBy>
  <cp:revision>252</cp:revision>
  <dcterms:created xsi:type="dcterms:W3CDTF">2018-12-19T01:46:29Z</dcterms:created>
  <dcterms:modified xsi:type="dcterms:W3CDTF">2019-01-31T01:07:47Z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2052-1.2.6.548</vt:lpwstr>
  </property>
</Properties>
</file>