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sldIdLst>
    <p:sldId id="256" r:id="rId2"/>
    <p:sldId id="257" r:id="rId3"/>
    <p:sldId id="260" r:id="rId4"/>
    <p:sldId id="261" r:id="rId5"/>
    <p:sldId id="262" r:id="rId6"/>
    <p:sldId id="263" r:id="rId7"/>
    <p:sldId id="264" r:id="rId8"/>
    <p:sldId id="265" r:id="rId9"/>
    <p:sldId id="259" r:id="rId10"/>
    <p:sldId id="258"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7" d="100"/>
          <a:sy n="87" d="100"/>
        </p:scale>
        <p:origin x="-1267"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145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846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9186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编辑母版文本样式</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469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571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111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42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5814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336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972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206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470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475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21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267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7" name="Date Placeholder 4"/>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896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880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1/31/2019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337584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16007" y="1474041"/>
            <a:ext cx="6477805" cy="1906073"/>
          </a:xfrm>
        </p:spPr>
        <p:txBody>
          <a:bodyPr/>
          <a:lstStyle/>
          <a:p>
            <a:pPr algn="ctr"/>
            <a:r>
              <a:rPr lang="en-US" altLang="zh-CN" dirty="0" smtClean="0"/>
              <a:t>Real OR NOT</a:t>
            </a:r>
            <a:endParaRPr lang="zh-CN" altLang="en-US" dirty="0"/>
          </a:p>
        </p:txBody>
      </p:sp>
      <p:sp>
        <p:nvSpPr>
          <p:cNvPr id="4" name="文本框 3"/>
          <p:cNvSpPr txBox="1"/>
          <p:nvPr/>
        </p:nvSpPr>
        <p:spPr>
          <a:xfrm>
            <a:off x="2277305" y="3646051"/>
            <a:ext cx="4838236" cy="461665"/>
          </a:xfrm>
          <a:prstGeom prst="rect">
            <a:avLst/>
          </a:prstGeom>
          <a:noFill/>
        </p:spPr>
        <p:txBody>
          <a:bodyPr wrap="square" rtlCol="0">
            <a:spAutoFit/>
          </a:bodyPr>
          <a:lstStyle/>
          <a:p>
            <a:pPr algn="ctr"/>
            <a:r>
              <a:rPr lang="en-US" altLang="zh-CN" sz="2400" dirty="0"/>
              <a:t>Art Fakes and Fakers</a:t>
            </a:r>
            <a:endParaRPr lang="zh-CN" altLang="en-US" sz="2400" dirty="0"/>
          </a:p>
        </p:txBody>
      </p:sp>
      <p:pic>
        <p:nvPicPr>
          <p:cNvPr id="1026" name="Picture 2"/>
          <p:cNvPicPr>
            <a:picLocks noChangeAspect="1" noChangeArrowheads="1"/>
          </p:cNvPicPr>
          <p:nvPr/>
        </p:nvPicPr>
        <p:blipFill>
          <a:blip r:embed="rId2"/>
          <a:srcRect/>
          <a:stretch>
            <a:fillRect/>
          </a:stretch>
        </p:blipFill>
        <p:spPr bwMode="auto">
          <a:xfrm>
            <a:off x="0" y="407406"/>
            <a:ext cx="9144000" cy="6450594"/>
          </a:xfrm>
          <a:prstGeom prst="rect">
            <a:avLst/>
          </a:prstGeom>
          <a:noFill/>
          <a:ln w="9525">
            <a:noFill/>
            <a:miter lim="800000"/>
            <a:headEnd/>
            <a:tailEnd/>
          </a:ln>
          <a:effectLst/>
        </p:spPr>
      </p:pic>
      <p:sp>
        <p:nvSpPr>
          <p:cNvPr id="7" name="圆角矩形 6"/>
          <p:cNvSpPr/>
          <p:nvPr/>
        </p:nvSpPr>
        <p:spPr>
          <a:xfrm>
            <a:off x="0" y="-1"/>
            <a:ext cx="2924269" cy="516049"/>
          </a:xfrm>
          <a:prstGeom prst="roundRect">
            <a:avLst/>
          </a:prstGeom>
          <a:solidFill>
            <a:srgbClr val="FFC000"/>
          </a:solidFill>
          <a:ln/>
        </p:spPr>
        <p:style>
          <a:lnRef idx="1">
            <a:schemeClr val="accent2"/>
          </a:lnRef>
          <a:fillRef idx="2">
            <a:schemeClr val="accent2"/>
          </a:fillRef>
          <a:effectRef idx="1">
            <a:schemeClr val="accent2"/>
          </a:effectRef>
          <a:fontRef idx="minor">
            <a:schemeClr val="dk1"/>
          </a:fontRef>
        </p:style>
        <p:txBody>
          <a:bodyPr anchor="ctr"/>
          <a:lstStyle/>
          <a:p>
            <a:pPr algn="ctr">
              <a:buFont typeface="Arial" pitchFamily="34" charset="0"/>
              <a:buNone/>
              <a:defRPr/>
            </a:pPr>
            <a:r>
              <a:rPr lang="zh-CN" altLang="en-US" sz="2400" dirty="0">
                <a:solidFill>
                  <a:schemeClr val="tx2"/>
                </a:solidFill>
                <a:latin typeface="Arial Rounded MT Bold" pitchFamily="34" charset="0"/>
              </a:rPr>
              <a:t>多维阅读第</a:t>
            </a:r>
            <a:r>
              <a:rPr lang="en-US" altLang="zh-CN" sz="2400" dirty="0">
                <a:solidFill>
                  <a:schemeClr val="tx2"/>
                </a:solidFill>
                <a:latin typeface="Arial Rounded MT Bold" pitchFamily="34" charset="0"/>
              </a:rPr>
              <a:t>22</a:t>
            </a:r>
            <a:r>
              <a:rPr lang="zh-CN" altLang="en-US" sz="2400" dirty="0">
                <a:solidFill>
                  <a:schemeClr val="tx2"/>
                </a:solidFill>
                <a:latin typeface="Arial Rounded MT Bold" pitchFamily="34" charset="0"/>
              </a:rPr>
              <a:t>级</a:t>
            </a:r>
          </a:p>
        </p:txBody>
      </p:sp>
    </p:spTree>
    <p:extLst>
      <p:ext uri="{BB962C8B-B14F-4D97-AF65-F5344CB8AC3E}">
        <p14:creationId xmlns:p14="http://schemas.microsoft.com/office/powerpoint/2010/main" val="376959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4709" y="452718"/>
            <a:ext cx="7271361" cy="1767968"/>
          </a:xfrm>
        </p:spPr>
        <p:txBody>
          <a:bodyPr/>
          <a:lstStyle/>
          <a:p>
            <a:r>
              <a:rPr lang="en-US" altLang="zh-CN" b="1" dirty="0" smtClean="0">
                <a:solidFill>
                  <a:srgbClr val="FFFF00"/>
                </a:solidFill>
                <a:latin typeface="Arial" panose="020B0604020202020204" pitchFamily="34" charset="0"/>
                <a:cs typeface="Arial" panose="020B0604020202020204" pitchFamily="34" charset="0"/>
              </a:rPr>
              <a:t>Post-reading</a:t>
            </a:r>
            <a:r>
              <a:rPr lang="en-US" altLang="zh-CN" b="1" dirty="0" smtClean="0">
                <a:solidFill>
                  <a:srgbClr val="FFFF00"/>
                </a:solidFill>
                <a:latin typeface="Arial" panose="020B0604020202020204" pitchFamily="34" charset="0"/>
                <a:cs typeface="Arial" panose="020B0604020202020204" pitchFamily="34" charset="0"/>
              </a:rPr>
              <a:t/>
            </a:r>
            <a:br>
              <a:rPr lang="en-US" altLang="zh-CN" b="1" dirty="0" smtClean="0">
                <a:solidFill>
                  <a:srgbClr val="FFFF00"/>
                </a:solidFill>
                <a:latin typeface="Arial" panose="020B0604020202020204" pitchFamily="34" charset="0"/>
                <a:cs typeface="Arial" panose="020B0604020202020204" pitchFamily="34" charset="0"/>
              </a:rPr>
            </a:br>
            <a:r>
              <a:rPr lang="en-US" altLang="zh-CN" sz="2400" dirty="0" smtClean="0">
                <a:solidFill>
                  <a:schemeClr val="tx1"/>
                </a:solidFill>
                <a:latin typeface="Arial" panose="020B0604020202020204" pitchFamily="34" charset="0"/>
                <a:cs typeface="Arial" panose="020B0604020202020204" pitchFamily="34" charset="0"/>
              </a:rPr>
              <a:t>Based on the flowchart </a:t>
            </a:r>
            <a:r>
              <a:rPr lang="en-US" altLang="zh-CN" sz="2400" i="1" dirty="0" smtClean="0">
                <a:solidFill>
                  <a:schemeClr val="tx1"/>
                </a:solidFill>
                <a:latin typeface="Arial" panose="020B0604020202020204" pitchFamily="34" charset="0"/>
                <a:cs typeface="Arial" panose="020B0604020202020204" pitchFamily="34" charset="0"/>
              </a:rPr>
              <a:t>The Faking Process </a:t>
            </a:r>
            <a:r>
              <a:rPr lang="en-US" altLang="zh-CN" sz="2400" dirty="0" smtClean="0">
                <a:solidFill>
                  <a:schemeClr val="tx1"/>
                </a:solidFill>
                <a:latin typeface="Arial" panose="020B0604020202020204" pitchFamily="34" charset="0"/>
                <a:cs typeface="Arial" panose="020B0604020202020204" pitchFamily="34" charset="0"/>
              </a:rPr>
              <a:t>and the book, find the key elements needed for faking an </a:t>
            </a:r>
            <a:r>
              <a:rPr lang="en-US" altLang="zh-CN" sz="2400" dirty="0" smtClean="0">
                <a:solidFill>
                  <a:schemeClr val="tx1"/>
                </a:solidFill>
                <a:latin typeface="Arial" panose="020B0604020202020204" pitchFamily="34" charset="0"/>
                <a:cs typeface="Arial" panose="020B0604020202020204" pitchFamily="34" charset="0"/>
              </a:rPr>
              <a:t/>
            </a:r>
            <a:br>
              <a:rPr lang="en-US" altLang="zh-CN" sz="2400" dirty="0" smtClean="0">
                <a:solidFill>
                  <a:schemeClr val="tx1"/>
                </a:solidFill>
                <a:latin typeface="Arial" panose="020B0604020202020204" pitchFamily="34" charset="0"/>
                <a:cs typeface="Arial" panose="020B0604020202020204" pitchFamily="34" charset="0"/>
              </a:rPr>
            </a:br>
            <a:r>
              <a:rPr lang="en-US" altLang="zh-CN" sz="2400" dirty="0" smtClean="0">
                <a:solidFill>
                  <a:schemeClr val="tx1"/>
                </a:solidFill>
                <a:latin typeface="Arial" panose="020B0604020202020204" pitchFamily="34" charset="0"/>
                <a:cs typeface="Arial" panose="020B0604020202020204" pitchFamily="34" charset="0"/>
              </a:rPr>
              <a:t>artwork </a:t>
            </a:r>
            <a:r>
              <a:rPr lang="en-US" altLang="zh-CN" sz="2400" dirty="0" smtClean="0">
                <a:solidFill>
                  <a:schemeClr val="tx1"/>
                </a:solidFill>
                <a:latin typeface="Arial" panose="020B0604020202020204" pitchFamily="34" charset="0"/>
                <a:cs typeface="Arial" panose="020B0604020202020204" pitchFamily="34" charset="0"/>
              </a:rPr>
              <a:t>and add them to the chart. </a:t>
            </a:r>
            <a:endParaRPr lang="zh-CN" altLang="en-US" sz="4000" dirty="0">
              <a:solidFill>
                <a:schemeClr val="tx1"/>
              </a:solidFill>
              <a:latin typeface="Arial" panose="020B0604020202020204" pitchFamily="34" charset="0"/>
              <a:cs typeface="Arial" panose="020B0604020202020204" pitchFamily="34" charset="0"/>
            </a:endParaRPr>
          </a:p>
        </p:txBody>
      </p:sp>
      <p:sp>
        <p:nvSpPr>
          <p:cNvPr id="4" name="流程图: 终止 3"/>
          <p:cNvSpPr/>
          <p:nvPr/>
        </p:nvSpPr>
        <p:spPr>
          <a:xfrm>
            <a:off x="283028" y="2522584"/>
            <a:ext cx="2737757" cy="500743"/>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The Faking Process</a:t>
            </a:r>
            <a:endParaRPr lang="zh-CN" altLang="en-US" dirty="0">
              <a:solidFill>
                <a:schemeClr val="bg1"/>
              </a:solidFill>
            </a:endParaRPr>
          </a:p>
        </p:txBody>
      </p:sp>
      <p:sp>
        <p:nvSpPr>
          <p:cNvPr id="5" name="流程图: 可选过程 4"/>
          <p:cNvSpPr>
            <a:spLocks noChangeArrowheads="1"/>
          </p:cNvSpPr>
          <p:nvPr/>
        </p:nvSpPr>
        <p:spPr bwMode="auto">
          <a:xfrm>
            <a:off x="422386" y="338377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altLang="zh-CN"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Study everything about the artist.</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6" name="右箭头 5"/>
          <p:cNvSpPr>
            <a:spLocks noChangeArrowheads="1"/>
          </p:cNvSpPr>
          <p:nvPr/>
        </p:nvSpPr>
        <p:spPr bwMode="auto">
          <a:xfrm>
            <a:off x="2074021" y="3684769"/>
            <a:ext cx="522605" cy="189230"/>
          </a:xfrm>
          <a:prstGeom prst="rightArrow">
            <a:avLst>
              <a:gd name="adj1" fmla="val 50000"/>
              <a:gd name="adj2" fmla="val 6904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7" name="流程图: 可选过程 6"/>
          <p:cNvSpPr>
            <a:spLocks noChangeArrowheads="1"/>
          </p:cNvSpPr>
          <p:nvPr/>
        </p:nvSpPr>
        <p:spPr bwMode="auto">
          <a:xfrm>
            <a:off x="2605982" y="338377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Find a canvas as old.</a:t>
            </a:r>
            <a:r>
              <a:rPr lang="en-US"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rPr>
              <a:t> </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8" name="右箭头 7"/>
          <p:cNvSpPr>
            <a:spLocks noChangeArrowheads="1"/>
          </p:cNvSpPr>
          <p:nvPr/>
        </p:nvSpPr>
        <p:spPr bwMode="auto">
          <a:xfrm>
            <a:off x="4312682" y="3678419"/>
            <a:ext cx="551815" cy="201930"/>
          </a:xfrm>
          <a:prstGeom prst="rightArrow">
            <a:avLst>
              <a:gd name="adj1" fmla="val 50000"/>
              <a:gd name="adj2" fmla="val 6831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9" name="流程图: 可选过程 8"/>
          <p:cNvSpPr>
            <a:spLocks noChangeArrowheads="1"/>
          </p:cNvSpPr>
          <p:nvPr/>
        </p:nvSpPr>
        <p:spPr bwMode="auto">
          <a:xfrm>
            <a:off x="4841642" y="338377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latin typeface="Arial" panose="020B0604020202020204" pitchFamily="34" charset="0"/>
                <a:ea typeface="等线" panose="02010600030101010101" pitchFamily="2" charset="-122"/>
                <a:cs typeface="Arial" panose="020B0604020202020204" pitchFamily="34" charset="0"/>
              </a:rPr>
              <a:t>Make their paintings look as old.</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10" name="右箭头 9"/>
          <p:cNvSpPr>
            <a:spLocks noChangeArrowheads="1"/>
          </p:cNvSpPr>
          <p:nvPr/>
        </p:nvSpPr>
        <p:spPr bwMode="auto">
          <a:xfrm>
            <a:off x="6516132" y="3672069"/>
            <a:ext cx="551815" cy="201930"/>
          </a:xfrm>
          <a:prstGeom prst="rightArrow">
            <a:avLst>
              <a:gd name="adj1" fmla="val 50000"/>
              <a:gd name="adj2" fmla="val 6831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11" name="流程图: 可选过程 10"/>
          <p:cNvSpPr>
            <a:spLocks noChangeArrowheads="1"/>
          </p:cNvSpPr>
          <p:nvPr/>
        </p:nvSpPr>
        <p:spPr bwMode="auto">
          <a:xfrm>
            <a:off x="7077303" y="337742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Create a story about the art.</a:t>
            </a:r>
            <a:r>
              <a:rPr lang="en-US"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rPr>
              <a:t> </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cxnSp>
        <p:nvCxnSpPr>
          <p:cNvPr id="13" name="直接连接符 12"/>
          <p:cNvCxnSpPr/>
          <p:nvPr/>
        </p:nvCxnSpPr>
        <p:spPr>
          <a:xfrm flipH="1">
            <a:off x="484709" y="4202203"/>
            <a:ext cx="127180" cy="544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5" idx="2"/>
          </p:cNvCxnSpPr>
          <p:nvPr/>
        </p:nvCxnSpPr>
        <p:spPr>
          <a:xfrm>
            <a:off x="1248204" y="4174989"/>
            <a:ext cx="59307" cy="6138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844131" y="4174989"/>
            <a:ext cx="177825" cy="620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917371" y="4168639"/>
            <a:ext cx="59595" cy="572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933911" y="4168639"/>
            <a:ext cx="177825" cy="620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102641" y="4174989"/>
            <a:ext cx="59595" cy="572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19181" y="4174989"/>
            <a:ext cx="177825" cy="620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297850" y="4168639"/>
            <a:ext cx="59595" cy="572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8314390" y="4168639"/>
            <a:ext cx="186332" cy="533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6718" y="4774293"/>
            <a:ext cx="713014" cy="369332"/>
          </a:xfrm>
          <a:prstGeom prst="rect">
            <a:avLst/>
          </a:prstGeom>
          <a:noFill/>
          <a:ln>
            <a:solidFill>
              <a:schemeClr val="tx1"/>
            </a:solidFill>
          </a:ln>
        </p:spPr>
        <p:txBody>
          <a:bodyPr wrap="square" rtlCol="0">
            <a:spAutoFit/>
          </a:bodyPr>
          <a:lstStyle/>
          <a:p>
            <a:endParaRPr lang="zh-CN" altLang="en-US" dirty="0"/>
          </a:p>
        </p:txBody>
      </p:sp>
      <p:sp>
        <p:nvSpPr>
          <p:cNvPr id="30" name="文本框 29"/>
          <p:cNvSpPr txBox="1"/>
          <p:nvPr/>
        </p:nvSpPr>
        <p:spPr>
          <a:xfrm>
            <a:off x="891696" y="4795157"/>
            <a:ext cx="713014" cy="369332"/>
          </a:xfrm>
          <a:prstGeom prst="rect">
            <a:avLst/>
          </a:prstGeom>
          <a:noFill/>
          <a:ln>
            <a:solidFill>
              <a:schemeClr val="tx1"/>
            </a:solidFill>
          </a:ln>
        </p:spPr>
        <p:txBody>
          <a:bodyPr wrap="square" rtlCol="0">
            <a:spAutoFit/>
          </a:bodyPr>
          <a:lstStyle/>
          <a:p>
            <a:endParaRPr lang="zh-CN" altLang="en-US" dirty="0"/>
          </a:p>
        </p:txBody>
      </p:sp>
      <p:sp>
        <p:nvSpPr>
          <p:cNvPr id="31" name="文本框 30"/>
          <p:cNvSpPr txBox="1"/>
          <p:nvPr/>
        </p:nvSpPr>
        <p:spPr>
          <a:xfrm>
            <a:off x="1665449" y="4807466"/>
            <a:ext cx="713014" cy="369332"/>
          </a:xfrm>
          <a:prstGeom prst="rect">
            <a:avLst/>
          </a:prstGeom>
          <a:noFill/>
          <a:ln>
            <a:solidFill>
              <a:schemeClr val="tx1"/>
            </a:solidFill>
          </a:ln>
        </p:spPr>
        <p:txBody>
          <a:bodyPr wrap="square" rtlCol="0">
            <a:spAutoFit/>
          </a:bodyPr>
          <a:lstStyle/>
          <a:p>
            <a:endParaRPr lang="zh-CN" altLang="en-US" dirty="0"/>
          </a:p>
        </p:txBody>
      </p:sp>
      <p:sp>
        <p:nvSpPr>
          <p:cNvPr id="32" name="文本框 31"/>
          <p:cNvSpPr txBox="1"/>
          <p:nvPr/>
        </p:nvSpPr>
        <p:spPr>
          <a:xfrm>
            <a:off x="2558576" y="4774293"/>
            <a:ext cx="713014" cy="369332"/>
          </a:xfrm>
          <a:prstGeom prst="rect">
            <a:avLst/>
          </a:prstGeom>
          <a:noFill/>
          <a:ln>
            <a:solidFill>
              <a:schemeClr val="tx1"/>
            </a:solidFill>
          </a:ln>
        </p:spPr>
        <p:txBody>
          <a:bodyPr wrap="square" rtlCol="0">
            <a:spAutoFit/>
          </a:bodyPr>
          <a:lstStyle/>
          <a:p>
            <a:endParaRPr lang="zh-CN" altLang="en-US" dirty="0"/>
          </a:p>
        </p:txBody>
      </p:sp>
      <p:sp>
        <p:nvSpPr>
          <p:cNvPr id="33" name="文本框 32"/>
          <p:cNvSpPr txBox="1"/>
          <p:nvPr/>
        </p:nvSpPr>
        <p:spPr>
          <a:xfrm>
            <a:off x="3625864" y="4774293"/>
            <a:ext cx="713014" cy="369332"/>
          </a:xfrm>
          <a:prstGeom prst="rect">
            <a:avLst/>
          </a:prstGeom>
          <a:noFill/>
          <a:ln>
            <a:solidFill>
              <a:schemeClr val="tx1"/>
            </a:solidFill>
          </a:ln>
        </p:spPr>
        <p:txBody>
          <a:bodyPr wrap="square" rtlCol="0">
            <a:spAutoFit/>
          </a:bodyPr>
          <a:lstStyle/>
          <a:p>
            <a:endParaRPr lang="zh-CN" altLang="en-US" dirty="0"/>
          </a:p>
        </p:txBody>
      </p:sp>
      <p:sp>
        <p:nvSpPr>
          <p:cNvPr id="34" name="文本框 33"/>
          <p:cNvSpPr txBox="1"/>
          <p:nvPr/>
        </p:nvSpPr>
        <p:spPr>
          <a:xfrm>
            <a:off x="4712174" y="4774293"/>
            <a:ext cx="713014" cy="369332"/>
          </a:xfrm>
          <a:prstGeom prst="rect">
            <a:avLst/>
          </a:prstGeom>
          <a:noFill/>
          <a:ln>
            <a:solidFill>
              <a:schemeClr val="tx1"/>
            </a:solidFill>
          </a:ln>
        </p:spPr>
        <p:txBody>
          <a:bodyPr wrap="square" rtlCol="0">
            <a:spAutoFit/>
          </a:bodyPr>
          <a:lstStyle/>
          <a:p>
            <a:endParaRPr lang="zh-CN" altLang="en-US" dirty="0"/>
          </a:p>
        </p:txBody>
      </p:sp>
      <p:sp>
        <p:nvSpPr>
          <p:cNvPr id="35" name="文本框 34"/>
          <p:cNvSpPr txBox="1"/>
          <p:nvPr/>
        </p:nvSpPr>
        <p:spPr>
          <a:xfrm>
            <a:off x="5851586" y="4768459"/>
            <a:ext cx="713014" cy="369332"/>
          </a:xfrm>
          <a:prstGeom prst="rect">
            <a:avLst/>
          </a:prstGeom>
          <a:noFill/>
          <a:ln>
            <a:solidFill>
              <a:schemeClr val="tx1"/>
            </a:solidFill>
          </a:ln>
        </p:spPr>
        <p:txBody>
          <a:bodyPr wrap="square" rtlCol="0">
            <a:spAutoFit/>
          </a:bodyPr>
          <a:lstStyle/>
          <a:p>
            <a:endParaRPr lang="zh-CN" altLang="en-US" dirty="0"/>
          </a:p>
        </p:txBody>
      </p:sp>
      <p:sp>
        <p:nvSpPr>
          <p:cNvPr id="36" name="文本框 35"/>
          <p:cNvSpPr txBox="1"/>
          <p:nvPr/>
        </p:nvSpPr>
        <p:spPr>
          <a:xfrm>
            <a:off x="6832195" y="4729968"/>
            <a:ext cx="713014" cy="369332"/>
          </a:xfrm>
          <a:prstGeom prst="rect">
            <a:avLst/>
          </a:prstGeom>
          <a:noFill/>
          <a:ln>
            <a:solidFill>
              <a:schemeClr val="tx1"/>
            </a:solidFill>
          </a:ln>
        </p:spPr>
        <p:txBody>
          <a:bodyPr wrap="square" rtlCol="0">
            <a:spAutoFit/>
          </a:bodyPr>
          <a:lstStyle/>
          <a:p>
            <a:endParaRPr lang="zh-CN" altLang="en-US" dirty="0"/>
          </a:p>
        </p:txBody>
      </p:sp>
      <p:sp>
        <p:nvSpPr>
          <p:cNvPr id="37" name="文本框 36"/>
          <p:cNvSpPr txBox="1"/>
          <p:nvPr/>
        </p:nvSpPr>
        <p:spPr>
          <a:xfrm>
            <a:off x="8077308" y="4735020"/>
            <a:ext cx="713014" cy="369332"/>
          </a:xfrm>
          <a:prstGeom prst="rect">
            <a:avLst/>
          </a:prstGeom>
          <a:noFill/>
          <a:ln>
            <a:solidFill>
              <a:schemeClr val="tx1"/>
            </a:solidFill>
          </a:ln>
        </p:spPr>
        <p:txBody>
          <a:bodyPr wrap="square" rtlCol="0">
            <a:spAutoFit/>
          </a:bodyPr>
          <a:lstStyle/>
          <a:p>
            <a:endParaRPr lang="zh-CN" altLang="en-US" dirty="0"/>
          </a:p>
        </p:txBody>
      </p:sp>
    </p:spTree>
    <p:extLst>
      <p:ext uri="{BB962C8B-B14F-4D97-AF65-F5344CB8AC3E}">
        <p14:creationId xmlns:p14="http://schemas.microsoft.com/office/powerpoint/2010/main" val="247419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195944" y="2231572"/>
            <a:ext cx="8701278" cy="4305300"/>
          </a:xfrm>
          <a:prstGeom prst="rect">
            <a:avLst/>
          </a:prstGeom>
          <a:ln>
            <a:noFill/>
          </a:ln>
          <a:effectLst>
            <a:softEdge rad="112500"/>
          </a:effectLst>
        </p:spPr>
      </p:pic>
      <p:sp>
        <p:nvSpPr>
          <p:cNvPr id="4" name="标题 1"/>
          <p:cNvSpPr txBox="1">
            <a:spLocks/>
          </p:cNvSpPr>
          <p:nvPr/>
        </p:nvSpPr>
        <p:spPr>
          <a:xfrm>
            <a:off x="493417" y="284957"/>
            <a:ext cx="7271361" cy="1767968"/>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b="1" dirty="0" smtClean="0">
                <a:solidFill>
                  <a:srgbClr val="FFFF00"/>
                </a:solidFill>
                <a:latin typeface="Arial" panose="020B0604020202020204" pitchFamily="34" charset="0"/>
                <a:cs typeface="Arial" panose="020B0604020202020204" pitchFamily="34" charset="0"/>
              </a:rPr>
              <a:t>Group </a:t>
            </a:r>
            <a:r>
              <a:rPr lang="en-US" altLang="zh-CN" b="1" dirty="0" smtClean="0">
                <a:solidFill>
                  <a:srgbClr val="FFFF00"/>
                </a:solidFill>
                <a:latin typeface="Arial" panose="020B0604020202020204" pitchFamily="34" charset="0"/>
                <a:cs typeface="Arial" panose="020B0604020202020204" pitchFamily="34" charset="0"/>
              </a:rPr>
              <a:t>discussion</a:t>
            </a:r>
            <a:r>
              <a:rPr lang="en-US" altLang="zh-CN" b="1" dirty="0" smtClean="0">
                <a:solidFill>
                  <a:srgbClr val="FFFF00"/>
                </a:solidFill>
                <a:latin typeface="Arial" panose="020B0604020202020204" pitchFamily="34" charset="0"/>
                <a:cs typeface="Arial" panose="020B0604020202020204" pitchFamily="34" charset="0"/>
              </a:rPr>
              <a:t/>
            </a:r>
            <a:br>
              <a:rPr lang="en-US" altLang="zh-CN" b="1" dirty="0" smtClean="0">
                <a:solidFill>
                  <a:srgbClr val="FFFF00"/>
                </a:solidFill>
                <a:latin typeface="Arial" panose="020B0604020202020204" pitchFamily="34" charset="0"/>
                <a:cs typeface="Arial" panose="020B0604020202020204" pitchFamily="34" charset="0"/>
              </a:rPr>
            </a:br>
            <a:r>
              <a:rPr lang="en-US" altLang="zh-CN" sz="2400" dirty="0">
                <a:solidFill>
                  <a:schemeClr val="tx1"/>
                </a:solidFill>
                <a:latin typeface="Arial" panose="020B0604020202020204" pitchFamily="34" charset="0"/>
                <a:cs typeface="Arial" panose="020B0604020202020204" pitchFamily="34" charset="0"/>
              </a:rPr>
              <a:t>C</a:t>
            </a:r>
            <a:r>
              <a:rPr lang="en-US" altLang="zh-CN" sz="2400" dirty="0" smtClean="0">
                <a:solidFill>
                  <a:schemeClr val="tx1"/>
                </a:solidFill>
                <a:latin typeface="Arial" panose="020B0604020202020204" pitchFamily="34" charset="0"/>
                <a:cs typeface="Arial" panose="020B0604020202020204" pitchFamily="34" charset="0"/>
              </a:rPr>
              <a:t>ompare the two flowcharts, find the corresponding busting methods for different faking techniques, and complete the mind map in groups. </a:t>
            </a:r>
            <a:endParaRPr lang="zh-CN" alt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268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974" y="652395"/>
            <a:ext cx="7055380" cy="1400530"/>
          </a:xfrm>
        </p:spPr>
        <p:txBody>
          <a:bodyPr/>
          <a:lstStyle/>
          <a:p>
            <a:r>
              <a:rPr lang="en-US" altLang="zh-CN" b="1" dirty="0" smtClean="0">
                <a:solidFill>
                  <a:srgbClr val="FFFF00"/>
                </a:solidFill>
                <a:latin typeface="Arial" panose="020B0604020202020204" pitchFamily="34" charset="0"/>
                <a:cs typeface="Arial" panose="020B0604020202020204" pitchFamily="34" charset="0"/>
              </a:rPr>
              <a:t>Reflection </a:t>
            </a:r>
            <a:endParaRPr lang="zh-CN" altLang="en-US" b="1" dirty="0">
              <a:solidFill>
                <a:srgbClr val="FFFF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547511" y="1928747"/>
            <a:ext cx="8043334" cy="4195481"/>
          </a:xfrm>
        </p:spPr>
        <p:txBody>
          <a:bodyPr>
            <a:normAutofit/>
          </a:bodyPr>
          <a:lstStyle/>
          <a:p>
            <a:r>
              <a:rPr lang="en-US" altLang="zh-CN" sz="2800" dirty="0" smtClean="0"/>
              <a:t>1. Why </a:t>
            </a:r>
            <a:r>
              <a:rPr lang="en-US" altLang="zh-CN" sz="2800" dirty="0"/>
              <a:t>does the author write the book</a:t>
            </a:r>
            <a:r>
              <a:rPr lang="en-US" altLang="zh-CN" sz="2800" dirty="0" smtClean="0"/>
              <a:t>?</a:t>
            </a:r>
          </a:p>
          <a:p>
            <a:pPr marL="0" indent="0">
              <a:buNone/>
            </a:pPr>
            <a:endParaRPr lang="en-US" altLang="zh-CN" sz="2800" dirty="0"/>
          </a:p>
          <a:p>
            <a:r>
              <a:rPr lang="en-US" altLang="zh-CN" sz="2800" dirty="0"/>
              <a:t>2. Why did he </a:t>
            </a:r>
            <a:r>
              <a:rPr lang="en-US" altLang="zh-CN" sz="2800" dirty="0" smtClean="0"/>
              <a:t>advise people </a:t>
            </a:r>
            <a:r>
              <a:rPr lang="en-US" altLang="zh-CN" sz="2800" dirty="0"/>
              <a:t>to stay ahead of the forgers in the last part?</a:t>
            </a:r>
          </a:p>
          <a:p>
            <a:endParaRPr lang="zh-CN" altLang="en-US" sz="2800" dirty="0"/>
          </a:p>
        </p:txBody>
      </p:sp>
    </p:spTree>
    <p:extLst>
      <p:ext uri="{BB962C8B-B14F-4D97-AF65-F5344CB8AC3E}">
        <p14:creationId xmlns:p14="http://schemas.microsoft.com/office/powerpoint/2010/main" val="492325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974" y="652395"/>
            <a:ext cx="7055380" cy="1400530"/>
          </a:xfrm>
        </p:spPr>
        <p:txBody>
          <a:bodyPr/>
          <a:lstStyle/>
          <a:p>
            <a:r>
              <a:rPr lang="en-US" altLang="zh-CN" b="1" dirty="0" smtClean="0">
                <a:solidFill>
                  <a:srgbClr val="FFFF00"/>
                </a:solidFill>
                <a:latin typeface="Arial" panose="020B0604020202020204" pitchFamily="34" charset="0"/>
                <a:cs typeface="Arial" panose="020B0604020202020204" pitchFamily="34" charset="0"/>
              </a:rPr>
              <a:t>Homework </a:t>
            </a:r>
            <a:endParaRPr lang="zh-CN" altLang="en-US" b="1" dirty="0">
              <a:solidFill>
                <a:srgbClr val="FFFF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547511" y="1928747"/>
            <a:ext cx="8043334" cy="4195481"/>
          </a:xfrm>
        </p:spPr>
        <p:txBody>
          <a:bodyPr>
            <a:normAutofit lnSpcReduction="10000"/>
          </a:bodyPr>
          <a:lstStyle/>
          <a:p>
            <a:r>
              <a:rPr lang="en-US" altLang="zh-CN" sz="2800" dirty="0" smtClean="0"/>
              <a:t>1. Search on the Internet for the information about a famous artist, including his/her life story and masterpieces. Give a brief presentation to the class. </a:t>
            </a:r>
          </a:p>
          <a:p>
            <a:pPr marL="0" indent="0">
              <a:buNone/>
            </a:pPr>
            <a:endParaRPr lang="en-US" altLang="zh-CN" sz="2800" dirty="0"/>
          </a:p>
          <a:p>
            <a:r>
              <a:rPr lang="en-US" altLang="zh-CN" sz="2800" dirty="0"/>
              <a:t>2. </a:t>
            </a:r>
            <a:r>
              <a:rPr lang="en-US" altLang="zh-CN" sz="2800" dirty="0" smtClean="0"/>
              <a:t>Search on the Internet for some infamous art forgers, learn about their ways of forging and the bad effect they have caused. Show the whole class the results of your investigation.</a:t>
            </a:r>
            <a:endParaRPr lang="en-US" altLang="zh-CN" sz="2800" dirty="0"/>
          </a:p>
          <a:p>
            <a:endParaRPr lang="zh-CN" altLang="en-US" sz="2800" dirty="0"/>
          </a:p>
        </p:txBody>
      </p:sp>
    </p:spTree>
    <p:extLst>
      <p:ext uri="{BB962C8B-B14F-4D97-AF65-F5344CB8AC3E}">
        <p14:creationId xmlns:p14="http://schemas.microsoft.com/office/powerpoint/2010/main" val="9335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625" y="577904"/>
            <a:ext cx="8479676" cy="1767968"/>
          </a:xfrm>
        </p:spPr>
        <p:txBody>
          <a:bodyPr/>
          <a:lstStyle/>
          <a:p>
            <a:r>
              <a:rPr lang="en-US" altLang="zh-CN" b="1" dirty="0" smtClean="0">
                <a:solidFill>
                  <a:srgbClr val="FFFF00"/>
                </a:solidFill>
                <a:latin typeface="Arial" panose="020B0604020202020204" pitchFamily="34" charset="0"/>
                <a:cs typeface="Arial" panose="020B0604020202020204" pitchFamily="34" charset="0"/>
              </a:rPr>
              <a:t>Pre-reading </a:t>
            </a:r>
            <a:r>
              <a:rPr lang="en-US" altLang="zh-CN" dirty="0" smtClean="0">
                <a:latin typeface="Arial" panose="020B0604020202020204" pitchFamily="34" charset="0"/>
                <a:cs typeface="Arial" panose="020B0604020202020204" pitchFamily="34" charset="0"/>
              </a:rPr>
              <a:t/>
            </a:r>
            <a:br>
              <a:rPr lang="en-US" altLang="zh-CN" dirty="0" smtClean="0">
                <a:latin typeface="Arial" panose="020B0604020202020204" pitchFamily="34" charset="0"/>
                <a:cs typeface="Arial" panose="020B0604020202020204" pitchFamily="34" charset="0"/>
              </a:rPr>
            </a:br>
            <a:r>
              <a:rPr lang="en-US" altLang="zh-CN" sz="2800" dirty="0" smtClean="0">
                <a:latin typeface="Arial" panose="020B0604020202020204" pitchFamily="34" charset="0"/>
                <a:cs typeface="Arial" panose="020B0604020202020204" pitchFamily="34" charset="0"/>
              </a:rPr>
              <a:t>Skim the titles, pictures, and captions in the book and think about the following questions.</a:t>
            </a:r>
            <a:endParaRPr lang="zh-CN" altLang="en-US" sz="28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528341" y="2683329"/>
            <a:ext cx="8114915" cy="3864434"/>
          </a:xfrm>
        </p:spPr>
        <p:txBody>
          <a:bodyPr>
            <a:normAutofit lnSpcReduction="10000"/>
          </a:bodyPr>
          <a:lstStyle/>
          <a:p>
            <a:pPr marL="0" indent="0">
              <a:lnSpc>
                <a:spcPct val="150000"/>
              </a:lnSpc>
              <a:buNone/>
            </a:pPr>
            <a:r>
              <a:rPr lang="en-US" altLang="zh-CN" sz="2400" i="1" dirty="0">
                <a:latin typeface="Comic Sans MS" panose="030F0702030302020204" pitchFamily="66" charset="0"/>
              </a:rPr>
              <a:t>1. What is a forgery? </a:t>
            </a:r>
            <a:r>
              <a:rPr lang="en-US" altLang="zh-CN" sz="2400" i="1" dirty="0" smtClean="0">
                <a:latin typeface="Comic Sans MS" panose="030F0702030302020204" pitchFamily="66" charset="0"/>
              </a:rPr>
              <a:t>Is it legal</a:t>
            </a:r>
            <a:r>
              <a:rPr lang="en-US" altLang="zh-CN" sz="2400" i="1" dirty="0">
                <a:latin typeface="Comic Sans MS" panose="030F0702030302020204" pitchFamily="66" charset="0"/>
              </a:rPr>
              <a:t>? </a:t>
            </a:r>
          </a:p>
          <a:p>
            <a:pPr marL="0" indent="0">
              <a:lnSpc>
                <a:spcPct val="150000"/>
              </a:lnSpc>
              <a:buNone/>
            </a:pPr>
            <a:r>
              <a:rPr lang="en-US" altLang="zh-CN" sz="2400" i="1" dirty="0">
                <a:latin typeface="Comic Sans MS" panose="030F0702030302020204" pitchFamily="66" charset="0"/>
              </a:rPr>
              <a:t>2. Why did some artists forge others’ works</a:t>
            </a:r>
            <a:r>
              <a:rPr lang="zh-CN" altLang="en-US" sz="2400" i="1" dirty="0">
                <a:latin typeface="Comic Sans MS" panose="030F0702030302020204" pitchFamily="66" charset="0"/>
              </a:rPr>
              <a:t>？</a:t>
            </a:r>
            <a:r>
              <a:rPr lang="en-US" altLang="zh-CN" sz="2400" i="1" dirty="0">
                <a:latin typeface="Comic Sans MS" panose="030F0702030302020204" pitchFamily="66" charset="0"/>
              </a:rPr>
              <a:t>How did </a:t>
            </a:r>
            <a:r>
              <a:rPr lang="en-US" altLang="zh-CN" sz="2400" i="1" dirty="0" smtClean="0">
                <a:latin typeface="Comic Sans MS" panose="030F0702030302020204" pitchFamily="66" charset="0"/>
              </a:rPr>
              <a:t> </a:t>
            </a:r>
          </a:p>
          <a:p>
            <a:pPr marL="0" indent="0">
              <a:lnSpc>
                <a:spcPct val="150000"/>
              </a:lnSpc>
              <a:buNone/>
            </a:pPr>
            <a:r>
              <a:rPr lang="en-US" altLang="zh-CN" sz="2400" i="1" dirty="0" smtClean="0">
                <a:latin typeface="Comic Sans MS" panose="030F0702030302020204" pitchFamily="66" charset="0"/>
              </a:rPr>
              <a:t>     they </a:t>
            </a:r>
            <a:r>
              <a:rPr lang="en-US" altLang="zh-CN" sz="2400" i="1" dirty="0">
                <a:latin typeface="Comic Sans MS" panose="030F0702030302020204" pitchFamily="66" charset="0"/>
              </a:rPr>
              <a:t>make the forgeries convincing? Do you know </a:t>
            </a:r>
            <a:r>
              <a:rPr lang="en-US" altLang="zh-CN" sz="2400" i="1" dirty="0" smtClean="0">
                <a:latin typeface="Comic Sans MS" panose="030F0702030302020204" pitchFamily="66" charset="0"/>
              </a:rPr>
              <a:t>  </a:t>
            </a:r>
          </a:p>
          <a:p>
            <a:pPr marL="0" indent="0">
              <a:lnSpc>
                <a:spcPct val="150000"/>
              </a:lnSpc>
              <a:buNone/>
            </a:pPr>
            <a:r>
              <a:rPr lang="en-US" altLang="zh-CN" sz="2400" i="1" dirty="0" smtClean="0">
                <a:latin typeface="Comic Sans MS" panose="030F0702030302020204" pitchFamily="66" charset="0"/>
              </a:rPr>
              <a:t>     some </a:t>
            </a:r>
            <a:r>
              <a:rPr lang="en-US" altLang="zh-CN" sz="2400" i="1" dirty="0">
                <a:latin typeface="Comic Sans MS" panose="030F0702030302020204" pitchFamily="66" charset="0"/>
              </a:rPr>
              <a:t>ways to tell </a:t>
            </a:r>
            <a:r>
              <a:rPr lang="en-US" altLang="zh-CN" sz="2400" i="1" dirty="0" smtClean="0">
                <a:latin typeface="Comic Sans MS" panose="030F0702030302020204" pitchFamily="66" charset="0"/>
              </a:rPr>
              <a:t>if an artwork </a:t>
            </a:r>
            <a:r>
              <a:rPr lang="en-US" altLang="zh-CN" sz="2400" i="1" dirty="0">
                <a:latin typeface="Comic Sans MS" panose="030F0702030302020204" pitchFamily="66" charset="0"/>
              </a:rPr>
              <a:t>is a forgery?</a:t>
            </a:r>
          </a:p>
          <a:p>
            <a:pPr marL="0" indent="0">
              <a:lnSpc>
                <a:spcPct val="150000"/>
              </a:lnSpc>
              <a:buNone/>
            </a:pPr>
            <a:r>
              <a:rPr lang="en-US" altLang="zh-CN" sz="2400" i="1" dirty="0" smtClean="0">
                <a:latin typeface="Comic Sans MS" panose="030F0702030302020204" pitchFamily="66" charset="0"/>
              </a:rPr>
              <a:t>3</a:t>
            </a:r>
            <a:r>
              <a:rPr lang="en-US" altLang="zh-CN" sz="2400" i="1" dirty="0">
                <a:latin typeface="Comic Sans MS" panose="030F0702030302020204" pitchFamily="66" charset="0"/>
              </a:rPr>
              <a:t>. What does the title of the last part “Staying Ahead </a:t>
            </a:r>
            <a:endParaRPr lang="en-US" altLang="zh-CN" sz="2400" i="1" dirty="0" smtClean="0">
              <a:latin typeface="Comic Sans MS" panose="030F0702030302020204" pitchFamily="66" charset="0"/>
            </a:endParaRPr>
          </a:p>
          <a:p>
            <a:pPr marL="0" indent="0">
              <a:lnSpc>
                <a:spcPct val="150000"/>
              </a:lnSpc>
              <a:buNone/>
            </a:pPr>
            <a:r>
              <a:rPr lang="en-US" altLang="zh-CN" sz="2400" i="1" dirty="0" smtClean="0">
                <a:latin typeface="Comic Sans MS" panose="030F0702030302020204" pitchFamily="66" charset="0"/>
              </a:rPr>
              <a:t>     of </a:t>
            </a:r>
            <a:r>
              <a:rPr lang="en-US" altLang="zh-CN" sz="2400" i="1" dirty="0">
                <a:latin typeface="Comic Sans MS" panose="030F0702030302020204" pitchFamily="66" charset="0"/>
              </a:rPr>
              <a:t>the Forgers” mean? </a:t>
            </a:r>
            <a:endParaRPr lang="zh-CN" altLang="en-US" sz="2400" i="1" dirty="0">
              <a:latin typeface="Comic Sans MS" panose="030F0702030302020204" pitchFamily="66" charset="0"/>
            </a:endParaRPr>
          </a:p>
        </p:txBody>
      </p:sp>
    </p:spTree>
    <p:extLst>
      <p:ext uri="{BB962C8B-B14F-4D97-AF65-F5344CB8AC3E}">
        <p14:creationId xmlns:p14="http://schemas.microsoft.com/office/powerpoint/2010/main" val="16294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280" y="240447"/>
            <a:ext cx="8485120" cy="2002010"/>
          </a:xfrm>
        </p:spPr>
        <p:txBody>
          <a:bodyPr/>
          <a:lstStyle/>
          <a:p>
            <a:r>
              <a:rPr lang="en-US" altLang="zh-CN" b="1" dirty="0" smtClean="0">
                <a:solidFill>
                  <a:srgbClr val="FFFF00"/>
                </a:solidFill>
                <a:latin typeface="Arial" panose="020B0604020202020204" pitchFamily="34" charset="0"/>
                <a:cs typeface="Arial" panose="020B0604020202020204" pitchFamily="34" charset="0"/>
              </a:rPr>
              <a:t>Reading </a:t>
            </a:r>
            <a:r>
              <a:rPr lang="en-US" altLang="zh-CN" dirty="0" smtClean="0">
                <a:latin typeface="Arial" panose="020B0604020202020204" pitchFamily="34" charset="0"/>
                <a:cs typeface="Arial" panose="020B0604020202020204" pitchFamily="34" charset="0"/>
              </a:rPr>
              <a:t/>
            </a:r>
            <a:br>
              <a:rPr lang="en-US" altLang="zh-CN" dirty="0" smtClean="0">
                <a:latin typeface="Arial" panose="020B0604020202020204" pitchFamily="34" charset="0"/>
                <a:cs typeface="Arial" panose="020B0604020202020204" pitchFamily="34" charset="0"/>
              </a:rPr>
            </a:br>
            <a:r>
              <a:rPr lang="en-US" altLang="zh-CN" sz="2800" dirty="0" smtClean="0">
                <a:latin typeface="Arial" panose="020B0604020202020204" pitchFamily="34" charset="0"/>
                <a:cs typeface="Arial" panose="020B0604020202020204" pitchFamily="34" charset="0"/>
              </a:rPr>
              <a:t>Read the book and discuss the questions with each other and complete the two flowcharts: </a:t>
            </a:r>
            <a:r>
              <a:rPr lang="en-US" altLang="zh-CN" sz="2800" i="1" dirty="0" smtClean="0">
                <a:latin typeface="Arial" panose="020B0604020202020204" pitchFamily="34" charset="0"/>
                <a:cs typeface="Arial" panose="020B0604020202020204" pitchFamily="34" charset="0"/>
              </a:rPr>
              <a:t>The Faking process and Busting a Faker on </a:t>
            </a:r>
            <a:r>
              <a:rPr lang="en-US" altLang="zh-CN" sz="2800" i="1" dirty="0" smtClean="0">
                <a:latin typeface="Arial" panose="020B0604020202020204" pitchFamily="34" charset="0"/>
                <a:cs typeface="Arial" panose="020B0604020202020204" pitchFamily="34" charset="0"/>
              </a:rPr>
              <a:t>pages 26-27</a:t>
            </a:r>
            <a:r>
              <a:rPr lang="en-US" altLang="zh-CN" sz="2800" i="1" dirty="0" smtClean="0">
                <a:latin typeface="Arial" panose="020B0604020202020204" pitchFamily="34" charset="0"/>
                <a:cs typeface="Arial" panose="020B0604020202020204" pitchFamily="34" charset="0"/>
              </a:rPr>
              <a:t>.</a:t>
            </a:r>
            <a:endParaRPr lang="zh-CN" altLang="en-US" sz="2800" i="1"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430280" y="2488353"/>
            <a:ext cx="7908177" cy="4195481"/>
          </a:xfrm>
        </p:spPr>
        <p:txBody>
          <a:bodyPr>
            <a:normAutofit/>
          </a:bodyPr>
          <a:lstStyle/>
          <a:p>
            <a:r>
              <a:rPr lang="en-US" altLang="zh-CN" sz="2400" dirty="0">
                <a:solidFill>
                  <a:srgbClr val="FFFF00"/>
                </a:solidFill>
              </a:rPr>
              <a:t>1.  What is a forgery? Is it legal</a:t>
            </a:r>
            <a:r>
              <a:rPr lang="en-US" altLang="zh-CN" sz="2400" dirty="0" smtClean="0">
                <a:solidFill>
                  <a:srgbClr val="FFFF00"/>
                </a:solidFill>
              </a:rPr>
              <a:t>?</a:t>
            </a:r>
          </a:p>
          <a:p>
            <a:pPr marL="0" indent="0">
              <a:buNone/>
            </a:pPr>
            <a:r>
              <a:rPr lang="en-US" altLang="zh-CN" sz="2400" dirty="0" smtClean="0"/>
              <a:t>A </a:t>
            </a:r>
            <a:r>
              <a:rPr lang="en-US" altLang="zh-CN" sz="2400" dirty="0"/>
              <a:t>forgery is a piece of </a:t>
            </a:r>
            <a:r>
              <a:rPr lang="en-US" altLang="zh-CN" sz="2400" dirty="0" smtClean="0"/>
              <a:t>artwork </a:t>
            </a:r>
            <a:r>
              <a:rPr lang="en-US" altLang="zh-CN" sz="2400" dirty="0"/>
              <a:t>copying original </a:t>
            </a:r>
            <a:r>
              <a:rPr lang="en-US" altLang="zh-CN" sz="2400" dirty="0" smtClean="0"/>
              <a:t>art </a:t>
            </a:r>
            <a:r>
              <a:rPr lang="en-US" altLang="zh-CN" sz="2400" dirty="0"/>
              <a:t>and is sold for money, which is illegal. </a:t>
            </a:r>
            <a:endParaRPr lang="zh-CN" altLang="zh-CN" sz="2400" dirty="0"/>
          </a:p>
          <a:p>
            <a:r>
              <a:rPr lang="en-US" altLang="zh-CN" sz="2400" dirty="0">
                <a:solidFill>
                  <a:srgbClr val="FFFF00"/>
                </a:solidFill>
              </a:rPr>
              <a:t>2.  If an art student copies the styles of other artists, can it be called a forgery?</a:t>
            </a:r>
            <a:endParaRPr lang="zh-CN" altLang="zh-CN" sz="2400" dirty="0">
              <a:solidFill>
                <a:srgbClr val="FFFF00"/>
              </a:solidFill>
            </a:endParaRPr>
          </a:p>
          <a:p>
            <a:pPr marL="0" indent="0">
              <a:buNone/>
            </a:pPr>
            <a:r>
              <a:rPr lang="en-US" altLang="zh-CN" sz="2400" dirty="0" smtClean="0"/>
              <a:t>No</a:t>
            </a:r>
            <a:r>
              <a:rPr lang="en-US" altLang="zh-CN" sz="2400" dirty="0"/>
              <a:t>, this is not a forgery. Forgery occurs </a:t>
            </a:r>
            <a:r>
              <a:rPr lang="en-US" altLang="zh-CN" sz="2400" dirty="0" smtClean="0"/>
              <a:t>when someone </a:t>
            </a:r>
            <a:r>
              <a:rPr lang="en-US" altLang="zh-CN" sz="2400" dirty="0"/>
              <a:t>strives to deceive others by </a:t>
            </a:r>
            <a:r>
              <a:rPr lang="en-US" altLang="zh-CN" sz="2400" dirty="0" smtClean="0"/>
              <a:t>producing and </a:t>
            </a:r>
            <a:r>
              <a:rPr lang="en-US" altLang="zh-CN" sz="2400" dirty="0"/>
              <a:t>selling fakes for money.</a:t>
            </a:r>
            <a:endParaRPr lang="zh-CN" altLang="en-US" sz="2400" dirty="0"/>
          </a:p>
        </p:txBody>
      </p:sp>
    </p:spTree>
    <p:extLst>
      <p:ext uri="{BB962C8B-B14F-4D97-AF65-F5344CB8AC3E}">
        <p14:creationId xmlns:p14="http://schemas.microsoft.com/office/powerpoint/2010/main" val="3240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0537" y="795624"/>
            <a:ext cx="8506892" cy="5850105"/>
          </a:xfrm>
        </p:spPr>
        <p:txBody>
          <a:bodyPr>
            <a:normAutofit/>
          </a:bodyPr>
          <a:lstStyle/>
          <a:p>
            <a:r>
              <a:rPr lang="en-US" altLang="zh-CN" sz="2400" dirty="0">
                <a:solidFill>
                  <a:srgbClr val="FFFF00"/>
                </a:solidFill>
              </a:rPr>
              <a:t>3.  Who were the earliest art forgers? </a:t>
            </a:r>
            <a:endParaRPr lang="en-US" altLang="zh-CN" sz="2400" dirty="0" smtClean="0">
              <a:solidFill>
                <a:srgbClr val="FFFF00"/>
              </a:solidFill>
            </a:endParaRPr>
          </a:p>
          <a:p>
            <a:pPr marL="0" indent="0">
              <a:buNone/>
            </a:pPr>
            <a:r>
              <a:rPr lang="en-US" altLang="zh-CN" sz="2400" dirty="0" smtClean="0"/>
              <a:t>The </a:t>
            </a:r>
            <a:r>
              <a:rPr lang="en-US" altLang="zh-CN" sz="2400" dirty="0"/>
              <a:t>earliest art forgers were </a:t>
            </a:r>
            <a:r>
              <a:rPr lang="en-US" altLang="zh-CN" sz="2400" dirty="0" err="1"/>
              <a:t>Phonenicians</a:t>
            </a:r>
            <a:r>
              <a:rPr lang="en-US" altLang="zh-CN" sz="2400" dirty="0"/>
              <a:t>.</a:t>
            </a:r>
            <a:endParaRPr lang="zh-CN" altLang="zh-CN" sz="2400" dirty="0"/>
          </a:p>
          <a:p>
            <a:r>
              <a:rPr lang="en-US" altLang="zh-CN" sz="2400" dirty="0">
                <a:solidFill>
                  <a:srgbClr val="FFFF00"/>
                </a:solidFill>
              </a:rPr>
              <a:t>4.  </a:t>
            </a:r>
            <a:r>
              <a:rPr lang="en-US" altLang="zh-CN" sz="2400" dirty="0" smtClean="0">
                <a:solidFill>
                  <a:srgbClr val="FFFF00"/>
                </a:solidFill>
              </a:rPr>
              <a:t>What </a:t>
            </a:r>
            <a:r>
              <a:rPr lang="en-US" altLang="zh-CN" sz="2400" dirty="0">
                <a:solidFill>
                  <a:srgbClr val="FFFF00"/>
                </a:solidFill>
              </a:rPr>
              <a:t>kind of </a:t>
            </a:r>
            <a:r>
              <a:rPr lang="en-US" altLang="zh-CN" sz="2400" dirty="0" smtClean="0">
                <a:solidFill>
                  <a:srgbClr val="FFFF00"/>
                </a:solidFill>
              </a:rPr>
              <a:t>artworks </a:t>
            </a:r>
            <a:r>
              <a:rPr lang="en-US" altLang="zh-CN" sz="2400" dirty="0">
                <a:solidFill>
                  <a:srgbClr val="FFFF00"/>
                </a:solidFill>
              </a:rPr>
              <a:t>did they forge</a:t>
            </a:r>
            <a:r>
              <a:rPr lang="en-US" altLang="zh-CN" sz="2400" dirty="0" smtClean="0">
                <a:solidFill>
                  <a:srgbClr val="FFFF00"/>
                </a:solidFill>
              </a:rPr>
              <a:t>?</a:t>
            </a:r>
          </a:p>
          <a:p>
            <a:pPr marL="0" indent="0">
              <a:buNone/>
            </a:pPr>
            <a:r>
              <a:rPr lang="en-US" altLang="zh-CN" sz="2400" dirty="0" smtClean="0"/>
              <a:t>They </a:t>
            </a:r>
            <a:r>
              <a:rPr lang="en-US" altLang="zh-CN" sz="2400" dirty="0"/>
              <a:t>forged ceramics and metalwork</a:t>
            </a:r>
            <a:r>
              <a:rPr lang="en-US" altLang="zh-CN" sz="2400" dirty="0" smtClean="0"/>
              <a:t>.</a:t>
            </a:r>
          </a:p>
          <a:p>
            <a:r>
              <a:rPr lang="en-US" altLang="zh-CN" sz="2400" dirty="0">
                <a:solidFill>
                  <a:srgbClr val="FFFF00"/>
                </a:solidFill>
              </a:rPr>
              <a:t>5.	What is the main reason for forging</a:t>
            </a:r>
            <a:r>
              <a:rPr lang="en-US" altLang="zh-CN" sz="2400" dirty="0" smtClean="0">
                <a:solidFill>
                  <a:srgbClr val="FFFF00"/>
                </a:solidFill>
              </a:rPr>
              <a:t>?</a:t>
            </a:r>
          </a:p>
          <a:p>
            <a:pPr marL="0" indent="0">
              <a:buNone/>
            </a:pPr>
            <a:r>
              <a:rPr lang="en-US" altLang="zh-CN" sz="2400" dirty="0" smtClean="0"/>
              <a:t>Money </a:t>
            </a:r>
            <a:r>
              <a:rPr lang="en-US" altLang="zh-CN" sz="2400" dirty="0"/>
              <a:t>is the main reason for forging.</a:t>
            </a:r>
          </a:p>
          <a:p>
            <a:r>
              <a:rPr lang="en-US" altLang="zh-CN" sz="2400" dirty="0">
                <a:solidFill>
                  <a:srgbClr val="FFFF00"/>
                </a:solidFill>
              </a:rPr>
              <a:t>6.	What are the basic methods of forgery? </a:t>
            </a:r>
            <a:endParaRPr lang="en-US" altLang="zh-CN" sz="2400" dirty="0" smtClean="0">
              <a:solidFill>
                <a:srgbClr val="FFFF00"/>
              </a:solidFill>
            </a:endParaRPr>
          </a:p>
          <a:p>
            <a:pPr marL="0" indent="0">
              <a:buNone/>
            </a:pPr>
            <a:r>
              <a:rPr lang="en-US" altLang="zh-CN" sz="2400" dirty="0" smtClean="0"/>
              <a:t>First</a:t>
            </a:r>
            <a:r>
              <a:rPr lang="en-US" altLang="zh-CN" sz="2400" dirty="0"/>
              <a:t>, to make an exact copy of a certain piece of art. Second, to borrow different ideas and elements from several pieces of an artist’s original work. Third, to mimic a well-known artist’s style and materials and sign the artist’s name. Last, to restore old works of original art. </a:t>
            </a:r>
            <a:endParaRPr lang="en-US" altLang="zh-CN" sz="2400" dirty="0" smtClean="0"/>
          </a:p>
          <a:p>
            <a:endParaRPr lang="en-US" altLang="zh-CN" sz="2400" dirty="0"/>
          </a:p>
          <a:p>
            <a:endParaRPr lang="zh-CN" altLang="zh-CN" sz="2400" dirty="0"/>
          </a:p>
        </p:txBody>
      </p:sp>
    </p:spTree>
    <p:extLst>
      <p:ext uri="{BB962C8B-B14F-4D97-AF65-F5344CB8AC3E}">
        <p14:creationId xmlns:p14="http://schemas.microsoft.com/office/powerpoint/2010/main" val="29542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0537" y="795624"/>
            <a:ext cx="8506892" cy="5850105"/>
          </a:xfrm>
        </p:spPr>
        <p:txBody>
          <a:bodyPr>
            <a:normAutofit/>
          </a:bodyPr>
          <a:lstStyle/>
          <a:p>
            <a:r>
              <a:rPr lang="en-US" altLang="zh-CN" sz="2400" dirty="0">
                <a:solidFill>
                  <a:srgbClr val="FFFF00"/>
                </a:solidFill>
              </a:rPr>
              <a:t>7.	What did the two infamous forgers do</a:t>
            </a:r>
            <a:r>
              <a:rPr lang="en-US" altLang="zh-CN" sz="2400" dirty="0" smtClean="0">
                <a:solidFill>
                  <a:srgbClr val="FFFF00"/>
                </a:solidFill>
              </a:rPr>
              <a:t>?</a:t>
            </a:r>
          </a:p>
          <a:p>
            <a:pPr marL="0" indent="0">
              <a:buNone/>
            </a:pPr>
            <a:r>
              <a:rPr lang="en-US" altLang="zh-CN" sz="2400" dirty="0" smtClean="0"/>
              <a:t>Han </a:t>
            </a:r>
            <a:r>
              <a:rPr lang="en-US" altLang="zh-CN" sz="2400" dirty="0"/>
              <a:t>van </a:t>
            </a:r>
            <a:r>
              <a:rPr lang="en-US" altLang="zh-CN" sz="2400" dirty="0" err="1"/>
              <a:t>Meegeren</a:t>
            </a:r>
            <a:r>
              <a:rPr lang="en-US" altLang="zh-CN" sz="2400" dirty="0"/>
              <a:t> forged famous art works and sold them for a great deal of money. He even sold his forgery to Nazis.</a:t>
            </a:r>
          </a:p>
          <a:p>
            <a:pPr marL="0" indent="0">
              <a:buNone/>
            </a:pPr>
            <a:r>
              <a:rPr lang="en-US" altLang="zh-CN" sz="2400" dirty="0" err="1" smtClean="0"/>
              <a:t>Elmyr</a:t>
            </a:r>
            <a:r>
              <a:rPr lang="en-US" altLang="zh-CN" sz="2400" dirty="0" smtClean="0"/>
              <a:t> </a:t>
            </a:r>
            <a:r>
              <a:rPr lang="en-US" altLang="zh-CN" sz="2400" dirty="0"/>
              <a:t>de </a:t>
            </a:r>
            <a:r>
              <a:rPr lang="en-US" altLang="zh-CN" sz="2400" dirty="0" err="1"/>
              <a:t>Hory</a:t>
            </a:r>
            <a:r>
              <a:rPr lang="en-US" altLang="zh-CN" sz="2400" dirty="0"/>
              <a:t> sold his forgeries to art galleries, passing them off as part of his family’s collection</a:t>
            </a:r>
            <a:r>
              <a:rPr lang="en-US" altLang="zh-CN" sz="2400" dirty="0" smtClean="0"/>
              <a:t>.</a:t>
            </a:r>
            <a:endParaRPr lang="en-US" altLang="zh-CN" sz="2400" dirty="0"/>
          </a:p>
          <a:p>
            <a:r>
              <a:rPr lang="en-US" altLang="zh-CN" sz="2400" dirty="0">
                <a:solidFill>
                  <a:srgbClr val="FFFF00"/>
                </a:solidFill>
              </a:rPr>
              <a:t>8.	What kind of consequences did they face</a:t>
            </a:r>
            <a:r>
              <a:rPr lang="en-US" altLang="zh-CN" sz="2400" dirty="0" smtClean="0">
                <a:solidFill>
                  <a:srgbClr val="FFFF00"/>
                </a:solidFill>
              </a:rPr>
              <a:t>?</a:t>
            </a:r>
          </a:p>
          <a:p>
            <a:pPr marL="0" indent="0">
              <a:buNone/>
            </a:pPr>
            <a:r>
              <a:rPr lang="en-US" altLang="zh-CN" sz="2400" dirty="0" smtClean="0"/>
              <a:t>Han </a:t>
            </a:r>
            <a:r>
              <a:rPr lang="en-US" altLang="zh-CN" sz="2400" dirty="0"/>
              <a:t>van </a:t>
            </a:r>
            <a:r>
              <a:rPr lang="en-US" altLang="zh-CN" sz="2400" dirty="0" err="1"/>
              <a:t>Meegeren</a:t>
            </a:r>
            <a:r>
              <a:rPr lang="en-US" altLang="zh-CN" sz="2400" dirty="0"/>
              <a:t> was charged with the crime of forgery and sentenced to prison. He died before he ever began serving his sentence.</a:t>
            </a:r>
          </a:p>
          <a:p>
            <a:pPr marL="0" indent="0">
              <a:buNone/>
            </a:pPr>
            <a:r>
              <a:rPr lang="en-US" altLang="zh-CN" sz="2400" dirty="0" err="1" smtClean="0"/>
              <a:t>Elmyr</a:t>
            </a:r>
            <a:r>
              <a:rPr lang="en-US" altLang="zh-CN" sz="2400" dirty="0" smtClean="0"/>
              <a:t> </a:t>
            </a:r>
            <a:r>
              <a:rPr lang="en-US" altLang="zh-CN" sz="2400" dirty="0"/>
              <a:t>de </a:t>
            </a:r>
            <a:r>
              <a:rPr lang="en-US" altLang="zh-CN" sz="2400" dirty="0" err="1"/>
              <a:t>Hory</a:t>
            </a:r>
            <a:r>
              <a:rPr lang="en-US" altLang="zh-CN" sz="2400" dirty="0"/>
              <a:t> died a poor man, facing criminal charges.</a:t>
            </a:r>
          </a:p>
          <a:p>
            <a:pPr marL="0" indent="0">
              <a:buNone/>
            </a:pPr>
            <a:endParaRPr lang="en-US" altLang="zh-CN" sz="2400" dirty="0"/>
          </a:p>
        </p:txBody>
      </p:sp>
    </p:spTree>
    <p:extLst>
      <p:ext uri="{BB962C8B-B14F-4D97-AF65-F5344CB8AC3E}">
        <p14:creationId xmlns:p14="http://schemas.microsoft.com/office/powerpoint/2010/main" val="32548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1551" y="583352"/>
            <a:ext cx="8506892" cy="5850105"/>
          </a:xfrm>
        </p:spPr>
        <p:txBody>
          <a:bodyPr>
            <a:normAutofit lnSpcReduction="10000"/>
          </a:bodyPr>
          <a:lstStyle/>
          <a:p>
            <a:r>
              <a:rPr lang="en-US" altLang="zh-CN" sz="2400" dirty="0" smtClean="0">
                <a:solidFill>
                  <a:srgbClr val="FFFF00"/>
                </a:solidFill>
              </a:rPr>
              <a:t>9.  How </a:t>
            </a:r>
            <a:r>
              <a:rPr lang="en-US" altLang="zh-CN" sz="2400" dirty="0" smtClean="0">
                <a:solidFill>
                  <a:srgbClr val="FFFF00"/>
                </a:solidFill>
              </a:rPr>
              <a:t>is a painting made to </a:t>
            </a:r>
            <a:r>
              <a:rPr lang="en-US" altLang="zh-CN" sz="2400" dirty="0">
                <a:solidFill>
                  <a:srgbClr val="FFFF00"/>
                </a:solidFill>
              </a:rPr>
              <a:t>look </a:t>
            </a:r>
            <a:r>
              <a:rPr lang="en-US" altLang="zh-CN" sz="2400" dirty="0" smtClean="0">
                <a:solidFill>
                  <a:srgbClr val="FFFF00"/>
                </a:solidFill>
              </a:rPr>
              <a:t>old?</a:t>
            </a:r>
          </a:p>
          <a:p>
            <a:pPr marL="0" indent="0">
              <a:buNone/>
            </a:pPr>
            <a:r>
              <a:rPr lang="en-US" altLang="zh-CN" sz="2400" dirty="0"/>
              <a:t>1)	By scratching the paint with a needle and then wipe black ink over it; </a:t>
            </a:r>
          </a:p>
          <a:p>
            <a:pPr marL="0" indent="0">
              <a:buNone/>
            </a:pPr>
            <a:r>
              <a:rPr lang="en-US" altLang="zh-CN" sz="2400" dirty="0"/>
              <a:t>2)	By baking and then cooling and rolling the canvas; </a:t>
            </a:r>
          </a:p>
          <a:p>
            <a:pPr marL="0" indent="0">
              <a:buNone/>
            </a:pPr>
            <a:r>
              <a:rPr lang="en-US" altLang="zh-CN" sz="2400" dirty="0"/>
              <a:t>3)	By painting varnish on the canvas with a stippling brush; </a:t>
            </a:r>
          </a:p>
          <a:p>
            <a:pPr marL="0" indent="0">
              <a:buNone/>
            </a:pPr>
            <a:r>
              <a:rPr lang="en-US" altLang="zh-CN" sz="2400" dirty="0"/>
              <a:t>4)	By using egg whites with pigment to get a natural, cracked look</a:t>
            </a:r>
            <a:r>
              <a:rPr lang="en-US" altLang="zh-CN" sz="2400" dirty="0" smtClean="0"/>
              <a:t>.</a:t>
            </a:r>
          </a:p>
          <a:p>
            <a:r>
              <a:rPr lang="en-US" altLang="zh-CN" sz="2400" dirty="0" smtClean="0">
                <a:solidFill>
                  <a:srgbClr val="FFFF00"/>
                </a:solidFill>
              </a:rPr>
              <a:t>10</a:t>
            </a:r>
            <a:r>
              <a:rPr lang="en-US" altLang="zh-CN" sz="2400" dirty="0">
                <a:solidFill>
                  <a:srgbClr val="FFFF00"/>
                </a:solidFill>
              </a:rPr>
              <a:t>.	What should the forgers do to pull off a successful fake? </a:t>
            </a:r>
          </a:p>
          <a:p>
            <a:pPr marL="0" indent="0">
              <a:buNone/>
            </a:pPr>
            <a:r>
              <a:rPr lang="en-US" altLang="zh-CN" sz="2400" dirty="0" smtClean="0"/>
              <a:t>To </a:t>
            </a:r>
            <a:r>
              <a:rPr lang="en-US" altLang="zh-CN" sz="2400" dirty="0"/>
              <a:t>really pull off a successful fake, expert forgers have to carefully study everything about the artist they plan to copy—style, techniques, paints, brushes, signature, and how it is framed, mounted and displayed. Last, forgers have to create a story about the art. </a:t>
            </a:r>
          </a:p>
        </p:txBody>
      </p:sp>
    </p:spTree>
    <p:extLst>
      <p:ext uri="{BB962C8B-B14F-4D97-AF65-F5344CB8AC3E}">
        <p14:creationId xmlns:p14="http://schemas.microsoft.com/office/powerpoint/2010/main" val="57991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1551" y="1426029"/>
            <a:ext cx="8506892" cy="5007428"/>
          </a:xfrm>
        </p:spPr>
        <p:txBody>
          <a:bodyPr>
            <a:normAutofit/>
          </a:bodyPr>
          <a:lstStyle/>
          <a:p>
            <a:r>
              <a:rPr lang="en-US" altLang="zh-CN" sz="2400" dirty="0">
                <a:solidFill>
                  <a:srgbClr val="FFFF00"/>
                </a:solidFill>
              </a:rPr>
              <a:t>11.	What is a fake buster’s job</a:t>
            </a:r>
            <a:r>
              <a:rPr lang="en-US" altLang="zh-CN" sz="2400" dirty="0" smtClean="0">
                <a:solidFill>
                  <a:srgbClr val="FFFF00"/>
                </a:solidFill>
              </a:rPr>
              <a:t>?</a:t>
            </a:r>
          </a:p>
          <a:p>
            <a:pPr marL="0" indent="0">
              <a:buNone/>
            </a:pPr>
            <a:r>
              <a:rPr lang="en-US" altLang="zh-CN" sz="2400" dirty="0" smtClean="0"/>
              <a:t>The </a:t>
            </a:r>
            <a:r>
              <a:rPr lang="en-US" altLang="zh-CN" sz="2400" dirty="0"/>
              <a:t>fake buster’s job is to uncover art crime. They try to discover whether or not a work of art is a phony. </a:t>
            </a:r>
          </a:p>
          <a:p>
            <a:r>
              <a:rPr lang="en-US" altLang="zh-CN" sz="2400" dirty="0">
                <a:solidFill>
                  <a:srgbClr val="FFFF00"/>
                </a:solidFill>
              </a:rPr>
              <a:t>12.	What are the tools the fake busters use to help them work? </a:t>
            </a:r>
          </a:p>
          <a:p>
            <a:pPr marL="0" indent="0">
              <a:buNone/>
            </a:pPr>
            <a:r>
              <a:rPr lang="en-US" altLang="zh-CN" sz="2400" dirty="0" smtClean="0"/>
              <a:t>They </a:t>
            </a:r>
            <a:r>
              <a:rPr lang="en-US" altLang="zh-CN" sz="2400" dirty="0"/>
              <a:t>use microscope, X-ray and chemical test</a:t>
            </a:r>
            <a:r>
              <a:rPr lang="en-US" altLang="zh-CN" sz="2400" dirty="0" smtClean="0"/>
              <a:t>.</a:t>
            </a:r>
          </a:p>
          <a:p>
            <a:endParaRPr lang="en-US" altLang="zh-CN" sz="2400" dirty="0"/>
          </a:p>
        </p:txBody>
      </p:sp>
    </p:spTree>
    <p:extLst>
      <p:ext uri="{BB962C8B-B14F-4D97-AF65-F5344CB8AC3E}">
        <p14:creationId xmlns:p14="http://schemas.microsoft.com/office/powerpoint/2010/main" val="30466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9266" y="1323582"/>
            <a:ext cx="8017033" cy="4788747"/>
          </a:xfrm>
        </p:spPr>
        <p:txBody>
          <a:bodyPr>
            <a:noAutofit/>
          </a:bodyPr>
          <a:lstStyle/>
          <a:p>
            <a:pPr lvl="0"/>
            <a:r>
              <a:rPr lang="en-US" altLang="zh-CN" sz="2400" dirty="0" smtClean="0">
                <a:solidFill>
                  <a:srgbClr val="FFFF00"/>
                </a:solidFill>
              </a:rPr>
              <a:t>13. What </a:t>
            </a:r>
            <a:r>
              <a:rPr lang="en-US" altLang="zh-CN" sz="2400" dirty="0">
                <a:solidFill>
                  <a:srgbClr val="FFFF00"/>
                </a:solidFill>
              </a:rPr>
              <a:t>did the author mean in the title</a:t>
            </a:r>
            <a:r>
              <a:rPr lang="en-US" altLang="zh-CN" sz="2400" dirty="0" smtClean="0">
                <a:solidFill>
                  <a:srgbClr val="FFFF00"/>
                </a:solidFill>
              </a:rPr>
              <a:t>?</a:t>
            </a:r>
          </a:p>
          <a:p>
            <a:pPr marL="0" lvl="0" indent="0">
              <a:buNone/>
            </a:pPr>
            <a:r>
              <a:rPr lang="en-US" altLang="zh-CN" sz="2400" dirty="0" smtClean="0"/>
              <a:t>We </a:t>
            </a:r>
            <a:r>
              <a:rPr lang="en-US" altLang="zh-CN" sz="2400" dirty="0"/>
              <a:t>should continue to improve the technology of examining forgeries in order to protect the original </a:t>
            </a:r>
            <a:r>
              <a:rPr lang="en-US" altLang="zh-CN" sz="2400" dirty="0" smtClean="0"/>
              <a:t>artworks</a:t>
            </a:r>
            <a:r>
              <a:rPr lang="en-US" altLang="zh-CN" sz="2400" dirty="0"/>
              <a:t>. </a:t>
            </a:r>
            <a:endParaRPr lang="zh-CN" altLang="zh-CN" sz="2400" dirty="0"/>
          </a:p>
          <a:p>
            <a:pPr lvl="0"/>
            <a:r>
              <a:rPr lang="en-US" altLang="zh-CN" sz="2400" dirty="0" smtClean="0">
                <a:solidFill>
                  <a:srgbClr val="FFFF00"/>
                </a:solidFill>
              </a:rPr>
              <a:t>14. What </a:t>
            </a:r>
            <a:r>
              <a:rPr lang="en-US" altLang="zh-CN" sz="2400" dirty="0">
                <a:solidFill>
                  <a:srgbClr val="FFFF00"/>
                </a:solidFill>
              </a:rPr>
              <a:t>are the differences between original </a:t>
            </a:r>
            <a:endParaRPr lang="en-US" altLang="zh-CN" sz="2400" dirty="0" smtClean="0">
              <a:solidFill>
                <a:srgbClr val="FFFF00"/>
              </a:solidFill>
            </a:endParaRPr>
          </a:p>
          <a:p>
            <a:pPr marL="0" lvl="0" indent="0">
              <a:buNone/>
            </a:pPr>
            <a:r>
              <a:rPr lang="en-US" altLang="zh-CN" sz="2400" dirty="0" smtClean="0">
                <a:solidFill>
                  <a:srgbClr val="FFFF00"/>
                </a:solidFill>
              </a:rPr>
              <a:t>artworks </a:t>
            </a:r>
            <a:r>
              <a:rPr lang="en-US" altLang="zh-CN" sz="2400" dirty="0">
                <a:solidFill>
                  <a:srgbClr val="FFFF00"/>
                </a:solidFill>
              </a:rPr>
              <a:t>and forgeries</a:t>
            </a:r>
            <a:r>
              <a:rPr lang="en-US" altLang="zh-CN" sz="2400" dirty="0" smtClean="0">
                <a:solidFill>
                  <a:srgbClr val="FFFF00"/>
                </a:solidFill>
              </a:rPr>
              <a:t>?</a:t>
            </a:r>
          </a:p>
          <a:p>
            <a:pPr marL="0" lvl="0" indent="0">
              <a:buNone/>
            </a:pPr>
            <a:r>
              <a:rPr lang="en-US" altLang="zh-CN" sz="2400" dirty="0" smtClean="0"/>
              <a:t>Forgeries </a:t>
            </a:r>
            <a:r>
              <a:rPr lang="en-US" altLang="zh-CN" sz="2400" dirty="0"/>
              <a:t>are like dead objects—they might fool their owners temporarily but they would never provide lasting pleasure. An original work of art has the touch, the feelings, the interpretation of its creator and this is what gives it its mark of originality.</a:t>
            </a:r>
            <a:endParaRPr lang="zh-CN" altLang="zh-CN" sz="2400" dirty="0"/>
          </a:p>
          <a:p>
            <a:endParaRPr lang="zh-CN" altLang="en-US" sz="2400" dirty="0"/>
          </a:p>
        </p:txBody>
      </p:sp>
    </p:spTree>
    <p:extLst>
      <p:ext uri="{BB962C8B-B14F-4D97-AF65-F5344CB8AC3E}">
        <p14:creationId xmlns:p14="http://schemas.microsoft.com/office/powerpoint/2010/main" val="51284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697" y="137032"/>
            <a:ext cx="8764966" cy="1767968"/>
          </a:xfrm>
        </p:spPr>
        <p:txBody>
          <a:bodyPr/>
          <a:lstStyle/>
          <a:p>
            <a:r>
              <a:rPr lang="en-US" altLang="zh-CN" b="1" dirty="0" smtClean="0">
                <a:solidFill>
                  <a:srgbClr val="FFFF00"/>
                </a:solidFill>
                <a:latin typeface="Arial" panose="020B0604020202020204" pitchFamily="34" charset="0"/>
                <a:cs typeface="Arial" panose="020B0604020202020204" pitchFamily="34" charset="0"/>
              </a:rPr>
              <a:t>Reading </a:t>
            </a:r>
            <a:r>
              <a:rPr lang="en-US" altLang="zh-CN" dirty="0" smtClean="0">
                <a:latin typeface="Arial" panose="020B0604020202020204" pitchFamily="34" charset="0"/>
                <a:cs typeface="Arial" panose="020B0604020202020204" pitchFamily="34" charset="0"/>
              </a:rPr>
              <a:t/>
            </a:r>
            <a:br>
              <a:rPr lang="en-US" altLang="zh-CN" dirty="0" smtClean="0">
                <a:latin typeface="Arial" panose="020B0604020202020204" pitchFamily="34" charset="0"/>
                <a:cs typeface="Arial" panose="020B0604020202020204" pitchFamily="34" charset="0"/>
              </a:rPr>
            </a:br>
            <a:r>
              <a:rPr lang="en-US" altLang="zh-CN" sz="2800" dirty="0" smtClean="0">
                <a:latin typeface="Arial" panose="020B0604020202020204" pitchFamily="34" charset="0"/>
                <a:cs typeface="Arial" panose="020B0604020202020204" pitchFamily="34" charset="0"/>
              </a:rPr>
              <a:t>Read the book and discuss the questions with each other and complete the two flowcharts: </a:t>
            </a:r>
            <a:r>
              <a:rPr lang="en-US" altLang="zh-CN" sz="2800" i="1" dirty="0" smtClean="0">
                <a:latin typeface="Arial" panose="020B0604020202020204" pitchFamily="34" charset="0"/>
                <a:cs typeface="Arial" panose="020B0604020202020204" pitchFamily="34" charset="0"/>
              </a:rPr>
              <a:t>The Faking process and Busting a Faker on </a:t>
            </a:r>
            <a:r>
              <a:rPr lang="en-US" altLang="zh-CN" sz="2800" i="1" dirty="0" smtClean="0">
                <a:latin typeface="Arial" panose="020B0604020202020204" pitchFamily="34" charset="0"/>
                <a:cs typeface="Arial" panose="020B0604020202020204" pitchFamily="34" charset="0"/>
              </a:rPr>
              <a:t>pages 26-27</a:t>
            </a:r>
            <a:r>
              <a:rPr lang="en-US" altLang="zh-CN" sz="2800" i="1" dirty="0" smtClean="0">
                <a:latin typeface="Arial" panose="020B0604020202020204" pitchFamily="34" charset="0"/>
                <a:cs typeface="Arial" panose="020B0604020202020204" pitchFamily="34" charset="0"/>
              </a:rPr>
              <a:t>.</a:t>
            </a:r>
            <a:endParaRPr lang="zh-CN" altLang="en-US" sz="2800" i="1" dirty="0">
              <a:latin typeface="Arial" panose="020B0604020202020204" pitchFamily="34" charset="0"/>
              <a:cs typeface="Arial" panose="020B0604020202020204" pitchFamily="34" charset="0"/>
            </a:endParaRPr>
          </a:p>
        </p:txBody>
      </p:sp>
      <p:sp>
        <p:nvSpPr>
          <p:cNvPr id="5" name="流程图: 终止 4"/>
          <p:cNvSpPr/>
          <p:nvPr/>
        </p:nvSpPr>
        <p:spPr>
          <a:xfrm>
            <a:off x="310242" y="2375627"/>
            <a:ext cx="2737757" cy="500743"/>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The Faking Process</a:t>
            </a:r>
            <a:endParaRPr lang="zh-CN" altLang="en-US" dirty="0">
              <a:solidFill>
                <a:schemeClr val="bg1"/>
              </a:solidFill>
            </a:endParaRPr>
          </a:p>
        </p:txBody>
      </p:sp>
      <p:sp>
        <p:nvSpPr>
          <p:cNvPr id="6" name="流程图: 可选过程 5"/>
          <p:cNvSpPr>
            <a:spLocks noChangeArrowheads="1"/>
          </p:cNvSpPr>
          <p:nvPr/>
        </p:nvSpPr>
        <p:spPr bwMode="auto">
          <a:xfrm>
            <a:off x="449600" y="3236822"/>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altLang="zh-CN"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Study everything about the artist.</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7" name="右箭头 6"/>
          <p:cNvSpPr>
            <a:spLocks noChangeArrowheads="1"/>
          </p:cNvSpPr>
          <p:nvPr/>
        </p:nvSpPr>
        <p:spPr bwMode="auto">
          <a:xfrm>
            <a:off x="2101235" y="3537812"/>
            <a:ext cx="522605" cy="189230"/>
          </a:xfrm>
          <a:prstGeom prst="rightArrow">
            <a:avLst>
              <a:gd name="adj1" fmla="val 50000"/>
              <a:gd name="adj2" fmla="val 6904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8" name="流程图: 可选过程 7"/>
          <p:cNvSpPr>
            <a:spLocks noChangeArrowheads="1"/>
          </p:cNvSpPr>
          <p:nvPr/>
        </p:nvSpPr>
        <p:spPr bwMode="auto">
          <a:xfrm>
            <a:off x="2633196" y="3236822"/>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Find a canvas as old.</a:t>
            </a:r>
            <a:r>
              <a:rPr lang="en-US"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rPr>
              <a:t> </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9" name="右箭头 8"/>
          <p:cNvSpPr>
            <a:spLocks noChangeArrowheads="1"/>
          </p:cNvSpPr>
          <p:nvPr/>
        </p:nvSpPr>
        <p:spPr bwMode="auto">
          <a:xfrm>
            <a:off x="4339896" y="3531462"/>
            <a:ext cx="551815" cy="201930"/>
          </a:xfrm>
          <a:prstGeom prst="rightArrow">
            <a:avLst>
              <a:gd name="adj1" fmla="val 50000"/>
              <a:gd name="adj2" fmla="val 6831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10" name="流程图: 可选过程 9"/>
          <p:cNvSpPr>
            <a:spLocks noChangeArrowheads="1"/>
          </p:cNvSpPr>
          <p:nvPr/>
        </p:nvSpPr>
        <p:spPr bwMode="auto">
          <a:xfrm>
            <a:off x="4868856" y="3236822"/>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latin typeface="Arial" panose="020B0604020202020204" pitchFamily="34" charset="0"/>
                <a:ea typeface="等线" panose="02010600030101010101" pitchFamily="2" charset="-122"/>
                <a:cs typeface="Arial" panose="020B0604020202020204" pitchFamily="34" charset="0"/>
              </a:rPr>
              <a:t>Make their paintings look as old.</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11" name="右箭头 10"/>
          <p:cNvSpPr>
            <a:spLocks noChangeArrowheads="1"/>
          </p:cNvSpPr>
          <p:nvPr/>
        </p:nvSpPr>
        <p:spPr bwMode="auto">
          <a:xfrm>
            <a:off x="6543346" y="3525112"/>
            <a:ext cx="551815" cy="201930"/>
          </a:xfrm>
          <a:prstGeom prst="rightArrow">
            <a:avLst>
              <a:gd name="adj1" fmla="val 50000"/>
              <a:gd name="adj2" fmla="val 6831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12" name="流程图: 可选过程 11"/>
          <p:cNvSpPr>
            <a:spLocks noChangeArrowheads="1"/>
          </p:cNvSpPr>
          <p:nvPr/>
        </p:nvSpPr>
        <p:spPr bwMode="auto">
          <a:xfrm>
            <a:off x="7104517" y="3230472"/>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Create a story about the art.</a:t>
            </a:r>
            <a:r>
              <a:rPr lang="en-US"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rPr>
              <a:t> </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13" name="流程图: 可选过程 12"/>
          <p:cNvSpPr>
            <a:spLocks noChangeArrowheads="1"/>
          </p:cNvSpPr>
          <p:nvPr/>
        </p:nvSpPr>
        <p:spPr bwMode="auto">
          <a:xfrm>
            <a:off x="447810" y="538470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altLang="zh-CN"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Look at it by eyes.</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14" name="右箭头 13"/>
          <p:cNvSpPr>
            <a:spLocks noChangeArrowheads="1"/>
          </p:cNvSpPr>
          <p:nvPr/>
        </p:nvSpPr>
        <p:spPr bwMode="auto">
          <a:xfrm>
            <a:off x="2099445" y="5685699"/>
            <a:ext cx="522605" cy="189230"/>
          </a:xfrm>
          <a:prstGeom prst="rightArrow">
            <a:avLst>
              <a:gd name="adj1" fmla="val 50000"/>
              <a:gd name="adj2" fmla="val 69044"/>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15" name="流程图: 可选过程 14"/>
          <p:cNvSpPr>
            <a:spLocks noChangeArrowheads="1"/>
          </p:cNvSpPr>
          <p:nvPr/>
        </p:nvSpPr>
        <p:spPr bwMode="auto">
          <a:xfrm>
            <a:off x="2631406" y="538470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effectLst/>
                <a:latin typeface="Arial" panose="020B0604020202020204" pitchFamily="34" charset="0"/>
                <a:ea typeface="等线" panose="02010600030101010101" pitchFamily="2" charset="-122"/>
                <a:cs typeface="Arial" panose="020B0604020202020204" pitchFamily="34" charset="0"/>
              </a:rPr>
              <a:t>Use tools.</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16" name="右箭头 15"/>
          <p:cNvSpPr>
            <a:spLocks noChangeArrowheads="1"/>
          </p:cNvSpPr>
          <p:nvPr/>
        </p:nvSpPr>
        <p:spPr bwMode="auto">
          <a:xfrm>
            <a:off x="4338106" y="5679349"/>
            <a:ext cx="551815" cy="201930"/>
          </a:xfrm>
          <a:prstGeom prst="rightArrow">
            <a:avLst>
              <a:gd name="adj1" fmla="val 50000"/>
              <a:gd name="adj2" fmla="val 6831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17" name="流程图: 可选过程 16"/>
          <p:cNvSpPr>
            <a:spLocks noChangeArrowheads="1"/>
          </p:cNvSpPr>
          <p:nvPr/>
        </p:nvSpPr>
        <p:spPr bwMode="auto">
          <a:xfrm>
            <a:off x="4868856" y="538470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sz="1500" kern="100" dirty="0" smtClean="0">
                <a:solidFill>
                  <a:schemeClr val="bg1"/>
                </a:solidFill>
                <a:latin typeface="Arial" panose="020B0604020202020204" pitchFamily="34" charset="0"/>
                <a:ea typeface="等线" panose="02010600030101010101" pitchFamily="2" charset="-122"/>
                <a:cs typeface="Arial" panose="020B0604020202020204" pitchFamily="34" charset="0"/>
              </a:rPr>
              <a:t>Paper trail.</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18" name="右箭头 17"/>
          <p:cNvSpPr>
            <a:spLocks noChangeArrowheads="1"/>
          </p:cNvSpPr>
          <p:nvPr/>
        </p:nvSpPr>
        <p:spPr bwMode="auto">
          <a:xfrm>
            <a:off x="6541556" y="5672999"/>
            <a:ext cx="551815" cy="201930"/>
          </a:xfrm>
          <a:prstGeom prst="rightArrow">
            <a:avLst>
              <a:gd name="adj1" fmla="val 50000"/>
              <a:gd name="adj2" fmla="val 6831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zh-CN" altLang="en-US"/>
          </a:p>
        </p:txBody>
      </p:sp>
      <p:sp>
        <p:nvSpPr>
          <p:cNvPr id="19" name="流程图: 可选过程 18"/>
          <p:cNvSpPr>
            <a:spLocks noChangeArrowheads="1"/>
          </p:cNvSpPr>
          <p:nvPr/>
        </p:nvSpPr>
        <p:spPr bwMode="auto">
          <a:xfrm>
            <a:off x="7102727" y="5378359"/>
            <a:ext cx="1651635" cy="791210"/>
          </a:xfrm>
          <a:prstGeom prst="flowChartAlternateProcess">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spcAft>
                <a:spcPts val="0"/>
              </a:spcAft>
            </a:pPr>
            <a:r>
              <a:rPr lang="en-US" altLang="zh-CN" sz="1500" kern="100" dirty="0" smtClean="0">
                <a:solidFill>
                  <a:schemeClr val="bg1"/>
                </a:solidFill>
                <a:latin typeface="Arial" panose="020B0604020202020204" pitchFamily="34" charset="0"/>
                <a:ea typeface="等线" panose="02010600030101010101" pitchFamily="2" charset="-122"/>
                <a:cs typeface="Arial" panose="020B0604020202020204" pitchFamily="34" charset="0"/>
              </a:rPr>
              <a:t>Stay ahead</a:t>
            </a:r>
            <a:endParaRPr lang="zh-CN" sz="1500" kern="100" dirty="0">
              <a:solidFill>
                <a:schemeClr val="bg1"/>
              </a:solidFill>
              <a:effectLst/>
              <a:latin typeface="Arial" panose="020B0604020202020204" pitchFamily="34" charset="0"/>
              <a:ea typeface="等线" panose="02010600030101010101" pitchFamily="2" charset="-122"/>
              <a:cs typeface="Arial" panose="020B0604020202020204" pitchFamily="34" charset="0"/>
            </a:endParaRPr>
          </a:p>
        </p:txBody>
      </p:sp>
      <p:sp>
        <p:nvSpPr>
          <p:cNvPr id="20" name="流程图: 终止 19"/>
          <p:cNvSpPr/>
          <p:nvPr/>
        </p:nvSpPr>
        <p:spPr>
          <a:xfrm>
            <a:off x="310242" y="4593408"/>
            <a:ext cx="2737757" cy="500743"/>
          </a:xfrm>
          <a:prstGeom prst="flowChartTermina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Busting a Faker</a:t>
            </a:r>
            <a:endParaRPr lang="zh-CN" altLang="en-US" dirty="0">
              <a:solidFill>
                <a:schemeClr val="bg1"/>
              </a:solidFill>
            </a:endParaRPr>
          </a:p>
        </p:txBody>
      </p:sp>
    </p:spTree>
    <p:extLst>
      <p:ext uri="{BB962C8B-B14F-4D97-AF65-F5344CB8AC3E}">
        <p14:creationId xmlns:p14="http://schemas.microsoft.com/office/powerpoint/2010/main" val="82495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离子">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106</TotalTime>
  <Words>466</Words>
  <Application>Microsoft Office PowerPoint</Application>
  <PresentationFormat>全屏显示(4:3)</PresentationFormat>
  <Paragraphs>71</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离子</vt:lpstr>
      <vt:lpstr>Real OR NOT</vt:lpstr>
      <vt:lpstr>Pre-reading  Skim the titles, pictures, and captions in the book and think about the following questions.</vt:lpstr>
      <vt:lpstr>Reading  Read the book and discuss the questions with each other and complete the two flowcharts: The Faking process and Busting a Faker on pages 26-27.</vt:lpstr>
      <vt:lpstr>PowerPoint 演示文稿</vt:lpstr>
      <vt:lpstr>PowerPoint 演示文稿</vt:lpstr>
      <vt:lpstr>PowerPoint 演示文稿</vt:lpstr>
      <vt:lpstr>PowerPoint 演示文稿</vt:lpstr>
      <vt:lpstr>PowerPoint 演示文稿</vt:lpstr>
      <vt:lpstr>Reading  Read the book and discuss the questions with each other and complete the two flowcharts: The Faking process and Busting a Faker on pages 26-27.</vt:lpstr>
      <vt:lpstr>Post-reading Based on the flowchart The Faking Process and the book, find the key elements needed for faking an  artwork and add them to the chart. </vt:lpstr>
      <vt:lpstr>PowerPoint 演示文稿</vt:lpstr>
      <vt:lpstr>Reflection </vt:lpstr>
      <vt:lpstr>Homework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OR NOT</dc:title>
  <dc:creator>156692307@qq.com</dc:creator>
  <cp:lastModifiedBy>fltrp</cp:lastModifiedBy>
  <cp:revision>38</cp:revision>
  <dcterms:created xsi:type="dcterms:W3CDTF">2018-12-17T03:32:04Z</dcterms:created>
  <dcterms:modified xsi:type="dcterms:W3CDTF">2019-01-31T01:19:18Z</dcterms:modified>
</cp:coreProperties>
</file>