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9" r:id="rId6"/>
    <p:sldId id="270" r:id="rId7"/>
    <p:sldId id="261" r:id="rId8"/>
    <p:sldId id="260" r:id="rId9"/>
    <p:sldId id="262" r:id="rId10"/>
    <p:sldId id="267" r:id="rId11"/>
    <p:sldId id="263" r:id="rId12"/>
    <p:sldId id="265" r:id="rId13"/>
    <p:sldId id="271" r:id="rId14"/>
    <p:sldId id="266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753D-3BAB-4C84-9B20-A75BE8086EC9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F371-B730-4A31-8D47-BEF7C50693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753D-3BAB-4C84-9B20-A75BE8086EC9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F371-B730-4A31-8D47-BEF7C50693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753D-3BAB-4C84-9B20-A75BE8086EC9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F371-B730-4A31-8D47-BEF7C50693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753D-3BAB-4C84-9B20-A75BE8086EC9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F371-B730-4A31-8D47-BEF7C50693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753D-3BAB-4C84-9B20-A75BE8086EC9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F371-B730-4A31-8D47-BEF7C50693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753D-3BAB-4C84-9B20-A75BE8086EC9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F371-B730-4A31-8D47-BEF7C50693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753D-3BAB-4C84-9B20-A75BE8086EC9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F371-B730-4A31-8D47-BEF7C50693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753D-3BAB-4C84-9B20-A75BE8086EC9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F371-B730-4A31-8D47-BEF7C50693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753D-3BAB-4C84-9B20-A75BE8086EC9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F371-B730-4A31-8D47-BEF7C50693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753D-3BAB-4C84-9B20-A75BE8086EC9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F371-B730-4A31-8D47-BEF7C50693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753D-3BAB-4C84-9B20-A75BE8086EC9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F371-B730-4A31-8D47-BEF7C50693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1753D-3BAB-4C84-9B20-A75BE8086EC9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8F371-B730-4A31-8D47-BEF7C50693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99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圆角矩形 3"/>
          <p:cNvSpPr/>
          <p:nvPr/>
        </p:nvSpPr>
        <p:spPr>
          <a:xfrm>
            <a:off x="0" y="0"/>
            <a:ext cx="2846388" cy="514350"/>
          </a:xfrm>
          <a:prstGeom prst="roundRect">
            <a:avLst/>
          </a:prstGeom>
          <a:solidFill>
            <a:srgbClr val="FFC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2400" dirty="0">
                <a:solidFill>
                  <a:schemeClr val="tx2"/>
                </a:solidFill>
                <a:latin typeface="Arial Rounded MT Bold" pitchFamily="34" charset="0"/>
              </a:rPr>
              <a:t>多维阅读第</a:t>
            </a:r>
            <a:r>
              <a:rPr lang="en-US" altLang="zh-CN" sz="2400" dirty="0">
                <a:solidFill>
                  <a:schemeClr val="tx2"/>
                </a:solidFill>
                <a:latin typeface="Arial Rounded MT Bold" pitchFamily="34" charset="0"/>
              </a:rPr>
              <a:t>22</a:t>
            </a:r>
            <a:r>
              <a:rPr lang="zh-CN" altLang="en-US" sz="2400" dirty="0">
                <a:solidFill>
                  <a:schemeClr val="tx2"/>
                </a:solidFill>
                <a:latin typeface="Arial Rounded MT Bold" pitchFamily="34" charset="0"/>
              </a:rPr>
              <a:t>级</a:t>
            </a: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Role-play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05273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Act out the different scenes in the </a:t>
            </a:r>
            <a:r>
              <a:rPr lang="en-US" altLang="zh-CN" sz="3200" dirty="0" smtClean="0"/>
              <a:t>story:</a:t>
            </a:r>
            <a:endParaRPr lang="en-US" altLang="zh-CN" sz="3200" dirty="0" smtClean="0"/>
          </a:p>
          <a:p>
            <a:endParaRPr lang="zh-CN" altLang="en-US" sz="3200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08920"/>
            <a:ext cx="2880320" cy="3024336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11560" y="1700808"/>
            <a:ext cx="632224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6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whole book was returned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6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6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786058"/>
            <a:ext cx="30233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Listen-speak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0405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CN" b="1" dirty="0" smtClean="0"/>
              <a:t> Listen to my story.</a:t>
            </a:r>
            <a:endParaRPr lang="zh-CN" altLang="zh-CN" dirty="0" smtClean="0"/>
          </a:p>
          <a:p>
            <a:r>
              <a:rPr lang="en-US" altLang="zh-CN" b="1" dirty="0" smtClean="0"/>
              <a:t>I am Mr. Brown. </a:t>
            </a:r>
            <a:r>
              <a:rPr lang="en-US" altLang="zh-CN" b="1" dirty="0" err="1" smtClean="0"/>
              <a:t>Saskia</a:t>
            </a:r>
            <a:r>
              <a:rPr lang="en-US" altLang="zh-CN" b="1" dirty="0" smtClean="0"/>
              <a:t> is one of my students, and Jane is her best friend…</a:t>
            </a:r>
            <a:endParaRPr lang="zh-CN" altLang="zh-CN" dirty="0" smtClean="0"/>
          </a:p>
          <a:p>
            <a:endParaRPr lang="en-US" altLang="zh-CN" b="1" dirty="0" smtClean="0"/>
          </a:p>
          <a:p>
            <a:r>
              <a:rPr lang="en-US" altLang="zh-CN" b="1" dirty="0" smtClean="0"/>
              <a:t>My name is </a:t>
            </a:r>
            <a:r>
              <a:rPr lang="en-US" altLang="zh-CN" b="1" dirty="0" err="1" smtClean="0"/>
              <a:t>Saskia</a:t>
            </a:r>
            <a:r>
              <a:rPr lang="en-US" altLang="zh-CN" b="1" dirty="0" smtClean="0"/>
              <a:t>, but they all call me </a:t>
            </a:r>
            <a:r>
              <a:rPr lang="en-US" altLang="zh-CN" b="1" dirty="0" err="1" smtClean="0"/>
              <a:t>Squitty</a:t>
            </a:r>
            <a:r>
              <a:rPr lang="en-US" altLang="zh-CN" b="1" dirty="0" smtClean="0"/>
              <a:t>…</a:t>
            </a:r>
            <a:endParaRPr lang="zh-CN" altLang="zh-CN" dirty="0" smtClean="0"/>
          </a:p>
          <a:p>
            <a:endParaRPr lang="en-US" altLang="zh-CN" b="1" dirty="0" smtClean="0"/>
          </a:p>
          <a:p>
            <a:r>
              <a:rPr lang="en-US" altLang="zh-CN" b="1" dirty="0" smtClean="0"/>
              <a:t>I’m Tony. Jane is a new student in my class…</a:t>
            </a:r>
            <a:endParaRPr lang="zh-CN" altLang="zh-CN" dirty="0" smtClean="0"/>
          </a:p>
          <a:p>
            <a:pPr>
              <a:buNone/>
            </a:pPr>
            <a:r>
              <a:rPr lang="en-US" altLang="zh-CN" dirty="0" smtClean="0"/>
              <a:t> </a:t>
            </a:r>
          </a:p>
          <a:p>
            <a:pPr>
              <a:buNone/>
            </a:pPr>
            <a:r>
              <a:rPr lang="en-US" altLang="zh-CN" dirty="0" smtClean="0"/>
              <a:t>The rest of you can ask different questions while listening.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Group-discussion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1. Do you think Jane should tell her father or  </a:t>
            </a:r>
          </a:p>
          <a:p>
            <a:pPr>
              <a:buNone/>
            </a:pPr>
            <a:r>
              <a:rPr lang="en-US" altLang="zh-CN" dirty="0" smtClean="0"/>
              <a:t>        not betray her friend? Why?</a:t>
            </a:r>
            <a:endParaRPr lang="zh-CN" altLang="zh-CN" dirty="0" smtClean="0"/>
          </a:p>
          <a:p>
            <a:pPr marL="0" indent="0">
              <a:buNone/>
            </a:pPr>
            <a:r>
              <a:rPr lang="en-US" altLang="zh-CN" dirty="0" smtClean="0"/>
              <a:t>2. Who do you think reported the incident to </a:t>
            </a:r>
          </a:p>
          <a:p>
            <a:pPr>
              <a:buNone/>
            </a:pPr>
            <a:r>
              <a:rPr lang="en-US" altLang="zh-CN" dirty="0" smtClean="0"/>
              <a:t>        the police?</a:t>
            </a:r>
          </a:p>
          <a:p>
            <a:pPr>
              <a:buNone/>
            </a:pPr>
            <a:r>
              <a:rPr lang="en-US" altLang="zh-CN" dirty="0" smtClean="0"/>
              <a:t> </a:t>
            </a:r>
          </a:p>
          <a:p>
            <a:pPr>
              <a:buNone/>
            </a:pPr>
            <a:r>
              <a:rPr lang="en-US" altLang="zh-CN" dirty="0" smtClean="0"/>
              <a:t>After discussion, the captain of each group will</a:t>
            </a:r>
          </a:p>
          <a:p>
            <a:pPr>
              <a:buNone/>
            </a:pPr>
            <a:r>
              <a:rPr lang="en-US" altLang="zh-CN" dirty="0" smtClean="0"/>
              <a:t>report  what you have discussed.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sz="4000" b="1" dirty="0" smtClean="0"/>
              <a:t>What are the similarities and differences between </a:t>
            </a:r>
            <a:r>
              <a:rPr lang="en-US" altLang="zh-CN" sz="4000" b="1" dirty="0" err="1" smtClean="0"/>
              <a:t>Squitty</a:t>
            </a:r>
            <a:r>
              <a:rPr lang="en-US" altLang="zh-CN" sz="4000" b="1" dirty="0" smtClean="0"/>
              <a:t> and Jane?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r>
              <a:rPr lang="en-US" altLang="zh-CN" b="1" dirty="0" smtClean="0"/>
              <a:t> 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11560" y="1700808"/>
            <a:ext cx="5040560" cy="4497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3347864" y="1772816"/>
            <a:ext cx="4680520" cy="43924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411760" y="2204864"/>
            <a:ext cx="84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Squitty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213285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Jane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07904" y="2852936"/>
            <a:ext cx="1665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What they have</a:t>
            </a:r>
          </a:p>
          <a:p>
            <a:r>
              <a:rPr lang="en-US" altLang="zh-CN" dirty="0" smtClean="0"/>
              <a:t> in common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Do you agree with what they do in the story?</a:t>
            </a:r>
          </a:p>
          <a:p>
            <a:pPr>
              <a:buNone/>
            </a:pPr>
            <a:r>
              <a:rPr lang="en-US" altLang="zh-CN" dirty="0" smtClean="0"/>
              <a:t>    If you were Mr. Brown/ </a:t>
            </a:r>
            <a:r>
              <a:rPr lang="en-US" altLang="zh-CN" dirty="0" err="1" smtClean="0"/>
              <a:t>Saskia</a:t>
            </a:r>
            <a:r>
              <a:rPr lang="en-US" altLang="zh-CN" dirty="0" smtClean="0"/>
              <a:t>/Tony, </a:t>
            </a:r>
            <a:r>
              <a:rPr lang="en-US" altLang="zh-CN" dirty="0" smtClean="0"/>
              <a:t>what would </a:t>
            </a:r>
            <a:r>
              <a:rPr lang="en-US" altLang="zh-CN" dirty="0" smtClean="0"/>
              <a:t>you </a:t>
            </a:r>
            <a:r>
              <a:rPr lang="en-US" altLang="zh-CN" dirty="0" smtClean="0"/>
              <a:t>do?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After </a:t>
            </a:r>
            <a:r>
              <a:rPr lang="en-US" altLang="zh-CN" i="1" dirty="0" smtClean="0"/>
              <a:t>The Poisoned Pen </a:t>
            </a:r>
            <a:r>
              <a:rPr lang="en-US" altLang="zh-CN" dirty="0" smtClean="0"/>
              <a:t>was missing, nobody knew what happened in the book , can you go on with it?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Warm  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0" indent="-914400">
              <a:buAutoNum type="arabicPeriod"/>
            </a:pPr>
            <a:r>
              <a:rPr lang="en-US" altLang="zh-CN" sz="4600" dirty="0" smtClean="0">
                <a:latin typeface="Times New Roman" pitchFamily="18" charset="0"/>
                <a:cs typeface="Times New Roman" pitchFamily="18" charset="0"/>
              </a:rPr>
              <a:t>What is the poisoned pen? Is it a pen owned by one of the characters in the story?</a:t>
            </a:r>
            <a:endParaRPr lang="zh-CN" altLang="zh-CN" sz="4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4600" dirty="0" smtClean="0">
                <a:latin typeface="Times New Roman" pitchFamily="18" charset="0"/>
                <a:cs typeface="Times New Roman" pitchFamily="18" charset="0"/>
              </a:rPr>
              <a:t>2.   What is special with the pen?</a:t>
            </a:r>
            <a:endParaRPr lang="zh-CN" altLang="zh-CN" sz="46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AutoNum type="arabicPeriod" startAt="3"/>
            </a:pPr>
            <a:r>
              <a:rPr lang="en-US" altLang="zh-CN" sz="4600" dirty="0" smtClean="0">
                <a:latin typeface="Times New Roman" pitchFamily="18" charset="0"/>
                <a:cs typeface="Times New Roman" pitchFamily="18" charset="0"/>
              </a:rPr>
              <a:t>What happens to </a:t>
            </a:r>
            <a:r>
              <a:rPr lang="en-US" altLang="zh-CN" sz="4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4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46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US" altLang="zh-CN" sz="4600" dirty="0" smtClean="0">
                <a:latin typeface="Times New Roman" pitchFamily="18" charset="0"/>
                <a:cs typeface="Times New Roman" pitchFamily="18" charset="0"/>
              </a:rPr>
              <a:t>in the story?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92088"/>
          </a:xfrm>
        </p:spPr>
        <p:txBody>
          <a:bodyPr/>
          <a:lstStyle/>
          <a:p>
            <a:r>
              <a:rPr lang="en-US" altLang="zh-CN" dirty="0" smtClean="0"/>
              <a:t>Question-answer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000108"/>
            <a:ext cx="8784976" cy="5450948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2800" b="1" dirty="0" smtClean="0"/>
              <a:t>The beginning of the story:</a:t>
            </a:r>
            <a:endParaRPr lang="zh-CN" altLang="zh-CN" sz="2800" dirty="0" smtClean="0"/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 1. How did I feel when I first met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Saskia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zh-CN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 2. What did the students think of Mr. Brown?</a:t>
            </a:r>
            <a:endParaRPr lang="zh-CN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 3. Why did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Saskia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want to revenge?</a:t>
            </a:r>
            <a:endParaRPr lang="zh-CN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b="1" dirty="0" smtClean="0"/>
          </a:p>
          <a:p>
            <a:r>
              <a:rPr lang="en-US" altLang="zh-CN" sz="2800" b="1" dirty="0" smtClean="0"/>
              <a:t>The </a:t>
            </a:r>
            <a:r>
              <a:rPr lang="en-US" altLang="zh-CN" sz="2800" b="1" dirty="0" smtClean="0"/>
              <a:t>development </a:t>
            </a:r>
            <a:r>
              <a:rPr lang="en-US" altLang="zh-CN" sz="2800" b="1" dirty="0" smtClean="0"/>
              <a:t>of the story</a:t>
            </a:r>
            <a:endParaRPr lang="zh-CN" altLang="zh-CN" sz="2800" dirty="0" smtClean="0"/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1.What did Mr. Brown say about the book?</a:t>
            </a:r>
            <a:endParaRPr lang="zh-CN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2. How did the students feel about the book?</a:t>
            </a:r>
            <a:endParaRPr lang="zh-CN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3. Who do you think removed the book?</a:t>
            </a:r>
            <a:endParaRPr lang="zh-CN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4. Why did I ask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Squitty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to give back the book?</a:t>
            </a:r>
            <a:endParaRPr lang="zh-CN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5. Why did I tell the secret to my classmates?</a:t>
            </a:r>
            <a:endParaRPr lang="zh-CN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The climax and ending of the story</a:t>
            </a:r>
            <a:endParaRPr lang="zh-CN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1. Why was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Saskia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so quiet that day?</a:t>
            </a:r>
            <a:endParaRPr lang="zh-CN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2. How will Mr. Brown and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Squitty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get along with each other? 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    Why do you think so?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err="1" smtClean="0"/>
              <a:t>Squitty’s</a:t>
            </a:r>
            <a:r>
              <a:rPr lang="en-US" altLang="zh-CN" b="1" dirty="0" smtClean="0"/>
              <a:t> Attitude to Mr. </a:t>
            </a:r>
            <a:r>
              <a:rPr lang="en-US" altLang="zh-CN" b="1" dirty="0" smtClean="0"/>
              <a:t>Brown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21744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Squitty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thought Mr. Brown was________, ________ and _________. She was _______when Mr. Brown doubted her writing and wanted to ________ after Mr. Brown stopped her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quarrelling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with Tony. She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thought The Poisoned Pen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was ______, so when Mr. Brown was worried about the missing of the book, she looked ______. She didn’t ______ ______ Mr. Brown’s friend. On the day the book was returned, she was ________ and ______. But ever since then, she ________ Mr. Brown.</a:t>
            </a:r>
            <a:endParaRPr lang="zh-CN" altLang="zh-CN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Mr. Brown’s Attitude to 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Squitty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CN" altLang="zh-CN" dirty="0" smtClean="0">
                <a:latin typeface="Times New Roman" pitchFamily="18" charset="0"/>
                <a:cs typeface="Times New Roman" pitchFamily="18" charset="0"/>
              </a:rPr>
            </a:b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071546"/>
            <a:ext cx="8435280" cy="5357850"/>
          </a:xfrm>
        </p:spPr>
        <p:txBody>
          <a:bodyPr>
            <a:normAutofit fontScale="25000" lnSpcReduction="20000"/>
          </a:bodyPr>
          <a:lstStyle/>
          <a:p>
            <a:pPr indent="342900">
              <a:buNone/>
            </a:pPr>
            <a:r>
              <a:rPr lang="en-US" altLang="zh-CN" sz="9600" dirty="0" smtClean="0">
                <a:latin typeface="Times New Roman" pitchFamily="18" charset="0"/>
                <a:cs typeface="Times New Roman" pitchFamily="18" charset="0"/>
              </a:rPr>
              <a:t>Mr. Brown was strict. He expected hard work and no nonsense. So when </a:t>
            </a:r>
            <a:r>
              <a:rPr lang="en-US" altLang="zh-CN" sz="9600" dirty="0" err="1" smtClean="0">
                <a:latin typeface="Times New Roman" pitchFamily="18" charset="0"/>
                <a:cs typeface="Times New Roman" pitchFamily="18" charset="0"/>
              </a:rPr>
              <a:t>Squitty</a:t>
            </a:r>
            <a:r>
              <a:rPr lang="en-US" altLang="zh-CN" sz="9600" dirty="0" smtClean="0">
                <a:latin typeface="Times New Roman" pitchFamily="18" charset="0"/>
                <a:cs typeface="Times New Roman" pitchFamily="18" charset="0"/>
              </a:rPr>
              <a:t> knocked her backpack to the floor, his eyes ____ ____ </a:t>
            </a:r>
            <a:r>
              <a:rPr lang="en-US" altLang="zh-CN" sz="9600" dirty="0" err="1" smtClean="0">
                <a:latin typeface="Times New Roman" pitchFamily="18" charset="0"/>
                <a:cs typeface="Times New Roman" pitchFamily="18" charset="0"/>
              </a:rPr>
              <a:t>Squitty’s</a:t>
            </a:r>
            <a:r>
              <a:rPr lang="en-US" altLang="zh-CN" sz="9600" dirty="0" smtClean="0">
                <a:latin typeface="Times New Roman" pitchFamily="18" charset="0"/>
                <a:cs typeface="Times New Roman" pitchFamily="18" charset="0"/>
              </a:rPr>
              <a:t>, ______ her to make another sound. When </a:t>
            </a:r>
            <a:r>
              <a:rPr lang="en-US" altLang="zh-CN" sz="9600" dirty="0" err="1" smtClean="0">
                <a:latin typeface="Times New Roman" pitchFamily="18" charset="0"/>
                <a:cs typeface="Times New Roman" pitchFamily="18" charset="0"/>
              </a:rPr>
              <a:t>Squitty</a:t>
            </a:r>
            <a:r>
              <a:rPr lang="en-US" altLang="zh-CN" sz="9600" dirty="0" smtClean="0">
                <a:latin typeface="Times New Roman" pitchFamily="18" charset="0"/>
                <a:cs typeface="Times New Roman" pitchFamily="18" charset="0"/>
              </a:rPr>
              <a:t> quarreled with Tony, he gave her a _________. While he was introducing </a:t>
            </a:r>
            <a:r>
              <a:rPr lang="en-US" altLang="zh-CN" sz="9600" i="1" dirty="0" smtClean="0">
                <a:latin typeface="Times New Roman" pitchFamily="18" charset="0"/>
                <a:cs typeface="Times New Roman" pitchFamily="18" charset="0"/>
              </a:rPr>
              <a:t>The Poisoned Pen </a:t>
            </a:r>
            <a:r>
              <a:rPr lang="en-US" altLang="zh-CN" sz="9600" dirty="0" smtClean="0">
                <a:latin typeface="Times New Roman" pitchFamily="18" charset="0"/>
                <a:cs typeface="Times New Roman" pitchFamily="18" charset="0"/>
              </a:rPr>
              <a:t>to the students, </a:t>
            </a:r>
            <a:r>
              <a:rPr lang="en-US" altLang="zh-CN" sz="9600" dirty="0" err="1" smtClean="0">
                <a:latin typeface="Times New Roman" pitchFamily="18" charset="0"/>
                <a:cs typeface="Times New Roman" pitchFamily="18" charset="0"/>
              </a:rPr>
              <a:t>Squitty</a:t>
            </a:r>
            <a:r>
              <a:rPr lang="en-US" altLang="zh-CN" sz="9600" dirty="0" smtClean="0">
                <a:latin typeface="Times New Roman" pitchFamily="18" charset="0"/>
                <a:cs typeface="Times New Roman" pitchFamily="18" charset="0"/>
              </a:rPr>
              <a:t> poked some gum in her mouth and began to chew loudly, Mr. Brown barely ______ _____ her and _______ to give her another detention. When </a:t>
            </a:r>
            <a:r>
              <a:rPr lang="en-US" altLang="zh-CN" sz="9600" dirty="0" err="1" smtClean="0">
                <a:latin typeface="Times New Roman" pitchFamily="18" charset="0"/>
                <a:cs typeface="Times New Roman" pitchFamily="18" charset="0"/>
              </a:rPr>
              <a:t>Squitty</a:t>
            </a:r>
            <a:r>
              <a:rPr lang="en-US" altLang="zh-CN" sz="9600" dirty="0" smtClean="0">
                <a:latin typeface="Times New Roman" pitchFamily="18" charset="0"/>
                <a:cs typeface="Times New Roman" pitchFamily="18" charset="0"/>
              </a:rPr>
              <a:t> said the book was boring, he ______ her as if she were a ______. As </a:t>
            </a:r>
            <a:r>
              <a:rPr lang="en-US" altLang="zh-CN" sz="9600" dirty="0" err="1" smtClean="0">
                <a:latin typeface="Times New Roman" pitchFamily="18" charset="0"/>
                <a:cs typeface="Times New Roman" pitchFamily="18" charset="0"/>
              </a:rPr>
              <a:t>Squitty</a:t>
            </a:r>
            <a:r>
              <a:rPr lang="en-US" altLang="zh-CN" sz="9600" dirty="0" smtClean="0">
                <a:latin typeface="Times New Roman" pitchFamily="18" charset="0"/>
                <a:cs typeface="Times New Roman" pitchFamily="18" charset="0"/>
              </a:rPr>
              <a:t> put in ear buds, Mr. Brown _______ ______ her phone without even stopping reading. </a:t>
            </a:r>
            <a:r>
              <a:rPr lang="en-US" altLang="zh-CN" sz="9600" dirty="0" err="1" smtClean="0">
                <a:latin typeface="Times New Roman" pitchFamily="18" charset="0"/>
                <a:cs typeface="Times New Roman" pitchFamily="18" charset="0"/>
              </a:rPr>
              <a:t>Squitty</a:t>
            </a:r>
            <a:r>
              <a:rPr lang="en-US" altLang="zh-CN" sz="9600" dirty="0" smtClean="0">
                <a:latin typeface="Times New Roman" pitchFamily="18" charset="0"/>
                <a:cs typeface="Times New Roman" pitchFamily="18" charset="0"/>
              </a:rPr>
              <a:t> began to tap away loudly, Mr. Brown _______ and warned to ask her to ________ the room. </a:t>
            </a:r>
          </a:p>
          <a:p>
            <a:pPr indent="342900">
              <a:buNone/>
            </a:pPr>
            <a:endParaRPr lang="en-US" altLang="zh-CN" sz="96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None/>
            </a:pPr>
            <a:r>
              <a:rPr lang="en-US" altLang="zh-CN" sz="9600" dirty="0" smtClean="0">
                <a:latin typeface="Times New Roman" pitchFamily="18" charset="0"/>
                <a:cs typeface="Times New Roman" pitchFamily="18" charset="0"/>
              </a:rPr>
              <a:t>When the book was finally returned, he gave </a:t>
            </a:r>
            <a:r>
              <a:rPr lang="en-US" altLang="zh-CN" sz="9600" dirty="0" err="1" smtClean="0">
                <a:latin typeface="Times New Roman" pitchFamily="18" charset="0"/>
                <a:cs typeface="Times New Roman" pitchFamily="18" charset="0"/>
              </a:rPr>
              <a:t>Squitty</a:t>
            </a:r>
            <a:r>
              <a:rPr lang="en-US" altLang="zh-CN" sz="9600" dirty="0" smtClean="0">
                <a:latin typeface="Times New Roman" pitchFamily="18" charset="0"/>
                <a:cs typeface="Times New Roman" pitchFamily="18" charset="0"/>
              </a:rPr>
              <a:t> a ________ look and smiled ______. About the letter of apology, he said__________ and forgave </a:t>
            </a:r>
            <a:r>
              <a:rPr lang="en-US" altLang="zh-CN" sz="9600" dirty="0" err="1" smtClean="0">
                <a:latin typeface="Times New Roman" pitchFamily="18" charset="0"/>
                <a:cs typeface="Times New Roman" pitchFamily="18" charset="0"/>
              </a:rPr>
              <a:t>Squitty</a:t>
            </a:r>
            <a:r>
              <a:rPr lang="en-US" altLang="zh-CN" sz="9600" dirty="0" smtClean="0">
                <a:latin typeface="Times New Roman" pitchFamily="18" charset="0"/>
                <a:cs typeface="Times New Roman" pitchFamily="18" charset="0"/>
              </a:rPr>
              <a:t> at last.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/>
              <a:t> My Attitude to </a:t>
            </a:r>
            <a:r>
              <a:rPr lang="en-US" altLang="zh-CN" b="1" dirty="0" err="1" smtClean="0"/>
              <a:t>Squitty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241376"/>
            <a:ext cx="8712968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b="1" dirty="0" smtClean="0"/>
              <a:t>      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 ______ her the moment I saw her because I thought she was ____, but I also felt sitting beside her is like sitting next to a ____ ready to go off. When I realized that she removed the book, I felt ______ and pleaded to her to give back the book in _________. When she refused to return the book, I felt ________ and ______. I even doubted if I really ______ her. When the book was finally returned, I found a ______ and _______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Squitty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and I still _____ her.</a:t>
            </a:r>
            <a:endParaRPr lang="zh-CN" altLang="zh-CN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972452" cy="65403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Role-play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052736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Act out the different scenes in the story:</a:t>
            </a:r>
          </a:p>
          <a:p>
            <a:endParaRPr lang="en-US" altLang="zh-CN" sz="3200" dirty="0" smtClean="0"/>
          </a:p>
          <a:p>
            <a:r>
              <a:rPr lang="en-US" altLang="zh-CN" sz="3200" b="1" dirty="0" smtClean="0"/>
              <a:t>   Tony tripped over </a:t>
            </a:r>
            <a:r>
              <a:rPr lang="en-US" altLang="zh-CN" sz="3200" b="1" dirty="0" err="1" smtClean="0"/>
              <a:t>Squitty’s</a:t>
            </a:r>
            <a:r>
              <a:rPr lang="en-US" altLang="zh-CN" sz="3200" b="1" dirty="0" smtClean="0"/>
              <a:t> backpack.</a:t>
            </a:r>
            <a:endParaRPr lang="zh-CN" altLang="zh-CN" sz="3200" dirty="0" smtClean="0"/>
          </a:p>
          <a:p>
            <a:endParaRPr lang="zh-CN" alt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928934"/>
            <a:ext cx="3643338" cy="3528392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928934"/>
            <a:ext cx="4071966" cy="3528392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Role- play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Act out the different scenes in the story:</a:t>
            </a:r>
          </a:p>
          <a:p>
            <a:pPr>
              <a:buNone/>
            </a:pPr>
            <a:r>
              <a:rPr lang="en-US" altLang="zh-CN" dirty="0" smtClean="0"/>
              <a:t>   </a:t>
            </a:r>
            <a:r>
              <a:rPr lang="en-US" altLang="zh-CN" b="1" dirty="0" smtClean="0"/>
              <a:t>Mr. Brown read </a:t>
            </a:r>
            <a:r>
              <a:rPr lang="en-US" altLang="zh-CN" b="1" i="1" dirty="0" smtClean="0"/>
              <a:t>The Poisoned Pen</a:t>
            </a:r>
            <a:r>
              <a:rPr lang="en-US" altLang="zh-CN" b="1" dirty="0" smtClean="0"/>
              <a:t>.</a:t>
            </a:r>
            <a:endParaRPr lang="zh-CN" altLang="zh-CN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1936998" cy="2808312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068960"/>
            <a:ext cx="2563738" cy="2736304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140968"/>
            <a:ext cx="2376264" cy="2664296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667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535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761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Role-play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Act out the different scenes in the story:</a:t>
            </a:r>
          </a:p>
          <a:p>
            <a:pPr>
              <a:buNone/>
            </a:pPr>
            <a:r>
              <a:rPr lang="en-US" altLang="zh-CN" dirty="0" smtClean="0"/>
              <a:t>   </a:t>
            </a:r>
            <a:r>
              <a:rPr lang="en-US" altLang="zh-CN" b="1" dirty="0" smtClean="0"/>
              <a:t>The book was missing.</a:t>
            </a:r>
            <a:endParaRPr lang="zh-CN" altLang="zh-CN" b="1" dirty="0" smtClean="0"/>
          </a:p>
          <a:p>
            <a:endParaRPr lang="zh-CN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2000250" cy="215265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924944"/>
            <a:ext cx="2038350" cy="21717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996952"/>
            <a:ext cx="2000250" cy="2354585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50" y="3140968"/>
            <a:ext cx="1867222" cy="2282577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478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7496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827</Words>
  <Application>Microsoft Office PowerPoint</Application>
  <PresentationFormat>全屏显示(4:3)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PowerPoint 演示文稿</vt:lpstr>
      <vt:lpstr>Warm  up</vt:lpstr>
      <vt:lpstr>Question-answer</vt:lpstr>
      <vt:lpstr>Squitty’s Attitude to Mr. Brown </vt:lpstr>
      <vt:lpstr>Mr. Brown’s Attitude to Squitty </vt:lpstr>
      <vt:lpstr> My Attitude to Squitty </vt:lpstr>
      <vt:lpstr>Role-play </vt:lpstr>
      <vt:lpstr>Role- play</vt:lpstr>
      <vt:lpstr>Role-play </vt:lpstr>
      <vt:lpstr>Role-play</vt:lpstr>
      <vt:lpstr>Listen-speak</vt:lpstr>
      <vt:lpstr>Group-discussion</vt:lpstr>
      <vt:lpstr>  What are the similarities and differences between Squitty and Jane?   </vt:lpstr>
      <vt:lpstr>Homework</vt:lpstr>
    </vt:vector>
  </TitlesOfParts>
  <Company>HFJS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Unbreakable</dc:title>
  <dc:creator>HF</dc:creator>
  <cp:lastModifiedBy>fltrp</cp:lastModifiedBy>
  <cp:revision>23</cp:revision>
  <dcterms:created xsi:type="dcterms:W3CDTF">2018-12-14T13:15:14Z</dcterms:created>
  <dcterms:modified xsi:type="dcterms:W3CDTF">2019-01-31T01:30:06Z</dcterms:modified>
</cp:coreProperties>
</file>