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0" r:id="rId3"/>
    <p:sldId id="285" r:id="rId4"/>
    <p:sldId id="286" r:id="rId5"/>
    <p:sldId id="288" r:id="rId6"/>
    <p:sldId id="289" r:id="rId7"/>
    <p:sldId id="290" r:id="rId8"/>
    <p:sldId id="287" r:id="rId9"/>
    <p:sldId id="271" r:id="rId10"/>
    <p:sldId id="295" r:id="rId11"/>
    <p:sldId id="292" r:id="rId12"/>
    <p:sldId id="293" r:id="rId13"/>
    <p:sldId id="294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3CA"/>
    <a:srgbClr val="547FA2"/>
    <a:srgbClr val="005DA2"/>
    <a:srgbClr val="4669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526" autoAdjust="0"/>
  </p:normalViewPr>
  <p:slideViewPr>
    <p:cSldViewPr>
      <p:cViewPr varScale="1">
        <p:scale>
          <a:sx n="79" d="100"/>
          <a:sy n="79" d="100"/>
        </p:scale>
        <p:origin x="-15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2F5E-9DCC-4E12-95CF-E27173718C1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DD0BF-CF94-45D5-9E0F-153C6E1A23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66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85CD5-CA64-46B5-A466-8EF136C1AC15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A2123-4F3B-408D-B223-6ACDB33034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8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Font typeface="+mj-lt"/>
              <a:buNone/>
              <a:tabLst>
                <a:tab pos="990600" algn="l"/>
              </a:tabLs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32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学生重新分组，每四人为一个小组，四名成员分别来自前一轮讨论的四个小组。学生彼此分享前一轮讨论中对四个人物形象的分析，并用细节支持自己的观点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2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Hans" altLang="en-US" dirty="0"/>
              <a:t>四个学生为一小组，在两个情景中选择一个演出。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42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指导学生了解叙事类文体的四个部分：起因，发展，高潮，结局。点击四个部分可以超链接到每部分相应的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页面。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2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点击右下按钮可回到第三页。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Possible answers: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His father lost his job and they</a:t>
            </a:r>
            <a:r>
              <a:rPr lang="en-US" altLang="zh-CN" baseline="0" dirty="0" smtClean="0"/>
              <a:t> couldn’t pay the mortgage.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She was an artist who lived in a huge villa not far away.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They lived in the caravan in Martha’s backyard.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His father, who used to be a famous violin player, taught Brodie to play the violin.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5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7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9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2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请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学生基于找出的故事要素，根据情节发展过程，提取主要事件，</a:t>
            </a:r>
            <a:r>
              <a:rPr lang="zh-CN" altLang="en-US" dirty="0"/>
              <a:t>在讲义上画出时间轴，并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利用自己画出的时间轴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在小组内（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人一个小组）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讲述故事。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58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把全班学生分成四个部分，每部分指定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Brodie, Mack, Martha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Hollie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中的某一个人物，学生每四人为一个小组，阅读文本，分别找到文本中对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Brodie, Mack, Martha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Hollie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外貌、语言、心理、动作的细节描写，并分析这四个人物的性格特点。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62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把全班学生分成四个部分，每部分指定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Brodie, Mack, Martha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Hollie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中的某一个人物，学生每四人为一个小组，阅读文本，分别找到文本中对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Brodie, Mack, Martha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Hollie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外貌、语言、心理、动作的细节描写，并分析这四个人物的性格特点。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提示学生把笔记记在学案练习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2123-4F3B-408D-B223-6ACDB330343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3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8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2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4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01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8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7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03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0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42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3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3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3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8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9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DD8D74-2A80-439C-98E2-EF6DA7610783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7863DE-B0AD-41EB-B31D-25B8DCC410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5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timgsa.baidu.com/timg?image&amp;quality=80&amp;size=b9999_10000&amp;sec=1525353202658&amp;di=fbc23ee5f900172c003d9f7f4551bea8&amp;imgtype=0&amp;src=http%3A%2F%2Fimg.mp.sohu.com%2Fq_mini%2Cc_zoom%2Cw_640%2Fupload%2F20170727%2F1bf5c06764f04ce29241df27fbe58355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187624" y="1052736"/>
            <a:ext cx="6407150" cy="2304256"/>
          </a:xfrm>
        </p:spPr>
        <p:txBody>
          <a:bodyPr>
            <a:noAutofit/>
          </a:bodyPr>
          <a:lstStyle/>
          <a:p>
            <a:r>
              <a:rPr lang="en-US" altLang="zh-CN" sz="6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Brodie’s</a:t>
            </a:r>
            <a:r>
              <a:rPr lang="en-US" altLang="zh-CN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 </a:t>
            </a:r>
            <a:r>
              <a:rPr lang="en-US" altLang="zh-CN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Story</a:t>
            </a:r>
            <a:br>
              <a:rPr lang="en-US" altLang="zh-CN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父亲的小提琴</a:t>
            </a:r>
            <a:endParaRPr lang="zh-CN" altLang="en-US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791893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选自</a:t>
            </a:r>
            <a:r>
              <a:rPr lang="en-US" altLang="zh-CN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多维阅读第</a:t>
            </a:r>
            <a:r>
              <a:rPr lang="en-US" altLang="zh-CN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21</a:t>
            </a:r>
            <a:r>
              <a:rPr lang="zh-CN" altLang="en-US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级</a:t>
            </a:r>
            <a:r>
              <a:rPr lang="en-US" altLang="zh-CN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C2AC8B5-4B31-CA44-AB2D-8D30CA09E884}"/>
              </a:ext>
            </a:extLst>
          </p:cNvPr>
          <p:cNvSpPr/>
          <p:nvPr/>
        </p:nvSpPr>
        <p:spPr>
          <a:xfrm>
            <a:off x="971600" y="907043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work: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person do you think Brodie/ Mack/ Martha/ Hollie is? </a:t>
            </a:r>
            <a:endParaRPr lang="zh-CN" altLang="en-US" sz="3200" dirty="0"/>
          </a:p>
        </p:txBody>
      </p:sp>
      <p:sp>
        <p:nvSpPr>
          <p:cNvPr id="3" name="圆角矩形 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192B3EB-C0A0-0F4C-A014-C049B20EA158}"/>
              </a:ext>
            </a:extLst>
          </p:cNvPr>
          <p:cNvSpPr/>
          <p:nvPr/>
        </p:nvSpPr>
        <p:spPr>
          <a:xfrm>
            <a:off x="2321614" y="2670692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Brodie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圆角矩形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7C55FD-61A4-CC4D-B551-161593E90BC5}"/>
              </a:ext>
            </a:extLst>
          </p:cNvPr>
          <p:cNvSpPr/>
          <p:nvPr/>
        </p:nvSpPr>
        <p:spPr>
          <a:xfrm>
            <a:off x="4394316" y="2680109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Mack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圆角矩形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A9D460B-649D-9A4D-A4FB-4051D07C7714}"/>
              </a:ext>
            </a:extLst>
          </p:cNvPr>
          <p:cNvSpPr/>
          <p:nvPr/>
        </p:nvSpPr>
        <p:spPr>
          <a:xfrm>
            <a:off x="2338448" y="4043555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Martha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圆角矩形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B826F1E-0FD0-5B4D-8BD7-00AC4AE25B7A}"/>
              </a:ext>
            </a:extLst>
          </p:cNvPr>
          <p:cNvSpPr/>
          <p:nvPr/>
        </p:nvSpPr>
        <p:spPr>
          <a:xfrm>
            <a:off x="4411150" y="4052972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Hollie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72" y="2564904"/>
            <a:ext cx="420175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1511 -0.1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3.7037E-7 L 0.10296 -0.0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10538 0.09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1163 0.08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C2AC8B5-4B31-CA44-AB2D-8D30CA09E884}"/>
              </a:ext>
            </a:extLst>
          </p:cNvPr>
          <p:cNvSpPr/>
          <p:nvPr/>
        </p:nvSpPr>
        <p:spPr>
          <a:xfrm>
            <a:off x="2051720" y="777111"/>
            <a:ext cx="5245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Share your opinions  </a:t>
            </a:r>
            <a:endParaRPr lang="zh-CN" altLang="en-US" sz="3600" dirty="0"/>
          </a:p>
        </p:txBody>
      </p:sp>
      <p:sp>
        <p:nvSpPr>
          <p:cNvPr id="3" name="圆角矩形 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192B3EB-C0A0-0F4C-A014-C049B20EA158}"/>
              </a:ext>
            </a:extLst>
          </p:cNvPr>
          <p:cNvSpPr/>
          <p:nvPr/>
        </p:nvSpPr>
        <p:spPr>
          <a:xfrm>
            <a:off x="1475656" y="1747845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Brodie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圆角矩形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7C55FD-61A4-CC4D-B551-161593E90BC5}"/>
              </a:ext>
            </a:extLst>
          </p:cNvPr>
          <p:cNvSpPr/>
          <p:nvPr/>
        </p:nvSpPr>
        <p:spPr>
          <a:xfrm>
            <a:off x="5667650" y="1747845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Mack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圆角矩形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A9D460B-649D-9A4D-A4FB-4051D07C7714}"/>
              </a:ext>
            </a:extLst>
          </p:cNvPr>
          <p:cNvSpPr/>
          <p:nvPr/>
        </p:nvSpPr>
        <p:spPr>
          <a:xfrm>
            <a:off x="1475656" y="4429708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Martha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圆角矩形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B826F1E-0FD0-5B4D-8BD7-00AC4AE25B7A}"/>
              </a:ext>
            </a:extLst>
          </p:cNvPr>
          <p:cNvSpPr/>
          <p:nvPr/>
        </p:nvSpPr>
        <p:spPr>
          <a:xfrm>
            <a:off x="5667650" y="4414290"/>
            <a:ext cx="2072702" cy="1392252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Hollie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1337 0.0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 L -0.11337 0.0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1337 -0.1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11181 -0.099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C4000AB-F9CA-BA41-9B63-6DB29AD35705}"/>
              </a:ext>
            </a:extLst>
          </p:cNvPr>
          <p:cNvSpPr/>
          <p:nvPr/>
        </p:nvSpPr>
        <p:spPr>
          <a:xfrm>
            <a:off x="1763688" y="908720"/>
            <a:ext cx="541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Let’s act out the story!</a:t>
            </a:r>
            <a:endParaRPr lang="zh-CN" altLang="en-US" sz="3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2D9E855-47DE-9440-83A9-584F9A0D15B9}"/>
              </a:ext>
            </a:extLst>
          </p:cNvPr>
          <p:cNvSpPr/>
          <p:nvPr/>
        </p:nvSpPr>
        <p:spPr>
          <a:xfrm>
            <a:off x="803780" y="1844824"/>
            <a:ext cx="7656651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zh-Han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ituation 1: Brodie tries out for the musical.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Han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Roles: 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Brodie, Hollie, the teacher and  </a:t>
            </a:r>
          </a:p>
          <a:p>
            <a:pPr>
              <a:lnSpc>
                <a:spcPct val="110000"/>
              </a:lnSpc>
            </a:pP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         the talent scout</a:t>
            </a:r>
            <a:r>
              <a:rPr lang="en-US" altLang="zh-Han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endParaRPr lang="en-US" altLang="zh-C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2: </a:t>
            </a:r>
            <a:r>
              <a:rPr lang="en-US" altLang="zh-Han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Brodie hears about the theft.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Roles:  Brodie, Mack, Martha and </a:t>
            </a:r>
          </a:p>
          <a:p>
            <a:pPr>
              <a:lnSpc>
                <a:spcPct val="110000"/>
              </a:lnSpc>
            </a:pP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	         the policeman</a:t>
            </a:r>
            <a:endParaRPr lang="zh-CN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83133E5-488D-9E4D-B05C-792695CBCBBF}"/>
              </a:ext>
            </a:extLst>
          </p:cNvPr>
          <p:cNvSpPr/>
          <p:nvPr/>
        </p:nvSpPr>
        <p:spPr>
          <a:xfrm>
            <a:off x="791579" y="1844824"/>
            <a:ext cx="75248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helped Brodie overcome difficulties in his life and his lack of confidence and finally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brightness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understand the sentence “Everything looks brighter from behind a smile.”? 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DB81AA1-BF3F-9248-9730-868D7489E215}"/>
              </a:ext>
            </a:extLst>
          </p:cNvPr>
          <p:cNvSpPr/>
          <p:nvPr/>
        </p:nvSpPr>
        <p:spPr>
          <a:xfrm>
            <a:off x="2898177" y="764704"/>
            <a:ext cx="34916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</a:t>
            </a:r>
            <a:r>
              <a:rPr lang="en-US" altLang="zh-Hans" sz="44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iscussion 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873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7056784" cy="50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3628" y="80037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What do you think will happen in the story?</a:t>
            </a:r>
            <a:endParaRPr lang="zh-CN" altLang="en-US" sz="36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38870"/>
            <a:ext cx="1616197" cy="1665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14461"/>
            <a:ext cx="1872587" cy="1689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0" y="2228964"/>
            <a:ext cx="1768178" cy="16753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85676"/>
            <a:ext cx="2275258" cy="1703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09" y="3904326"/>
            <a:ext cx="1768179" cy="16849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9" y="3904325"/>
            <a:ext cx="1972300" cy="1684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3568" y="812119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90600" algn="l"/>
              </a:tabLst>
            </a:pPr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Which person in the pictures do you think is Brodie?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6926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Read the story and answer the questions.</a:t>
            </a:r>
            <a:endParaRPr lang="zh-CN" altLang="en-US" sz="36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971600" y="2012940"/>
            <a:ext cx="3440854" cy="1944216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Beginning </a:t>
            </a:r>
            <a:r>
              <a:rPr lang="en-US" altLang="zh-CN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Pages 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2-6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998378" y="4221088"/>
            <a:ext cx="3414075" cy="1944216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Climax</a:t>
            </a:r>
            <a:r>
              <a:rPr lang="en-US" altLang="zh-CN" sz="40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altLang="zh-CN" sz="4000" b="1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Pages 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18-22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4725206" y="2012940"/>
            <a:ext cx="3447194" cy="1944216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Development </a:t>
            </a:r>
          </a:p>
          <a:p>
            <a:pPr algn="ctr"/>
            <a:r>
              <a:rPr lang="en-US" altLang="zh-CN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Pages 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8-16)</a:t>
            </a:r>
            <a:endParaRPr lang="zh-CN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>
            <a:hlinkClick r:id="rId6" action="ppaction://hlinksldjump"/>
          </p:cNvPr>
          <p:cNvSpPr/>
          <p:nvPr/>
        </p:nvSpPr>
        <p:spPr>
          <a:xfrm>
            <a:off x="4716016" y="4221088"/>
            <a:ext cx="3456384" cy="1944216"/>
          </a:xfrm>
          <a:prstGeom prst="roundRect">
            <a:avLst>
              <a:gd name="adj" fmla="val 77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Ending</a:t>
            </a:r>
            <a:r>
              <a:rPr lang="en-US" altLang="zh-CN" sz="48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altLang="zh-CN" sz="4800" b="1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Pages 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3200" b="1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700808"/>
            <a:ext cx="712879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Brodie’s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sell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house?</a:t>
            </a:r>
          </a:p>
          <a:p>
            <a:pPr marL="514350" indent="-51435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Martha?</a:t>
            </a:r>
          </a:p>
          <a:p>
            <a:pPr marL="514350" indent="-51435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Brodie and his father live after selling their house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didn’t 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Brodie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tell anyone he lived in a caravan?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3848" y="836712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Beginning </a:t>
            </a:r>
            <a:endParaRPr lang="zh-CN" altLang="en-US" sz="3600" dirty="0"/>
          </a:p>
        </p:txBody>
      </p:sp>
      <p:pic>
        <p:nvPicPr>
          <p:cNvPr id="2" name="图片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49133" y="5658867"/>
            <a:ext cx="59055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628800"/>
            <a:ext cx="698477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Brodie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to play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violin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Was he good at it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Brodie’s mind to take part in the trial run?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Brodie’s teacher and classmates think of his performance?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6164" y="836711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Development </a:t>
            </a:r>
            <a:endParaRPr lang="zh-CN" altLang="en-US" sz="3600" dirty="0"/>
          </a:p>
        </p:txBody>
      </p:sp>
      <p:pic>
        <p:nvPicPr>
          <p:cNvPr id="6" name="图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49133" y="5658867"/>
            <a:ext cx="59055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9386" y="1844824"/>
            <a:ext cx="6984776" cy="332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Brodie put his father’s violin on a high shelf?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to his father’s violin?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Hollie do to help Brodie?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the talent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that day was his lucky day?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6568" y="908720"/>
            <a:ext cx="1970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Climax </a:t>
            </a:r>
            <a:endParaRPr lang="zh-CN" altLang="en-US" sz="3600" dirty="0"/>
          </a:p>
        </p:txBody>
      </p:sp>
      <p:pic>
        <p:nvPicPr>
          <p:cNvPr id="6" name="图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49133" y="5658867"/>
            <a:ext cx="59055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80020" y="1772816"/>
            <a:ext cx="6878998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to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Brodie and his father at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story?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think Brodie and Hollie could become friends?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6568" y="908720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Ending  </a:t>
            </a:r>
            <a:endParaRPr lang="zh-CN" altLang="en-US" sz="3600" dirty="0"/>
          </a:p>
        </p:txBody>
      </p:sp>
      <p:pic>
        <p:nvPicPr>
          <p:cNvPr id="6" name="图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49133" y="5658867"/>
            <a:ext cx="59055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972017"/>
            <a:ext cx="7576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Complete the timeline of the story.</a:t>
            </a:r>
            <a:endParaRPr lang="zh-CN" altLang="en-US" sz="32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263691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Brodie’s 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died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1600" y="4005064"/>
            <a:ext cx="7272808" cy="216024"/>
            <a:chOff x="755576" y="4005064"/>
            <a:chExt cx="7272808" cy="216024"/>
          </a:xfrm>
        </p:grpSpPr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>
              <a:off x="755576" y="4113076"/>
              <a:ext cx="7272808" cy="0"/>
            </a:xfrm>
            <a:prstGeom prst="straightConnector1">
              <a:avLst/>
            </a:prstGeom>
            <a:ln w="63500"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971600" y="400506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箭头连接符 8"/>
          <p:cNvCxnSpPr/>
          <p:nvPr/>
        </p:nvCxnSpPr>
        <p:spPr>
          <a:xfrm flipV="1">
            <a:off x="1295636" y="3451632"/>
            <a:ext cx="9580" cy="5697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91750" y="937052"/>
            <a:ext cx="727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Retell the story with help of your timeline.</a:t>
            </a:r>
            <a:endParaRPr lang="zh-CN" altLang="en-US" sz="3600" b="1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3728" y="1054477"/>
            <a:ext cx="4905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Character Analysis  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032454" y="2026583"/>
            <a:ext cx="7139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person do you think Brodie/ Mack/ Martha/ Hollie is? Why do you think so?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some details from the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your ideas? 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3330</TotalTime>
  <Words>741</Words>
  <Application>Microsoft Office PowerPoint</Application>
  <PresentationFormat>全屏显示(4:3)</PresentationFormat>
  <Paragraphs>81</Paragraphs>
  <Slides>14</Slides>
  <Notes>12</Notes>
  <HiddenSlides>4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环保</vt:lpstr>
      <vt:lpstr>Brodie’s Story 父亲的小提琴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262</cp:revision>
  <dcterms:created xsi:type="dcterms:W3CDTF">2018-05-02T06:32:31Z</dcterms:created>
  <dcterms:modified xsi:type="dcterms:W3CDTF">2019-02-28T07:21:25Z</dcterms:modified>
</cp:coreProperties>
</file>