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70" r:id="rId4"/>
    <p:sldId id="263" r:id="rId5"/>
    <p:sldId id="271" r:id="rId6"/>
    <p:sldId id="272" r:id="rId7"/>
    <p:sldId id="273" r:id="rId8"/>
    <p:sldId id="269" r:id="rId9"/>
    <p:sldId id="258" r:id="rId10"/>
  </p:sldIdLst>
  <p:sldSz cx="18291175" cy="10290175"/>
  <p:notesSz cx="6858000" cy="9144000"/>
  <p:defaultTextStyle>
    <a:defPPr>
      <a:defRPr lang="zh-CN"/>
    </a:defPPr>
    <a:lvl1pPr marL="0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605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3210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815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6420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3025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9630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6234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2839" algn="l" defTabSz="16332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1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363"/>
    <a:srgbClr val="1C8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04" autoAdjust="0"/>
  </p:normalViewPr>
  <p:slideViewPr>
    <p:cSldViewPr>
      <p:cViewPr varScale="1">
        <p:scale>
          <a:sx n="51" d="100"/>
          <a:sy n="51" d="100"/>
        </p:scale>
        <p:origin x="-898" y="-91"/>
      </p:cViewPr>
      <p:guideLst>
        <p:guide orient="horz" pos="3241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97969-C850-4029-9666-5148E8318DC6}" type="datetimeFigureOut">
              <a:rPr lang="zh-CN" altLang="en-US" smtClean="0"/>
              <a:t>2019/2/28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517ED-1850-4189-B10E-0F2970FA82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0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517ED-1850-4189-B10E-0F2970FA820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05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838" y="3196625"/>
            <a:ext cx="15547499" cy="220571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676" y="5831099"/>
            <a:ext cx="12803823" cy="26297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3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6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3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6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6528555" y="619317"/>
            <a:ext cx="8231029" cy="1317237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829119" y="619317"/>
            <a:ext cx="24394584" cy="1317237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651" y="2120751"/>
            <a:ext cx="16921880" cy="749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A_矩形 3"/>
          <p:cNvSpPr/>
          <p:nvPr userDrawn="1">
            <p:custDataLst>
              <p:tags r:id="rId1"/>
            </p:custDataLst>
          </p:nvPr>
        </p:nvSpPr>
        <p:spPr>
          <a:xfrm>
            <a:off x="1" y="727101"/>
            <a:ext cx="261543" cy="871809"/>
          </a:xfrm>
          <a:prstGeom prst="rect">
            <a:avLst/>
          </a:prstGeom>
          <a:solidFill>
            <a:srgbClr val="1C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0" y="1616695"/>
            <a:ext cx="18291175" cy="0"/>
          </a:xfrm>
          <a:prstGeom prst="line">
            <a:avLst/>
          </a:prstGeom>
          <a:ln>
            <a:solidFill>
              <a:srgbClr val="1C8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377" y="248543"/>
            <a:ext cx="16462058" cy="1715029"/>
          </a:xfrm>
        </p:spPr>
        <p:txBody>
          <a:bodyPr>
            <a:normAutofit/>
          </a:bodyPr>
          <a:lstStyle>
            <a:lvl1pPr algn="l">
              <a:defRPr lang="zh-CN" altLang="en-US" sz="5200" b="1" kern="1200" dirty="0">
                <a:solidFill>
                  <a:srgbClr val="1C8D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6675" y="2408783"/>
            <a:ext cx="16462058" cy="6791040"/>
          </a:xfrm>
        </p:spPr>
        <p:txBody>
          <a:bodyPr/>
          <a:lstStyle>
            <a:lvl1pPr>
              <a:buNone/>
              <a:defRPr lang="zh-CN" altLang="en-US" sz="3600" kern="1200" dirty="0" smtClean="0">
                <a:solidFill>
                  <a:srgbClr val="136363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877" y="6612391"/>
            <a:ext cx="15547499" cy="204374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877" y="4361416"/>
            <a:ext cx="15547499" cy="2250975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60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321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8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64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30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96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62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283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829117" y="3601562"/>
            <a:ext cx="16312808" cy="10190132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8446779" y="3601562"/>
            <a:ext cx="16312806" cy="10190132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559" y="412084"/>
            <a:ext cx="16462058" cy="1715029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559" y="2303380"/>
            <a:ext cx="8081779" cy="959939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05" indent="0">
              <a:buNone/>
              <a:defRPr sz="3600" b="1"/>
            </a:lvl2pPr>
            <a:lvl3pPr marL="1633210" indent="0">
              <a:buNone/>
              <a:defRPr sz="3200" b="1"/>
            </a:lvl3pPr>
            <a:lvl4pPr marL="2449815" indent="0">
              <a:buNone/>
              <a:defRPr sz="2900" b="1"/>
            </a:lvl4pPr>
            <a:lvl5pPr marL="3266420" indent="0">
              <a:buNone/>
              <a:defRPr sz="2900" b="1"/>
            </a:lvl5pPr>
            <a:lvl6pPr marL="4083025" indent="0">
              <a:buNone/>
              <a:defRPr sz="2900" b="1"/>
            </a:lvl6pPr>
            <a:lvl7pPr marL="4899630" indent="0">
              <a:buNone/>
              <a:defRPr sz="2900" b="1"/>
            </a:lvl7pPr>
            <a:lvl8pPr marL="5716234" indent="0">
              <a:buNone/>
              <a:defRPr sz="2900" b="1"/>
            </a:lvl8pPr>
            <a:lvl9pPr marL="6532839" indent="0">
              <a:buNone/>
              <a:defRPr sz="2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4559" y="3263320"/>
            <a:ext cx="8081779" cy="5928761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1664" y="2303380"/>
            <a:ext cx="8084953" cy="959939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605" indent="0">
              <a:buNone/>
              <a:defRPr sz="3600" b="1"/>
            </a:lvl2pPr>
            <a:lvl3pPr marL="1633210" indent="0">
              <a:buNone/>
              <a:defRPr sz="3200" b="1"/>
            </a:lvl3pPr>
            <a:lvl4pPr marL="2449815" indent="0">
              <a:buNone/>
              <a:defRPr sz="2900" b="1"/>
            </a:lvl4pPr>
            <a:lvl5pPr marL="3266420" indent="0">
              <a:buNone/>
              <a:defRPr sz="2900" b="1"/>
            </a:lvl5pPr>
            <a:lvl6pPr marL="4083025" indent="0">
              <a:buNone/>
              <a:defRPr sz="2900" b="1"/>
            </a:lvl6pPr>
            <a:lvl7pPr marL="4899630" indent="0">
              <a:buNone/>
              <a:defRPr sz="2900" b="1"/>
            </a:lvl7pPr>
            <a:lvl8pPr marL="5716234" indent="0">
              <a:buNone/>
              <a:defRPr sz="2900" b="1"/>
            </a:lvl8pPr>
            <a:lvl9pPr marL="6532839" indent="0">
              <a:buNone/>
              <a:defRPr sz="2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1664" y="3263320"/>
            <a:ext cx="8084953" cy="5928761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560" y="409701"/>
            <a:ext cx="6017671" cy="1743613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51341" y="409702"/>
            <a:ext cx="10225275" cy="8782379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560" y="2153315"/>
            <a:ext cx="6017671" cy="7038766"/>
          </a:xfrm>
        </p:spPr>
        <p:txBody>
          <a:bodyPr/>
          <a:lstStyle>
            <a:lvl1pPr marL="0" indent="0">
              <a:buNone/>
              <a:defRPr sz="2500"/>
            </a:lvl1pPr>
            <a:lvl2pPr marL="816605" indent="0">
              <a:buNone/>
              <a:defRPr sz="2100"/>
            </a:lvl2pPr>
            <a:lvl3pPr marL="1633210" indent="0">
              <a:buNone/>
              <a:defRPr sz="1800"/>
            </a:lvl3pPr>
            <a:lvl4pPr marL="2449815" indent="0">
              <a:buNone/>
              <a:defRPr sz="1600"/>
            </a:lvl4pPr>
            <a:lvl5pPr marL="3266420" indent="0">
              <a:buNone/>
              <a:defRPr sz="1600"/>
            </a:lvl5pPr>
            <a:lvl6pPr marL="4083025" indent="0">
              <a:buNone/>
              <a:defRPr sz="1600"/>
            </a:lvl6pPr>
            <a:lvl7pPr marL="4899630" indent="0">
              <a:buNone/>
              <a:defRPr sz="1600"/>
            </a:lvl7pPr>
            <a:lvl8pPr marL="5716234" indent="0">
              <a:buNone/>
              <a:defRPr sz="1600"/>
            </a:lvl8pPr>
            <a:lvl9pPr marL="6532839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5198" y="7203123"/>
            <a:ext cx="10974705" cy="850369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5198" y="919446"/>
            <a:ext cx="10974705" cy="6174105"/>
          </a:xfrm>
        </p:spPr>
        <p:txBody>
          <a:bodyPr/>
          <a:lstStyle>
            <a:lvl1pPr marL="0" indent="0">
              <a:buNone/>
              <a:defRPr sz="5700"/>
            </a:lvl1pPr>
            <a:lvl2pPr marL="816605" indent="0">
              <a:buNone/>
              <a:defRPr sz="5000"/>
            </a:lvl2pPr>
            <a:lvl3pPr marL="1633210" indent="0">
              <a:buNone/>
              <a:defRPr sz="4300"/>
            </a:lvl3pPr>
            <a:lvl4pPr marL="2449815" indent="0">
              <a:buNone/>
              <a:defRPr sz="3600"/>
            </a:lvl4pPr>
            <a:lvl5pPr marL="3266420" indent="0">
              <a:buNone/>
              <a:defRPr sz="3600"/>
            </a:lvl5pPr>
            <a:lvl6pPr marL="4083025" indent="0">
              <a:buNone/>
              <a:defRPr sz="3600"/>
            </a:lvl6pPr>
            <a:lvl7pPr marL="4899630" indent="0">
              <a:buNone/>
              <a:defRPr sz="3600"/>
            </a:lvl7pPr>
            <a:lvl8pPr marL="5716234" indent="0">
              <a:buNone/>
              <a:defRPr sz="3600"/>
            </a:lvl8pPr>
            <a:lvl9pPr marL="6532839" indent="0">
              <a:buNone/>
              <a:defRPr sz="3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5198" y="8053492"/>
            <a:ext cx="10974705" cy="1207666"/>
          </a:xfrm>
        </p:spPr>
        <p:txBody>
          <a:bodyPr/>
          <a:lstStyle>
            <a:lvl1pPr marL="0" indent="0">
              <a:buNone/>
              <a:defRPr sz="2500"/>
            </a:lvl1pPr>
            <a:lvl2pPr marL="816605" indent="0">
              <a:buNone/>
              <a:defRPr sz="2100"/>
            </a:lvl2pPr>
            <a:lvl3pPr marL="1633210" indent="0">
              <a:buNone/>
              <a:defRPr sz="1800"/>
            </a:lvl3pPr>
            <a:lvl4pPr marL="2449815" indent="0">
              <a:buNone/>
              <a:defRPr sz="1600"/>
            </a:lvl4pPr>
            <a:lvl5pPr marL="3266420" indent="0">
              <a:buNone/>
              <a:defRPr sz="1600"/>
            </a:lvl5pPr>
            <a:lvl6pPr marL="4083025" indent="0">
              <a:buNone/>
              <a:defRPr sz="1600"/>
            </a:lvl6pPr>
            <a:lvl7pPr marL="4899630" indent="0">
              <a:buNone/>
              <a:defRPr sz="1600"/>
            </a:lvl7pPr>
            <a:lvl8pPr marL="5716234" indent="0">
              <a:buNone/>
              <a:defRPr sz="1600"/>
            </a:lvl8pPr>
            <a:lvl9pPr marL="6532839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14559" y="412084"/>
            <a:ext cx="16462058" cy="1715029"/>
          </a:xfrm>
          <a:prstGeom prst="rect">
            <a:avLst/>
          </a:prstGeom>
        </p:spPr>
        <p:txBody>
          <a:bodyPr vert="horz" lIns="163321" tIns="81660" rIns="163321" bIns="8166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559" y="2401042"/>
            <a:ext cx="16462058" cy="6791040"/>
          </a:xfrm>
          <a:prstGeom prst="rect">
            <a:avLst/>
          </a:prstGeom>
        </p:spPr>
        <p:txBody>
          <a:bodyPr vert="horz" lIns="163321" tIns="81660" rIns="163321" bIns="8166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4559" y="9537468"/>
            <a:ext cx="4267941" cy="547857"/>
          </a:xfrm>
          <a:prstGeom prst="rect">
            <a:avLst/>
          </a:prstGeom>
        </p:spPr>
        <p:txBody>
          <a:bodyPr vert="horz" lIns="163321" tIns="81660" rIns="163321" bIns="8166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7DB4-4AB7-4DDD-9D51-8E421D30548C}" type="datetimeFigureOut">
              <a:rPr lang="zh-CN" altLang="en-US" smtClean="0"/>
              <a:pPr/>
              <a:t>2019/2/28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249485" y="9537468"/>
            <a:ext cx="5792205" cy="547857"/>
          </a:xfrm>
          <a:prstGeom prst="rect">
            <a:avLst/>
          </a:prstGeom>
        </p:spPr>
        <p:txBody>
          <a:bodyPr vert="horz" lIns="163321" tIns="81660" rIns="163321" bIns="8166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108675" y="9537468"/>
            <a:ext cx="4267941" cy="547857"/>
          </a:xfrm>
          <a:prstGeom prst="rect">
            <a:avLst/>
          </a:prstGeom>
        </p:spPr>
        <p:txBody>
          <a:bodyPr vert="horz" lIns="163321" tIns="81660" rIns="163321" bIns="8166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D598-FF1D-462D-BCD5-001937A80A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3210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454" indent="-612454" algn="l" defTabSz="1633210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983" indent="-510378" algn="l" defTabSz="1633210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512" indent="-408302" algn="l" defTabSz="16332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8117" indent="-408302" algn="l" defTabSz="163321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722" indent="-408302" algn="l" defTabSz="1633210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1327" indent="-408302" algn="l" defTabSz="163321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932" indent="-408302" algn="l" defTabSz="163321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4537" indent="-408302" algn="l" defTabSz="163321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1142" indent="-408302" algn="l" defTabSz="163321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605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210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815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420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3025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630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6234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839" algn="l" defTabSz="16332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4707" y="464567"/>
            <a:ext cx="15547499" cy="2205718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36875" y="2984847"/>
            <a:ext cx="12803823" cy="2629711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5" y="1389"/>
            <a:ext cx="16155944" cy="10288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3539" y="1688703"/>
            <a:ext cx="82727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The Eye of the Law</a:t>
            </a:r>
          </a:p>
          <a:p>
            <a:pPr algn="ctr"/>
            <a:r>
              <a:rPr lang="zh-CN" altLang="en-US" sz="6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法眼看世界</a:t>
            </a:r>
            <a:endParaRPr lang="en-US" altLang="zh-CN" sz="6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41731" y="7953399"/>
            <a:ext cx="518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选自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《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多维阅读第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21</a:t>
            </a:r>
            <a:r>
              <a:rPr lang="zh-CN" altLang="en-US" sz="3600" b="1" dirty="0" smtClean="0">
                <a:solidFill>
                  <a:schemeClr val="bg1"/>
                </a:solidFill>
              </a:rPr>
              <a:t>级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》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651" y="320551"/>
            <a:ext cx="6408712" cy="1296144"/>
          </a:xfrm>
        </p:spPr>
        <p:txBody>
          <a:bodyPr>
            <a:noAutofit/>
          </a:bodyPr>
          <a:lstStyle/>
          <a:p>
            <a:r>
              <a:rPr lang="en-US" altLang="zh-CN" sz="6000" dirty="0" smtClean="0">
                <a:latin typeface="Arial Narrow" panose="020B0606020202030204" pitchFamily="34" charset="0"/>
              </a:rPr>
              <a:t>Answer questions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6675" y="2408783"/>
            <a:ext cx="16462058" cy="3600400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altLang="zh-CN" sz="5400" b="1" dirty="0" smtClean="0">
                <a:latin typeface="Arial Narrow" panose="020B0606020202030204" pitchFamily="34" charset="0"/>
              </a:rPr>
              <a:t>Do </a:t>
            </a:r>
            <a:r>
              <a:rPr lang="en-US" altLang="zh-CN" sz="5400" b="1" dirty="0">
                <a:latin typeface="Arial Narrow" panose="020B0606020202030204" pitchFamily="34" charset="0"/>
              </a:rPr>
              <a:t>you think laws are important in our life? Why?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altLang="zh-CN" sz="5400" b="1" dirty="0">
                <a:latin typeface="Arial Narrow" panose="020B0606020202030204" pitchFamily="34" charset="0"/>
              </a:rPr>
              <a:t>How much do you know about law</a:t>
            </a:r>
            <a:r>
              <a:rPr lang="en-GB" altLang="zh-CN" sz="5400" b="1" dirty="0">
                <a:latin typeface="Arial Narrow" panose="020B0606020202030204" pitchFamily="34" charset="0"/>
              </a:rPr>
              <a:t>s</a:t>
            </a:r>
            <a:r>
              <a:rPr lang="en-US" altLang="zh-CN" sz="5400" b="1" dirty="0">
                <a:latin typeface="Arial Narrow" panose="020B0606020202030204" pitchFamily="34" charset="0"/>
              </a:rPr>
              <a:t>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5400" b="1" dirty="0">
                <a:latin typeface="Arial Narrow" panose="020B0606020202030204" pitchFamily="34" charset="0"/>
              </a:rPr>
              <a:t>What do you think is the value of laws?</a:t>
            </a:r>
            <a:endParaRPr lang="zh-CN" altLang="en-US" sz="5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5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651" y="320551"/>
            <a:ext cx="6020898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Make </a:t>
            </a:r>
            <a:r>
              <a:rPr lang="en-US" altLang="zh-CN" sz="6000" dirty="0" smtClean="0">
                <a:latin typeface="Arial Narrow" panose="020B0606020202030204" pitchFamily="34" charset="0"/>
              </a:rPr>
              <a:t>predictions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04827" y="4280991"/>
            <a:ext cx="13969552" cy="1800200"/>
          </a:xfrm>
        </p:spPr>
        <p:txBody>
          <a:bodyPr>
            <a:normAutofit/>
          </a:bodyPr>
          <a:lstStyle/>
          <a:p>
            <a:r>
              <a:rPr lang="en-US" altLang="zh-CN" sz="6000" b="1" dirty="0" smtClean="0">
                <a:latin typeface="Arial Narrow" panose="020B0606020202030204" pitchFamily="34" charset="0"/>
              </a:rPr>
              <a:t>What </a:t>
            </a:r>
            <a:r>
              <a:rPr lang="en-US" altLang="zh-CN" sz="6000" b="1" dirty="0">
                <a:latin typeface="Arial Narrow" panose="020B0606020202030204" pitchFamily="34" charset="0"/>
              </a:rPr>
              <a:t>do you think </a:t>
            </a:r>
            <a:r>
              <a:rPr lang="en-US" altLang="zh-CN" sz="6000" b="1" dirty="0" smtClean="0">
                <a:latin typeface="Arial Narrow" panose="020B0606020202030204" pitchFamily="34" charset="0"/>
              </a:rPr>
              <a:t>this book will </a:t>
            </a:r>
            <a:r>
              <a:rPr lang="en-US" altLang="zh-CN" sz="6000" b="1" dirty="0">
                <a:latin typeface="Arial Narrow" panose="020B0606020202030204" pitchFamily="34" charset="0"/>
              </a:rPr>
              <a:t>tell you?</a:t>
            </a:r>
          </a:p>
        </p:txBody>
      </p:sp>
    </p:spTree>
    <p:extLst>
      <p:ext uri="{BB962C8B-B14F-4D97-AF65-F5344CB8AC3E}">
        <p14:creationId xmlns:p14="http://schemas.microsoft.com/office/powerpoint/2010/main" val="40988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659" y="392559"/>
            <a:ext cx="6912768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Analyze the structure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8683" y="2336775"/>
            <a:ext cx="16462058" cy="6791040"/>
          </a:xfrm>
        </p:spPr>
        <p:txBody>
          <a:bodyPr>
            <a:normAutofit/>
          </a:bodyPr>
          <a:lstStyle/>
          <a:p>
            <a:endParaRPr lang="en-US" altLang="zh-CN" sz="5400" b="1" dirty="0" smtClean="0">
              <a:latin typeface="Arial Narrow" panose="020B0606020202030204" pitchFamily="34" charset="0"/>
            </a:endParaRPr>
          </a:p>
          <a:p>
            <a:pPr marL="0" indent="0"/>
            <a:r>
              <a:rPr lang="en-US" altLang="zh-CN" sz="5400" b="1" dirty="0">
                <a:latin typeface="Arial Narrow" panose="020B0606020202030204" pitchFamily="34" charset="0"/>
              </a:rPr>
              <a:t>1. How many parts can the 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book </a:t>
            </a:r>
            <a:r>
              <a:rPr lang="en-US" altLang="zh-CN" sz="5400" b="1" dirty="0">
                <a:latin typeface="Arial Narrow" panose="020B0606020202030204" pitchFamily="34" charset="0"/>
              </a:rPr>
              <a:t>be divided into?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r>
              <a:rPr lang="en-US" altLang="zh-CN" sz="5400" b="1" dirty="0">
                <a:latin typeface="Arial Narrow" panose="020B0606020202030204" pitchFamily="34" charset="0"/>
              </a:rPr>
              <a:t>2. What’s the main idea of each 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part?</a:t>
            </a:r>
          </a:p>
          <a:p>
            <a:endParaRPr lang="zh-CN" altLang="zh-CN" sz="4000" dirty="0">
              <a:latin typeface="Arial Narrow" panose="020B0606020202030204" pitchFamily="34" charset="0"/>
            </a:endParaRPr>
          </a:p>
          <a:p>
            <a:endParaRPr lang="zh-CN" alt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36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8643" y="392559"/>
            <a:ext cx="16462058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Draw a mind-map and </a:t>
            </a:r>
            <a:r>
              <a:rPr lang="en-US" altLang="zh-CN" sz="6000" dirty="0" smtClean="0">
                <a:latin typeface="Arial Narrow" panose="020B0606020202030204" pitchFamily="34" charset="0"/>
              </a:rPr>
              <a:t>discuss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8683" y="2336775"/>
            <a:ext cx="16462058" cy="6336704"/>
          </a:xfrm>
        </p:spPr>
        <p:txBody>
          <a:bodyPr>
            <a:normAutofit/>
          </a:bodyPr>
          <a:lstStyle/>
          <a:p>
            <a:endParaRPr lang="en-US" altLang="zh-CN" sz="5400" b="1" dirty="0" smtClean="0">
              <a:latin typeface="Arial Narrow" panose="020B0606020202030204" pitchFamily="34" charset="0"/>
            </a:endParaRPr>
          </a:p>
          <a:p>
            <a:r>
              <a:rPr lang="en-US" altLang="zh-CN" sz="5400" b="1" dirty="0" smtClean="0">
                <a:latin typeface="Arial Narrow" panose="020B0606020202030204" pitchFamily="34" charset="0"/>
              </a:rPr>
              <a:t>1. What </a:t>
            </a:r>
            <a:r>
              <a:rPr lang="en-US" altLang="zh-CN" sz="5400" b="1" dirty="0">
                <a:latin typeface="Arial Narrow" panose="020B0606020202030204" pitchFamily="34" charset="0"/>
              </a:rPr>
              <a:t>can we learn from the 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history of laws?</a:t>
            </a:r>
          </a:p>
          <a:p>
            <a:r>
              <a:rPr lang="en-US" altLang="zh-CN" sz="5400" b="1" dirty="0" smtClean="0">
                <a:latin typeface="Arial Narrow" panose="020B0606020202030204" pitchFamily="34" charset="0"/>
              </a:rPr>
              <a:t>2. What are the differences between ancient laws and modern laws?</a:t>
            </a:r>
          </a:p>
          <a:p>
            <a:r>
              <a:rPr lang="en-US" altLang="zh-CN" sz="5400" b="1" dirty="0" smtClean="0">
                <a:latin typeface="Arial Narrow" panose="020B0606020202030204" pitchFamily="34" charset="0"/>
              </a:rPr>
              <a:t>3. What’s the value of adopting laws in the past and now?  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endParaRPr lang="zh-CN" altLang="zh-CN" sz="4000" dirty="0">
              <a:latin typeface="Arial Narrow" panose="020B0606020202030204" pitchFamily="34" charset="0"/>
            </a:endParaRPr>
          </a:p>
          <a:p>
            <a:endParaRPr lang="zh-CN" alt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651" y="392559"/>
            <a:ext cx="6192688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Voice </a:t>
            </a:r>
            <a:r>
              <a:rPr lang="en-US" altLang="zh-CN" sz="6000" dirty="0" smtClean="0">
                <a:latin typeface="Arial Narrow" panose="020B0606020202030204" pitchFamily="34" charset="0"/>
              </a:rPr>
              <a:t>opinions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8683" y="2336775"/>
            <a:ext cx="16462058" cy="6791040"/>
          </a:xfrm>
        </p:spPr>
        <p:txBody>
          <a:bodyPr>
            <a:normAutofit/>
          </a:bodyPr>
          <a:lstStyle/>
          <a:p>
            <a:pPr lvl="0" algn="just"/>
            <a:r>
              <a:rPr lang="en-US" altLang="zh-CN" sz="5400" b="1" dirty="0" smtClean="0">
                <a:latin typeface="Arial Narrow" panose="020B0606020202030204" pitchFamily="34" charset="0"/>
              </a:rPr>
              <a:t>1. Do </a:t>
            </a:r>
            <a:r>
              <a:rPr lang="en-US" altLang="zh-CN" sz="5400" b="1" dirty="0">
                <a:latin typeface="Arial Narrow" panose="020B0606020202030204" pitchFamily="34" charset="0"/>
              </a:rPr>
              <a:t>you think laws all around the world should be the same? Why? Why not?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pPr lvl="0" algn="just"/>
            <a:r>
              <a:rPr lang="en-US" altLang="zh-CN" sz="5400" b="1" dirty="0">
                <a:latin typeface="Arial Narrow" panose="020B0606020202030204" pitchFamily="34" charset="0"/>
              </a:rPr>
              <a:t>2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. Do </a:t>
            </a:r>
            <a:r>
              <a:rPr lang="en-US" altLang="zh-CN" sz="5400" b="1" dirty="0">
                <a:latin typeface="Arial Narrow" panose="020B0606020202030204" pitchFamily="34" charset="0"/>
              </a:rPr>
              <a:t>you think it is important for new laws to be made? Why? Why not? 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pPr algn="just"/>
            <a:r>
              <a:rPr lang="en-US" altLang="zh-CN" sz="5400" b="1" dirty="0">
                <a:latin typeface="Arial Narrow" panose="020B0606020202030204" pitchFamily="34" charset="0"/>
              </a:rPr>
              <a:t>3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. Do </a:t>
            </a:r>
            <a:r>
              <a:rPr lang="en-US" altLang="zh-CN" sz="5400" b="1" dirty="0">
                <a:latin typeface="Arial Narrow" panose="020B0606020202030204" pitchFamily="34" charset="0"/>
              </a:rPr>
              <a:t>you think 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the </a:t>
            </a:r>
            <a:r>
              <a:rPr lang="en-US" altLang="zh-CN" sz="5400" b="1" dirty="0">
                <a:latin typeface="Arial Narrow" panose="020B0606020202030204" pitchFamily="34" charset="0"/>
              </a:rPr>
              <a:t>silly laws should ever have been made? Why? Why not?</a:t>
            </a:r>
            <a:endParaRPr lang="zh-CN" altLang="en-US" sz="5400" b="1" dirty="0">
              <a:latin typeface="Arial Narrow" panose="020B0606020202030204" pitchFamily="34" charset="0"/>
            </a:endParaRPr>
          </a:p>
          <a:p>
            <a:pPr algn="just"/>
            <a:endParaRPr lang="zh-CN" altLang="zh-CN" sz="4000" dirty="0">
              <a:latin typeface="Arial Narrow" panose="020B0606020202030204" pitchFamily="34" charset="0"/>
            </a:endParaRPr>
          </a:p>
          <a:p>
            <a:pPr algn="just"/>
            <a:endParaRPr lang="zh-CN" alt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659" y="392559"/>
            <a:ext cx="6120680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Make </a:t>
            </a:r>
            <a:r>
              <a:rPr lang="en-US" altLang="zh-CN" sz="6000" dirty="0" smtClean="0">
                <a:latin typeface="Arial Narrow" panose="020B0606020202030204" pitchFamily="34" charset="0"/>
              </a:rPr>
              <a:t>connections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6675" y="3560911"/>
            <a:ext cx="16462058" cy="4464496"/>
          </a:xfrm>
        </p:spPr>
        <p:txBody>
          <a:bodyPr>
            <a:normAutofit/>
          </a:bodyPr>
          <a:lstStyle/>
          <a:p>
            <a:pPr lvl="0" algn="just"/>
            <a:r>
              <a:rPr lang="en-US" altLang="zh-CN" sz="5400" b="1" dirty="0">
                <a:latin typeface="Arial Narrow" panose="020B0606020202030204" pitchFamily="34" charset="0"/>
              </a:rPr>
              <a:t>1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. What </a:t>
            </a:r>
            <a:r>
              <a:rPr lang="en-US" altLang="zh-CN" sz="5400" b="1" dirty="0">
                <a:latin typeface="Arial Narrow" panose="020B0606020202030204" pitchFamily="34" charset="0"/>
              </a:rPr>
              <a:t>connections can you make with the idea of being responsible for your actions?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pPr algn="just"/>
            <a:endParaRPr lang="en-US" altLang="zh-CN" sz="5400" b="1" dirty="0">
              <a:latin typeface="Arial Narrow" panose="020B0606020202030204" pitchFamily="34" charset="0"/>
            </a:endParaRPr>
          </a:p>
          <a:p>
            <a:pPr algn="just"/>
            <a:r>
              <a:rPr lang="en-US" altLang="zh-CN" sz="5400" b="1" dirty="0">
                <a:latin typeface="Arial Narrow" panose="020B0606020202030204" pitchFamily="34" charset="0"/>
              </a:rPr>
              <a:t>2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. What </a:t>
            </a:r>
            <a:r>
              <a:rPr lang="en-US" altLang="zh-CN" sz="5400" b="1" dirty="0">
                <a:latin typeface="Arial Narrow" panose="020B0606020202030204" pitchFamily="34" charset="0"/>
              </a:rPr>
              <a:t>should we do to make full use of laws today</a:t>
            </a:r>
            <a:r>
              <a:rPr lang="en-US" altLang="zh-CN" sz="5400" b="1" dirty="0" smtClean="0">
                <a:latin typeface="Arial Narrow" panose="020B0606020202030204" pitchFamily="34" charset="0"/>
              </a:rPr>
              <a:t>?</a:t>
            </a:r>
            <a:endParaRPr lang="zh-CN" altLang="en-US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659" y="320551"/>
            <a:ext cx="6812986" cy="1715029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Arial Narrow" panose="020B0606020202030204" pitchFamily="34" charset="0"/>
              </a:rPr>
              <a:t>Homework</a:t>
            </a:r>
            <a:endParaRPr lang="zh-CN" altLang="en-US" sz="6000" dirty="0">
              <a:latin typeface="Arial Narrow" panose="020B0606020202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latin typeface="Arial Narrow" panose="020B0606020202030204" pitchFamily="34" charset="0"/>
              </a:rPr>
              <a:t>Choose one topic to write a composition:</a:t>
            </a:r>
          </a:p>
          <a:p>
            <a:pPr lvl="0"/>
            <a:endParaRPr lang="en-US" altLang="zh-CN" sz="5400" b="1" dirty="0">
              <a:latin typeface="Arial Narrow" panose="020B0606020202030204" pitchFamily="34" charset="0"/>
            </a:endParaRPr>
          </a:p>
          <a:p>
            <a:pPr lvl="0"/>
            <a:r>
              <a:rPr lang="en-US" altLang="zh-CN" sz="5400" b="1" dirty="0">
                <a:latin typeface="Arial Narrow" panose="020B0606020202030204" pitchFamily="34" charset="0"/>
              </a:rPr>
              <a:t>1. Do you want to be a lawyer? Why?</a:t>
            </a:r>
            <a:endParaRPr lang="zh-CN" altLang="zh-CN" sz="5400" b="1" dirty="0">
              <a:latin typeface="Arial Narrow" panose="020B0606020202030204" pitchFamily="34" charset="0"/>
            </a:endParaRPr>
          </a:p>
          <a:p>
            <a:endParaRPr lang="en-US" altLang="zh-CN" sz="5400" b="1" dirty="0">
              <a:latin typeface="Arial Narrow" panose="020B0606020202030204" pitchFamily="34" charset="0"/>
            </a:endParaRPr>
          </a:p>
          <a:p>
            <a:r>
              <a:rPr lang="en-US" altLang="zh-CN" sz="5400" b="1" dirty="0">
                <a:latin typeface="Arial Narrow" panose="020B0606020202030204" pitchFamily="34" charset="0"/>
              </a:rPr>
              <a:t>2. Do you think it is important for new laws to be made? Why? Why not? </a:t>
            </a:r>
            <a:endParaRPr lang="zh-CN" altLang="en-US" sz="5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4"/>
            <a:ext cx="18291175" cy="10288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</TotalTime>
  <Words>266</Words>
  <Application>Microsoft Office PowerPoint</Application>
  <PresentationFormat>自定义</PresentationFormat>
  <Paragraphs>33</Paragraphs>
  <Slides>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Office 主题</vt:lpstr>
      <vt:lpstr>PowerPoint 演示文稿</vt:lpstr>
      <vt:lpstr>Answer questions</vt:lpstr>
      <vt:lpstr>Make predictions</vt:lpstr>
      <vt:lpstr>Analyze the structure</vt:lpstr>
      <vt:lpstr>Draw a mind-map and discuss</vt:lpstr>
      <vt:lpstr>Voice opinions</vt:lpstr>
      <vt:lpstr>Make connections</vt:lpstr>
      <vt:lpstr>Homework</vt:lpstr>
      <vt:lpstr>PowerPoint 演示文稿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User</dc:creator>
  <cp:lastModifiedBy>fltrp</cp:lastModifiedBy>
  <cp:revision>42</cp:revision>
  <dcterms:created xsi:type="dcterms:W3CDTF">2018-07-03T02:55:19Z</dcterms:created>
  <dcterms:modified xsi:type="dcterms:W3CDTF">2019-02-28T07:52:56Z</dcterms:modified>
</cp:coreProperties>
</file>