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65" r:id="rId4"/>
    <p:sldId id="270" r:id="rId5"/>
    <p:sldId id="269" r:id="rId6"/>
    <p:sldId id="272" r:id="rId7"/>
    <p:sldId id="271" r:id="rId8"/>
    <p:sldId id="279" r:id="rId9"/>
    <p:sldId id="274" r:id="rId10"/>
    <p:sldId id="273" r:id="rId11"/>
    <p:sldId id="275" r:id="rId12"/>
    <p:sldId id="276" r:id="rId13"/>
    <p:sldId id="277" r:id="rId14"/>
    <p:sldId id="278" r:id="rId15"/>
  </p:sldIdLst>
  <p:sldSz cx="9144000" cy="5715000" type="screen16x1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0AC75-4E1D-48DD-B347-7D53CAAE37E5}" type="datetimeFigureOut">
              <a:rPr lang="zh-CN" altLang="en-US" smtClean="0"/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AF32-7173-4B3B-8F47-3127C7EC6C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85859" y="4369668"/>
            <a:ext cx="3944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选自</a:t>
            </a:r>
            <a:r>
              <a:rPr lang="en-US" altLang="zh-CN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《</a:t>
            </a:r>
            <a:r>
              <a:rPr lang="zh-CN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多维阅读第</a:t>
            </a:r>
            <a:r>
              <a:rPr lang="en-US" altLang="zh-CN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21</a:t>
            </a:r>
            <a:r>
              <a:rPr lang="zh-CN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级</a:t>
            </a:r>
            <a:r>
              <a:rPr lang="en-US" altLang="zh-CN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》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1640" y="769268"/>
            <a:ext cx="5976664" cy="2088232"/>
          </a:xfrm>
        </p:spPr>
        <p:txBody>
          <a:bodyPr>
            <a:normAutofit/>
          </a:bodyPr>
          <a:lstStyle/>
          <a:p>
            <a:r>
              <a:rPr lang="en-US" altLang="zh-CN" sz="6000" b="1" dirty="0" smtClean="0"/>
              <a:t>Megacities</a:t>
            </a:r>
            <a:br>
              <a:rPr lang="en-US" altLang="zh-CN" sz="6000" b="1" dirty="0" smtClean="0"/>
            </a:br>
            <a:r>
              <a:rPr lang="zh-CN" altLang="en-US" sz="6000" b="1" dirty="0" smtClean="0"/>
              <a:t>超级大都市</a:t>
            </a:r>
            <a:r>
              <a:rPr lang="en-US" altLang="zh-CN" sz="6000" b="1" dirty="0" smtClean="0"/>
              <a:t> 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 smtClean="0"/>
              <a:t>Make Connections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 What are the megacities in China?</a:t>
            </a:r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en-US" altLang="zh-CN" dirty="0" smtClean="0"/>
              <a:t>Do you think it is convenient </a:t>
            </a:r>
            <a:r>
              <a:rPr lang="en-US" altLang="zh-CN" dirty="0"/>
              <a:t>and pleasant to live in Beijing? Why?</a:t>
            </a:r>
          </a:p>
          <a:p>
            <a:pPr marL="0" indent="0">
              <a:buNone/>
            </a:pPr>
            <a:r>
              <a:rPr lang="en-US" altLang="zh-CN" dirty="0"/>
              <a:t>3. </a:t>
            </a:r>
            <a:r>
              <a:rPr lang="en-US" altLang="zh-CN" dirty="0" smtClean="0"/>
              <a:t>How is the rubbish dealt with where you live?  Do you have any suggestions for improvements?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513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337220"/>
            <a:ext cx="8229600" cy="9525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Group work: Let’s </a:t>
            </a:r>
            <a:r>
              <a:rPr lang="en-US" altLang="zh-CN" b="1" dirty="0"/>
              <a:t>make Beijing a better city to live </a:t>
            </a:r>
            <a:r>
              <a:rPr lang="en-US" altLang="zh-CN" b="1" dirty="0" smtClean="0"/>
              <a:t>in</a:t>
            </a:r>
            <a:endParaRPr lang="zh-CN" altLang="en-US" b="1" dirty="0"/>
          </a:p>
        </p:txBody>
      </p:sp>
      <p:sp>
        <p:nvSpPr>
          <p:cNvPr id="4" name="文本框 2"/>
          <p:cNvSpPr txBox="1">
            <a:spLocks noChangeArrowheads="1"/>
          </p:cNvSpPr>
          <p:nvPr/>
        </p:nvSpPr>
        <p:spPr bwMode="auto">
          <a:xfrm>
            <a:off x="796356" y="2065412"/>
            <a:ext cx="3365896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en-US" sz="2400" kern="100" dirty="0">
                <a:solidFill>
                  <a:prstClr val="black"/>
                </a:solidFill>
                <a:latin typeface="Times New Roman"/>
                <a:ea typeface="宋体"/>
                <a:cs typeface="黑体"/>
              </a:rPr>
              <a:t>The problems of living in </a:t>
            </a:r>
            <a:r>
              <a:rPr lang="en-US" sz="2400" kern="100" dirty="0" smtClean="0">
                <a:solidFill>
                  <a:prstClr val="black"/>
                </a:solidFill>
                <a:latin typeface="Times New Roman"/>
                <a:ea typeface="宋体"/>
                <a:cs typeface="黑体"/>
              </a:rPr>
              <a:t>Beijing</a:t>
            </a:r>
          </a:p>
          <a:p>
            <a:pPr algn="just"/>
            <a:r>
              <a:rPr lang="en-US" sz="2400" kern="100" dirty="0" smtClean="0">
                <a:solidFill>
                  <a:prstClr val="black"/>
                </a:solidFill>
                <a:ea typeface="宋体"/>
                <a:cs typeface="黑体"/>
              </a:rPr>
              <a:t>____________________________________________________________________________________________________</a:t>
            </a:r>
            <a:endParaRPr lang="zh-CN" altLang="en-US" sz="2400" kern="100" dirty="0">
              <a:solidFill>
                <a:prstClr val="black"/>
              </a:solidFill>
              <a:cs typeface="黑体"/>
            </a:endParaRPr>
          </a:p>
        </p:txBody>
      </p:sp>
      <p:sp>
        <p:nvSpPr>
          <p:cNvPr id="5" name="文本框 2"/>
          <p:cNvSpPr txBox="1">
            <a:spLocks noChangeArrowheads="1"/>
          </p:cNvSpPr>
          <p:nvPr/>
        </p:nvSpPr>
        <p:spPr bwMode="auto">
          <a:xfrm>
            <a:off x="5023817" y="2046759"/>
            <a:ext cx="3365896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en-US" sz="2400" kern="100" dirty="0">
                <a:solidFill>
                  <a:prstClr val="black"/>
                </a:solidFill>
                <a:latin typeface="Times New Roman"/>
                <a:ea typeface="宋体"/>
                <a:cs typeface="黑体"/>
              </a:rPr>
              <a:t>The possible solutions</a:t>
            </a:r>
            <a:endParaRPr lang="zh-CN" altLang="en-US" sz="2400" kern="100" dirty="0">
              <a:solidFill>
                <a:prstClr val="black"/>
              </a:solidFill>
              <a:cs typeface="黑体"/>
            </a:endParaRPr>
          </a:p>
          <a:p>
            <a:pPr algn="just"/>
            <a:r>
              <a:rPr lang="en-US" sz="2400" kern="100" dirty="0" smtClean="0">
                <a:solidFill>
                  <a:prstClr val="black"/>
                </a:solidFill>
                <a:ea typeface="宋体"/>
                <a:cs typeface="黑体"/>
              </a:rPr>
              <a:t>________________________________________________________________________________________________________________________</a:t>
            </a:r>
            <a:endParaRPr lang="zh-CN" altLang="en-US" sz="2400" kern="100" dirty="0">
              <a:solidFill>
                <a:prstClr val="black"/>
              </a:solidFill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92514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 smtClean="0"/>
              <a:t>Voice Your Opinions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 What will the future cities be like?</a:t>
            </a:r>
          </a:p>
          <a:p>
            <a:pPr marL="0" indent="0">
              <a:buNone/>
            </a:pPr>
            <a:r>
              <a:rPr lang="en-US" altLang="zh-CN" dirty="0"/>
              <a:t>2. What are the principles we should adhere to in order to realize the </a:t>
            </a:r>
            <a:r>
              <a:rPr lang="en-US" altLang="zh-CN" dirty="0" smtClean="0"/>
              <a:t>sustainable </a:t>
            </a:r>
            <a:r>
              <a:rPr lang="en-US" altLang="zh-CN" dirty="0"/>
              <a:t>development of cities?</a:t>
            </a:r>
          </a:p>
          <a:p>
            <a:pPr marL="0" indent="0">
              <a:buNone/>
            </a:pPr>
            <a:r>
              <a:rPr lang="en-US" altLang="zh-CN" dirty="0"/>
              <a:t>3. How </a:t>
            </a:r>
            <a:r>
              <a:rPr lang="en-US" altLang="zh-CN" dirty="0" smtClean="0"/>
              <a:t>could </a:t>
            </a:r>
            <a:r>
              <a:rPr lang="en-US" altLang="zh-CN" dirty="0"/>
              <a:t>we </a:t>
            </a:r>
            <a:r>
              <a:rPr lang="en-US" altLang="zh-CN" dirty="0" smtClean="0"/>
              <a:t>human being live in harmony with nature?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219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1417340"/>
            <a:ext cx="6192688" cy="1872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4000" dirty="0"/>
              <a:t> </a:t>
            </a:r>
            <a:r>
              <a:rPr lang="en-US" altLang="zh-CN" sz="4000" dirty="0" smtClean="0"/>
              <a:t>“Nature </a:t>
            </a:r>
            <a:r>
              <a:rPr lang="en-US" altLang="zh-CN" sz="4000" dirty="0"/>
              <a:t>does not hurry, yet everything is </a:t>
            </a:r>
            <a:r>
              <a:rPr lang="en-US" altLang="zh-CN" sz="4000" dirty="0" smtClean="0"/>
              <a:t>accomplished.”</a:t>
            </a:r>
          </a:p>
          <a:p>
            <a:pPr marL="0" indent="0">
              <a:buNone/>
            </a:pPr>
            <a:r>
              <a:rPr lang="en-US" altLang="zh-CN" sz="4000" dirty="0"/>
              <a:t> </a:t>
            </a:r>
            <a:r>
              <a:rPr lang="en-US" altLang="zh-CN" sz="4000" dirty="0" smtClean="0"/>
              <a:t>                                  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793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 smtClean="0"/>
              <a:t>Homework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 smtClean="0"/>
              <a:t>1. Creative writing: What </a:t>
            </a:r>
            <a:r>
              <a:rPr lang="en-US" altLang="zh-CN" sz="4000" dirty="0"/>
              <a:t>will city life be like in the future?</a:t>
            </a:r>
          </a:p>
          <a:p>
            <a:pPr marL="0" indent="0">
              <a:buNone/>
            </a:pPr>
            <a:r>
              <a:rPr lang="en-US" altLang="zh-CN" sz="4000" dirty="0" smtClean="0"/>
              <a:t>2. Group work: Make a poster about problems in megacities.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4894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Warm Up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Brainstorm </a:t>
            </a:r>
            <a:r>
              <a:rPr lang="en-US" altLang="zh-CN" dirty="0"/>
              <a:t>ideas about </a:t>
            </a:r>
            <a:r>
              <a:rPr lang="en-US" altLang="zh-CN" dirty="0" smtClean="0"/>
              <a:t>cities.</a:t>
            </a:r>
            <a:endParaRPr lang="zh-CN" altLang="en-US" dirty="0"/>
          </a:p>
        </p:txBody>
      </p:sp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2727647" y="2628900"/>
            <a:ext cx="2771775" cy="8477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200" kern="100">
                <a:effectLst/>
                <a:latin typeface="Times New Roman"/>
                <a:ea typeface="宋体"/>
                <a:cs typeface="黑体"/>
              </a:rPr>
              <a:t>Cities</a:t>
            </a:r>
            <a:endParaRPr lang="zh-CN" sz="1050" kern="100">
              <a:effectLst/>
              <a:latin typeface="Calibri"/>
              <a:ea typeface="宋体"/>
              <a:cs typeface="黑体"/>
            </a:endParaRPr>
          </a:p>
        </p:txBody>
      </p:sp>
      <p:cxnSp>
        <p:nvCxnSpPr>
          <p:cNvPr id="5" name="直接箭头连接符 4"/>
          <p:cNvCxnSpPr>
            <a:cxnSpLocks noChangeShapeType="1"/>
          </p:cNvCxnSpPr>
          <p:nvPr/>
        </p:nvCxnSpPr>
        <p:spPr bwMode="auto">
          <a:xfrm flipV="1">
            <a:off x="4098612" y="2103120"/>
            <a:ext cx="0" cy="542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直接箭头连接符 5"/>
          <p:cNvCxnSpPr>
            <a:cxnSpLocks noChangeShapeType="1"/>
          </p:cNvCxnSpPr>
          <p:nvPr/>
        </p:nvCxnSpPr>
        <p:spPr bwMode="auto">
          <a:xfrm flipH="1" flipV="1">
            <a:off x="2708597" y="2350770"/>
            <a:ext cx="40005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直接箭头连接符 6"/>
          <p:cNvCxnSpPr>
            <a:cxnSpLocks noChangeShapeType="1"/>
          </p:cNvCxnSpPr>
          <p:nvPr/>
        </p:nvCxnSpPr>
        <p:spPr bwMode="auto">
          <a:xfrm flipV="1">
            <a:off x="5204147" y="2350770"/>
            <a:ext cx="276225" cy="4476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直接箭头连接符 7"/>
          <p:cNvCxnSpPr>
            <a:cxnSpLocks noChangeShapeType="1"/>
          </p:cNvCxnSpPr>
          <p:nvPr/>
        </p:nvCxnSpPr>
        <p:spPr bwMode="auto">
          <a:xfrm>
            <a:off x="5061272" y="3369945"/>
            <a:ext cx="419100" cy="523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直接箭头连接符 8"/>
          <p:cNvCxnSpPr>
            <a:cxnSpLocks noChangeShapeType="1"/>
          </p:cNvCxnSpPr>
          <p:nvPr/>
        </p:nvCxnSpPr>
        <p:spPr bwMode="auto">
          <a:xfrm>
            <a:off x="4098612" y="3503295"/>
            <a:ext cx="0" cy="476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直接箭头连接符 9"/>
          <p:cNvCxnSpPr>
            <a:cxnSpLocks noChangeShapeType="1"/>
          </p:cNvCxnSpPr>
          <p:nvPr/>
        </p:nvCxnSpPr>
        <p:spPr bwMode="auto">
          <a:xfrm flipH="1">
            <a:off x="2851472" y="3398520"/>
            <a:ext cx="361315" cy="428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7053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 smtClean="0"/>
              <a:t>Pre-reading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2388096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1</a:t>
            </a:r>
            <a:r>
              <a:rPr lang="en-US" altLang="zh-CN" dirty="0" smtClean="0"/>
              <a:t>. </a:t>
            </a:r>
            <a:r>
              <a:rPr lang="en-US" altLang="zh-CN" dirty="0"/>
              <a:t>What’s </a:t>
            </a:r>
            <a:r>
              <a:rPr lang="en-US" altLang="zh-CN" dirty="0" smtClean="0"/>
              <a:t>the title </a:t>
            </a:r>
            <a:r>
              <a:rPr lang="en-US" altLang="zh-CN" dirty="0"/>
              <a:t>of the book? What does it mean? </a:t>
            </a:r>
          </a:p>
          <a:p>
            <a:pPr marL="0" indent="0">
              <a:buNone/>
            </a:pPr>
            <a:r>
              <a:rPr lang="en-US" altLang="zh-CN" dirty="0" smtClean="0"/>
              <a:t>2. Do you know </a:t>
            </a:r>
            <a:r>
              <a:rPr lang="en-US" altLang="zh-CN" dirty="0" smtClean="0"/>
              <a:t>about any </a:t>
            </a:r>
            <a:r>
              <a:rPr lang="en-US" altLang="zh-CN" dirty="0" smtClean="0"/>
              <a:t>megacities? Why do you think they are megacities?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448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21196"/>
            <a:ext cx="8229600" cy="1404499"/>
          </a:xfrm>
        </p:spPr>
        <p:txBody>
          <a:bodyPr>
            <a:noAutofit/>
          </a:bodyPr>
          <a:lstStyle/>
          <a:p>
            <a:r>
              <a:rPr lang="en-US" altLang="zh-CN" sz="4000" b="1" dirty="0"/>
              <a:t>Read the story and answer the questions in </a:t>
            </a:r>
            <a:r>
              <a:rPr lang="en-US" altLang="zh-CN" sz="4000" b="1" dirty="0" smtClean="0"/>
              <a:t>pairs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777380"/>
            <a:ext cx="8229600" cy="2460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The growth of cities</a:t>
            </a:r>
          </a:p>
          <a:p>
            <a:r>
              <a:rPr lang="en-US" altLang="zh-CN" dirty="0"/>
              <a:t>1. What are </a:t>
            </a:r>
            <a:r>
              <a:rPr lang="en-US" altLang="zh-CN" dirty="0" smtClean="0"/>
              <a:t>megacities</a:t>
            </a:r>
            <a:r>
              <a:rPr lang="en-US" altLang="zh-CN" dirty="0"/>
              <a:t>?</a:t>
            </a:r>
          </a:p>
          <a:p>
            <a:r>
              <a:rPr lang="en-US" altLang="zh-CN" dirty="0"/>
              <a:t>2. Why do people move to cities</a:t>
            </a:r>
            <a:r>
              <a:rPr lang="en-US" altLang="zh-CN" dirty="0" smtClean="0"/>
              <a:t>?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66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/>
              <a:t>Read the story and answer the questions in </a:t>
            </a:r>
            <a:r>
              <a:rPr lang="en-US" altLang="zh-CN" b="1" dirty="0" smtClean="0"/>
              <a:t>pairs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507288" cy="4381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500" b="1" dirty="0" smtClean="0"/>
              <a:t>Challenges </a:t>
            </a:r>
            <a:r>
              <a:rPr lang="en-US" altLang="zh-CN" sz="3500" b="1" dirty="0"/>
              <a:t>in megacities</a:t>
            </a:r>
          </a:p>
          <a:p>
            <a:pPr marL="0" indent="0">
              <a:buNone/>
            </a:pPr>
            <a:r>
              <a:rPr lang="en-US" altLang="zh-CN" dirty="0"/>
              <a:t>1. Where do poor people </a:t>
            </a:r>
            <a:r>
              <a:rPr lang="en-US" altLang="zh-CN" dirty="0" smtClean="0"/>
              <a:t>usually live </a:t>
            </a:r>
            <a:r>
              <a:rPr lang="en-US" altLang="zh-CN" dirty="0"/>
              <a:t>in megacities? What are the problems </a:t>
            </a:r>
            <a:r>
              <a:rPr lang="en-US" altLang="zh-CN" dirty="0" smtClean="0"/>
              <a:t>of living </a:t>
            </a:r>
            <a:r>
              <a:rPr lang="en-US" altLang="zh-CN" dirty="0"/>
              <a:t>there?</a:t>
            </a:r>
          </a:p>
          <a:p>
            <a:pPr marL="0" indent="0">
              <a:buNone/>
            </a:pPr>
            <a:r>
              <a:rPr lang="en-US" altLang="zh-CN" dirty="0"/>
              <a:t>2. How is the </a:t>
            </a:r>
            <a:r>
              <a:rPr lang="en-US" altLang="zh-CN" dirty="0" smtClean="0"/>
              <a:t>rubbish </a:t>
            </a:r>
            <a:r>
              <a:rPr lang="en-US" altLang="zh-CN" dirty="0"/>
              <a:t>disposed of in </a:t>
            </a:r>
            <a:r>
              <a:rPr lang="en-US" altLang="zh-CN" dirty="0" smtClean="0"/>
              <a:t>megacities?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 What factors lead to the air pollution in megacities? </a:t>
            </a:r>
          </a:p>
          <a:p>
            <a:pPr marL="0" indent="0">
              <a:buNone/>
            </a:pPr>
            <a:r>
              <a:rPr lang="en-US" altLang="zh-CN" dirty="0"/>
              <a:t>4. </a:t>
            </a:r>
            <a:r>
              <a:rPr lang="en-US" altLang="zh-CN" dirty="0" smtClean="0"/>
              <a:t>Why </a:t>
            </a:r>
            <a:r>
              <a:rPr lang="en-US" altLang="zh-CN" dirty="0"/>
              <a:t>are megacities called “heat islands”?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8978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/>
              <a:t>Read the story and answer the questions in </a:t>
            </a:r>
            <a:r>
              <a:rPr lang="en-US" altLang="zh-CN" b="1" dirty="0" smtClean="0"/>
              <a:t>pairs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333500"/>
            <a:ext cx="8507288" cy="4381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Challenges </a:t>
            </a:r>
            <a:r>
              <a:rPr lang="en-US" altLang="zh-CN" b="1" dirty="0"/>
              <a:t>in megacities</a:t>
            </a:r>
          </a:p>
          <a:p>
            <a:pPr marL="0" indent="0">
              <a:buNone/>
            </a:pPr>
            <a:r>
              <a:rPr lang="en-US" altLang="zh-CN" dirty="0" smtClean="0"/>
              <a:t>5</a:t>
            </a:r>
            <a:r>
              <a:rPr lang="en-US" altLang="zh-CN" dirty="0"/>
              <a:t>. How does the growth of megacities affect the environment?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6</a:t>
            </a:r>
            <a:r>
              <a:rPr lang="en-US" altLang="zh-CN" dirty="0"/>
              <a:t>. Why is </a:t>
            </a:r>
            <a:r>
              <a:rPr lang="en-US" altLang="zh-CN" dirty="0" smtClean="0"/>
              <a:t>traffic </a:t>
            </a:r>
            <a:r>
              <a:rPr lang="en-US" altLang="zh-CN" dirty="0"/>
              <a:t>a serious problem in megacities?</a:t>
            </a:r>
          </a:p>
          <a:p>
            <a:pPr marL="0" indent="0">
              <a:buNone/>
            </a:pPr>
            <a:r>
              <a:rPr lang="en-US" altLang="zh-CN" dirty="0"/>
              <a:t>7. What problems will megacities meet if natural disasters strike</a:t>
            </a:r>
            <a:r>
              <a:rPr lang="en-US" altLang="zh-CN" dirty="0" smtClean="0"/>
              <a:t>?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6544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4000" b="1" dirty="0"/>
              <a:t>Read the story and answer the questions in pairs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What </a:t>
            </a:r>
            <a:r>
              <a:rPr lang="en-US" altLang="zh-CN" b="1" dirty="0"/>
              <a:t>are cities </a:t>
            </a:r>
            <a:r>
              <a:rPr lang="en-US" altLang="zh-CN" b="1" dirty="0" smtClean="0"/>
              <a:t>doing?</a:t>
            </a:r>
            <a:endParaRPr lang="en-US" altLang="zh-CN" b="1" dirty="0"/>
          </a:p>
          <a:p>
            <a:r>
              <a:rPr lang="en-US" altLang="zh-CN" dirty="0"/>
              <a:t>What are the governments doing to solve the problems of megacities?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14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4000" b="1" dirty="0"/>
              <a:t>Read the story and answer the questions in </a:t>
            </a:r>
            <a:r>
              <a:rPr lang="en-US" altLang="zh-CN" sz="4000" b="1" dirty="0" smtClean="0"/>
              <a:t>pairs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Megacities </a:t>
            </a:r>
            <a:r>
              <a:rPr lang="en-US" altLang="zh-CN" b="1" dirty="0"/>
              <a:t>and the future</a:t>
            </a:r>
          </a:p>
          <a:p>
            <a:r>
              <a:rPr lang="en-US" altLang="zh-CN" dirty="0"/>
              <a:t>How many people will live in cities by the year 2030?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124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/>
              <a:t>Post-reading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Draw the mind map of the challenges of megacities and possible </a:t>
            </a:r>
            <a:r>
              <a:rPr lang="en-US" altLang="zh-CN" dirty="0" smtClean="0"/>
              <a:t>solutions based on the book.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988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416</Words>
  <Application>Microsoft Office PowerPoint</Application>
  <PresentationFormat>全屏显示(16:10)</PresentationFormat>
  <Paragraphs>49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Megacities 超级大都市 </vt:lpstr>
      <vt:lpstr>Warm Up</vt:lpstr>
      <vt:lpstr>Pre-reading</vt:lpstr>
      <vt:lpstr>Read the story and answer the questions in pairs</vt:lpstr>
      <vt:lpstr>Read the story and answer the questions in pairs</vt:lpstr>
      <vt:lpstr>Read the story and answer the questions in pairs</vt:lpstr>
      <vt:lpstr>Read the story and answer the questions in pairs</vt:lpstr>
      <vt:lpstr>Read the story and answer the questions in pairs</vt:lpstr>
      <vt:lpstr>Post-reading</vt:lpstr>
      <vt:lpstr>Make Connections</vt:lpstr>
      <vt:lpstr>Group work: Let’s make Beijing a better city to live in</vt:lpstr>
      <vt:lpstr>Voice Your Opinions</vt:lpstr>
      <vt:lpstr>PowerPoint 演示文稿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lidan</dc:creator>
  <cp:lastModifiedBy>fltrp</cp:lastModifiedBy>
  <cp:revision>27</cp:revision>
  <dcterms:created xsi:type="dcterms:W3CDTF">2013-11-07T08:38:08Z</dcterms:created>
  <dcterms:modified xsi:type="dcterms:W3CDTF">2019-02-28T07:48:30Z</dcterms:modified>
</cp:coreProperties>
</file>