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62" r:id="rId5"/>
    <p:sldId id="261" r:id="rId6"/>
    <p:sldId id="274" r:id="rId7"/>
    <p:sldId id="267" r:id="rId8"/>
    <p:sldId id="273" r:id="rId9"/>
    <p:sldId id="275" r:id="rId10"/>
    <p:sldId id="270" r:id="rId11"/>
    <p:sldId id="268" r:id="rId12"/>
    <p:sldId id="258" r:id="rId13"/>
  </p:sldIdLst>
  <p:sldSz cx="9144000" cy="5143500" type="screen16x9"/>
  <p:notesSz cx="6858000" cy="9144000"/>
  <p:defaultTextStyle>
    <a:defPPr>
      <a:defRPr lang="zh-CN"/>
    </a:defPPr>
    <a:lvl1pPr marL="0" algn="l" defTabSz="816278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1pPr>
    <a:lvl2pPr marL="408139" algn="l" defTabSz="816278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2pPr>
    <a:lvl3pPr marL="816278" algn="l" defTabSz="816278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3pPr>
    <a:lvl4pPr marL="1224418" algn="l" defTabSz="816278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4pPr>
    <a:lvl5pPr marL="1632557" algn="l" defTabSz="816278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5pPr>
    <a:lvl6pPr marL="2040696" algn="l" defTabSz="816278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6pPr>
    <a:lvl7pPr marL="2448835" algn="l" defTabSz="816278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7pPr>
    <a:lvl8pPr marL="2856974" algn="l" defTabSz="816278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8pPr>
    <a:lvl9pPr marL="3265113" algn="l" defTabSz="816278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42622"/>
    <a:srgbClr val="1C2A53"/>
    <a:srgbClr val="2DA2BF"/>
    <a:srgbClr val="153E25"/>
    <a:srgbClr val="136363"/>
    <a:srgbClr val="1C8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CB687DB4-4AB7-4DDD-9D51-8E421D30548C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2E6D598-FF1D-462D-BCD5-001937A80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7DB4-4AB7-4DDD-9D51-8E421D30548C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D598-FF1D-462D-BCD5-001937A80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261975" y="309563"/>
            <a:ext cx="4114800" cy="65841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1" y="309563"/>
            <a:ext cx="12195175" cy="65841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7DB4-4AB7-4DDD-9D51-8E421D30548C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D598-FF1D-462D-BCD5-001937A80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 txBox="1">
            <a:spLocks/>
          </p:cNvSpPr>
          <p:nvPr userDrawn="1"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5" tIns="40817" rIns="81635" bIns="40817" rtlCol="0" anchor="ctr"/>
          <a:lstStyle/>
          <a:p>
            <a:pPr marL="0" marR="0" lvl="0" indent="0" algn="r" defTabSz="816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E6D598-FF1D-462D-BCD5-001937A80A49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16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333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86" y="0"/>
            <a:ext cx="9144000" cy="51428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255" y="340191"/>
            <a:ext cx="8229600" cy="857250"/>
          </a:xfrm>
        </p:spPr>
        <p:txBody>
          <a:bodyPr>
            <a:normAutofit/>
          </a:bodyPr>
          <a:lstStyle>
            <a:lvl1pPr>
              <a:defRPr kumimoji="0" lang="zh-CN" altLang="en-US" sz="2599" b="1" i="0" u="none" strike="noStrike" kern="1200" cap="none" spc="0" normalizeH="0" baseline="0" noProof="0" dirty="0">
                <a:ln>
                  <a:noFill/>
                </a:ln>
                <a:solidFill>
                  <a:srgbClr val="5426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255" y="1276006"/>
            <a:ext cx="8229600" cy="3394472"/>
          </a:xfrm>
        </p:spPr>
        <p:txBody>
          <a:bodyPr/>
          <a:lstStyle>
            <a:lvl1pPr>
              <a:buNone/>
              <a:defRPr lang="zh-CN" altLang="en-US" sz="1799" kern="1200" dirty="0" smtClean="0">
                <a:solidFill>
                  <a:srgbClr val="542622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7DB4-4AB7-4DDD-9D51-8E421D30548C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D598-FF1D-462D-BCD5-001937A80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00225"/>
            <a:ext cx="8154988" cy="5093494"/>
          </a:xfrm>
        </p:spPr>
        <p:txBody>
          <a:bodyPr/>
          <a:lstStyle>
            <a:lvl1pPr>
              <a:buNone/>
              <a:defRPr sz="2499"/>
            </a:lvl1pPr>
            <a:lvl2pPr>
              <a:defRPr sz="214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21789" y="1800225"/>
            <a:ext cx="8154987" cy="5093494"/>
          </a:xfrm>
        </p:spPr>
        <p:txBody>
          <a:bodyPr/>
          <a:lstStyle>
            <a:lvl1pPr>
              <a:defRPr sz="2499"/>
            </a:lvl1pPr>
            <a:lvl2pPr>
              <a:defRPr sz="214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7DB4-4AB7-4DDD-9D51-8E421D30548C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D598-FF1D-462D-BCD5-001937A80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49" b="1"/>
            </a:lvl1pPr>
            <a:lvl2pPr marL="408139" indent="0">
              <a:buNone/>
              <a:defRPr sz="1799" b="1"/>
            </a:lvl2pPr>
            <a:lvl3pPr marL="816278" indent="0">
              <a:buNone/>
              <a:defRPr sz="1599" b="1"/>
            </a:lvl3pPr>
            <a:lvl4pPr marL="1224418" indent="0">
              <a:buNone/>
              <a:defRPr sz="1449" b="1"/>
            </a:lvl4pPr>
            <a:lvl5pPr marL="1632557" indent="0">
              <a:buNone/>
              <a:defRPr sz="1449" b="1"/>
            </a:lvl5pPr>
            <a:lvl6pPr marL="2040696" indent="0">
              <a:buNone/>
              <a:defRPr sz="1449" b="1"/>
            </a:lvl6pPr>
            <a:lvl7pPr marL="2448835" indent="0">
              <a:buNone/>
              <a:defRPr sz="1449" b="1"/>
            </a:lvl7pPr>
            <a:lvl8pPr marL="2856974" indent="0">
              <a:buNone/>
              <a:defRPr sz="1449" b="1"/>
            </a:lvl8pPr>
            <a:lvl9pPr marL="3265113" indent="0">
              <a:buNone/>
              <a:defRPr sz="144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49"/>
            </a:lvl1pPr>
            <a:lvl2pPr>
              <a:defRPr sz="1799"/>
            </a:lvl2pPr>
            <a:lvl3pPr>
              <a:defRPr sz="1599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49" b="1"/>
            </a:lvl1pPr>
            <a:lvl2pPr marL="408139" indent="0">
              <a:buNone/>
              <a:defRPr sz="1799" b="1"/>
            </a:lvl2pPr>
            <a:lvl3pPr marL="816278" indent="0">
              <a:buNone/>
              <a:defRPr sz="1599" b="1"/>
            </a:lvl3pPr>
            <a:lvl4pPr marL="1224418" indent="0">
              <a:buNone/>
              <a:defRPr sz="1449" b="1"/>
            </a:lvl4pPr>
            <a:lvl5pPr marL="1632557" indent="0">
              <a:buNone/>
              <a:defRPr sz="1449" b="1"/>
            </a:lvl5pPr>
            <a:lvl6pPr marL="2040696" indent="0">
              <a:buNone/>
              <a:defRPr sz="1449" b="1"/>
            </a:lvl6pPr>
            <a:lvl7pPr marL="2448835" indent="0">
              <a:buNone/>
              <a:defRPr sz="1449" b="1"/>
            </a:lvl7pPr>
            <a:lvl8pPr marL="2856974" indent="0">
              <a:buNone/>
              <a:defRPr sz="1449" b="1"/>
            </a:lvl8pPr>
            <a:lvl9pPr marL="3265113" indent="0">
              <a:buNone/>
              <a:defRPr sz="144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149"/>
            </a:lvl1pPr>
            <a:lvl2pPr>
              <a:defRPr sz="1799"/>
            </a:lvl2pPr>
            <a:lvl3pPr>
              <a:defRPr sz="1599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7DB4-4AB7-4DDD-9D51-8E421D30548C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D598-FF1D-462D-BCD5-001937A80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7DB4-4AB7-4DDD-9D51-8E421D30548C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D598-FF1D-462D-BCD5-001937A80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7DB4-4AB7-4DDD-9D51-8E421D30548C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D598-FF1D-462D-BCD5-001937A80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49"/>
            </a:lvl1pPr>
            <a:lvl2pPr>
              <a:defRPr sz="2499"/>
            </a:lvl2pPr>
            <a:lvl3pPr>
              <a:defRPr sz="214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250"/>
            </a:lvl1pPr>
            <a:lvl2pPr marL="408139" indent="0">
              <a:buNone/>
              <a:defRPr sz="1050"/>
            </a:lvl2pPr>
            <a:lvl3pPr marL="816278" indent="0">
              <a:buNone/>
              <a:defRPr sz="900"/>
            </a:lvl3pPr>
            <a:lvl4pPr marL="1224418" indent="0">
              <a:buNone/>
              <a:defRPr sz="800"/>
            </a:lvl4pPr>
            <a:lvl5pPr marL="1632557" indent="0">
              <a:buNone/>
              <a:defRPr sz="800"/>
            </a:lvl5pPr>
            <a:lvl6pPr marL="2040696" indent="0">
              <a:buNone/>
              <a:defRPr sz="800"/>
            </a:lvl6pPr>
            <a:lvl7pPr marL="2448835" indent="0">
              <a:buNone/>
              <a:defRPr sz="800"/>
            </a:lvl7pPr>
            <a:lvl8pPr marL="2856974" indent="0">
              <a:buNone/>
              <a:defRPr sz="800"/>
            </a:lvl8pPr>
            <a:lvl9pPr marL="3265113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7DB4-4AB7-4DDD-9D51-8E421D30548C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D598-FF1D-462D-BCD5-001937A80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7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49"/>
            </a:lvl1pPr>
            <a:lvl2pPr marL="408139" indent="0">
              <a:buNone/>
              <a:defRPr sz="2499"/>
            </a:lvl2pPr>
            <a:lvl3pPr marL="816278" indent="0">
              <a:buNone/>
              <a:defRPr sz="2149"/>
            </a:lvl3pPr>
            <a:lvl4pPr marL="1224418" indent="0">
              <a:buNone/>
              <a:defRPr sz="1799"/>
            </a:lvl4pPr>
            <a:lvl5pPr marL="1632557" indent="0">
              <a:buNone/>
              <a:defRPr sz="1799"/>
            </a:lvl5pPr>
            <a:lvl6pPr marL="2040696" indent="0">
              <a:buNone/>
              <a:defRPr sz="1799"/>
            </a:lvl6pPr>
            <a:lvl7pPr marL="2448835" indent="0">
              <a:buNone/>
              <a:defRPr sz="1799"/>
            </a:lvl7pPr>
            <a:lvl8pPr marL="2856974" indent="0">
              <a:buNone/>
              <a:defRPr sz="1799"/>
            </a:lvl8pPr>
            <a:lvl9pPr marL="3265113" indent="0">
              <a:buNone/>
              <a:defRPr sz="17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50"/>
            </a:lvl1pPr>
            <a:lvl2pPr marL="408139" indent="0">
              <a:buNone/>
              <a:defRPr sz="1050"/>
            </a:lvl2pPr>
            <a:lvl3pPr marL="816278" indent="0">
              <a:buNone/>
              <a:defRPr sz="900"/>
            </a:lvl3pPr>
            <a:lvl4pPr marL="1224418" indent="0">
              <a:buNone/>
              <a:defRPr sz="800"/>
            </a:lvl4pPr>
            <a:lvl5pPr marL="1632557" indent="0">
              <a:buNone/>
              <a:defRPr sz="800"/>
            </a:lvl5pPr>
            <a:lvl6pPr marL="2040696" indent="0">
              <a:buNone/>
              <a:defRPr sz="800"/>
            </a:lvl6pPr>
            <a:lvl7pPr marL="2448835" indent="0">
              <a:buNone/>
              <a:defRPr sz="800"/>
            </a:lvl7pPr>
            <a:lvl8pPr marL="2856974" indent="0">
              <a:buNone/>
              <a:defRPr sz="800"/>
            </a:lvl8pPr>
            <a:lvl9pPr marL="3265113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7DB4-4AB7-4DDD-9D51-8E421D30548C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D598-FF1D-462D-BCD5-001937A80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87DB4-4AB7-4DDD-9D51-8E421D30548C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6D598-FF1D-462D-BCD5-001937A80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278" rtl="0" eaLnBrk="1" latinLnBrk="0" hangingPunct="1">
        <a:spcBef>
          <a:spcPct val="0"/>
        </a:spcBef>
        <a:buNone/>
        <a:defRPr sz="39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05" indent="-306105" algn="l" defTabSz="816278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1pPr>
      <a:lvl2pPr marL="663226" indent="-255087" algn="l" defTabSz="816278" rtl="0" eaLnBrk="1" latinLnBrk="0" hangingPunct="1">
        <a:spcBef>
          <a:spcPct val="20000"/>
        </a:spcBef>
        <a:buFont typeface="Arial" pitchFamily="34" charset="0"/>
        <a:buChar char="–"/>
        <a:defRPr sz="2499" kern="1200">
          <a:solidFill>
            <a:schemeClr val="tx1"/>
          </a:solidFill>
          <a:latin typeface="+mn-lt"/>
          <a:ea typeface="+mn-ea"/>
          <a:cs typeface="+mn-cs"/>
        </a:defRPr>
      </a:lvl2pPr>
      <a:lvl3pPr marL="1020348" indent="-204069" algn="l" defTabSz="816278" rtl="0" eaLnBrk="1" latinLnBrk="0" hangingPunct="1">
        <a:spcBef>
          <a:spcPct val="20000"/>
        </a:spcBef>
        <a:buFont typeface="Arial" pitchFamily="34" charset="0"/>
        <a:buChar char="•"/>
        <a:defRPr sz="2149" kern="1200">
          <a:solidFill>
            <a:schemeClr val="tx1"/>
          </a:solidFill>
          <a:latin typeface="+mn-lt"/>
          <a:ea typeface="+mn-ea"/>
          <a:cs typeface="+mn-cs"/>
        </a:defRPr>
      </a:lvl3pPr>
      <a:lvl4pPr marL="1428487" indent="-204069" algn="l" defTabSz="816278" rtl="0" eaLnBrk="1" latinLnBrk="0" hangingPunct="1">
        <a:spcBef>
          <a:spcPct val="20000"/>
        </a:spcBef>
        <a:buFont typeface="Arial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36626" indent="-204069" algn="l" defTabSz="816278" rtl="0" eaLnBrk="1" latinLnBrk="0" hangingPunct="1">
        <a:spcBef>
          <a:spcPct val="20000"/>
        </a:spcBef>
        <a:buFont typeface="Arial" pitchFamily="34" charset="0"/>
        <a:buChar char="»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44765" indent="-204069" algn="l" defTabSz="816278" rtl="0" eaLnBrk="1" latinLnBrk="0" hangingPunct="1">
        <a:spcBef>
          <a:spcPct val="200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652904" indent="-204069" algn="l" defTabSz="816278" rtl="0" eaLnBrk="1" latinLnBrk="0" hangingPunct="1">
        <a:spcBef>
          <a:spcPct val="200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061044" indent="-204069" algn="l" defTabSz="816278" rtl="0" eaLnBrk="1" latinLnBrk="0" hangingPunct="1">
        <a:spcBef>
          <a:spcPct val="200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469183" indent="-204069" algn="l" defTabSz="816278" rtl="0" eaLnBrk="1" latinLnBrk="0" hangingPunct="1">
        <a:spcBef>
          <a:spcPct val="200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6278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1pPr>
      <a:lvl2pPr marL="408139" algn="l" defTabSz="816278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2pPr>
      <a:lvl3pPr marL="816278" algn="l" defTabSz="816278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224418" algn="l" defTabSz="816278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632557" algn="l" defTabSz="816278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040696" algn="l" defTabSz="816278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6pPr>
      <a:lvl7pPr marL="2448835" algn="l" defTabSz="816278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7pPr>
      <a:lvl8pPr marL="2856974" algn="l" defTabSz="816278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8pPr>
      <a:lvl9pPr marL="3265113" algn="l" defTabSz="816278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8" y="0"/>
            <a:ext cx="9142766" cy="5142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5688" y="1997025"/>
            <a:ext cx="2108269" cy="476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标题标题标题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2705" y="736983"/>
            <a:ext cx="1555234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主讲人：</a:t>
            </a:r>
            <a:r>
              <a:rPr lang="en-US" altLang="zh-CN" sz="17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endParaRPr lang="zh-CN" altLang="en-US" sz="17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9659" y="341061"/>
            <a:ext cx="2680542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工作单位：</a:t>
            </a:r>
            <a:r>
              <a:rPr lang="en-US" altLang="zh-CN" sz="17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17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2173" y="341061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542622"/>
                </a:solidFill>
                <a:latin typeface="微软雅黑" pitchFamily="34" charset="-122"/>
                <a:ea typeface="微软雅黑" pitchFamily="34" charset="-122"/>
              </a:rPr>
              <a:t>LEAVING A MARK </a:t>
            </a:r>
            <a:r>
              <a:rPr lang="en-US" altLang="zh-CN" sz="3600" b="1" dirty="0" smtClean="0">
                <a:solidFill>
                  <a:srgbClr val="542622"/>
                </a:solidFill>
                <a:latin typeface="Times New Roman"/>
                <a:ea typeface="微软雅黑" pitchFamily="34" charset="-122"/>
                <a:cs typeface="Times New Roman"/>
              </a:rPr>
              <a:t>−</a:t>
            </a:r>
            <a:endParaRPr lang="en-US" altLang="zh-CN" sz="3600" b="1" dirty="0" smtClean="0">
              <a:solidFill>
                <a:srgbClr val="542622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 smtClean="0">
                <a:solidFill>
                  <a:srgbClr val="542622"/>
                </a:solidFill>
                <a:latin typeface="微软雅黑" pitchFamily="34" charset="-122"/>
                <a:ea typeface="微软雅黑" pitchFamily="34" charset="-122"/>
              </a:rPr>
              <a:t>DINOSAUR DISCOVERIES</a:t>
            </a:r>
          </a:p>
          <a:p>
            <a:r>
              <a:rPr lang="zh-CN" altLang="en-US" sz="3600" b="1" dirty="0" smtClean="0">
                <a:solidFill>
                  <a:srgbClr val="542622"/>
                </a:solidFill>
                <a:latin typeface="微软雅黑" pitchFamily="34" charset="-122"/>
                <a:ea typeface="微软雅黑" pitchFamily="34" charset="-122"/>
              </a:rPr>
              <a:t>远古的足迹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3460" y="2649384"/>
            <a:ext cx="2802049" cy="2494116"/>
          </a:xfrm>
          <a:prstGeom prst="rect">
            <a:avLst/>
          </a:prstGeom>
          <a:noFill/>
        </p:spPr>
      </p:pic>
      <p:pic>
        <p:nvPicPr>
          <p:cNvPr id="1027" name="Picture 3" descr="C:\Users\Misty\Documents\高二下 Literature Misty\多维阅读教师用书编写参考资料\化石总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" y="267494"/>
            <a:ext cx="3101482" cy="30963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218982" y="4464645"/>
            <a:ext cx="29402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选自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多维阅读第</a:t>
            </a:r>
            <a:r>
              <a:rPr lang="en-US" altLang="zh-CN" sz="2000" b="1" dirty="0" smtClean="0"/>
              <a:t>21</a:t>
            </a:r>
            <a:r>
              <a:rPr lang="zh-CN" altLang="en-US" sz="2000" b="1" dirty="0" smtClean="0"/>
              <a:t>级</a:t>
            </a:r>
            <a:r>
              <a:rPr lang="en-US" altLang="zh-CN" sz="2000" b="1" dirty="0" smtClean="0"/>
              <a:t>》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卷形 3"/>
          <p:cNvSpPr/>
          <p:nvPr/>
        </p:nvSpPr>
        <p:spPr>
          <a:xfrm>
            <a:off x="3852142" y="520155"/>
            <a:ext cx="4427126" cy="1367730"/>
          </a:xfrm>
          <a:prstGeom prst="horizontalScroll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US" altLang="zh-CN" sz="2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will find its way</a:t>
            </a:r>
            <a:r>
              <a:rPr lang="en-US" altLang="zh-CN" sz="2399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399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sty\Documents\高二下 Literature Misty\多维阅读教师用书编写参考资料\结尾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67" y="412177"/>
            <a:ext cx="3383332" cy="4175175"/>
          </a:xfrm>
          <a:prstGeom prst="rect">
            <a:avLst/>
          </a:prstGeom>
          <a:noFill/>
        </p:spPr>
      </p:pic>
      <p:sp>
        <p:nvSpPr>
          <p:cNvPr id="6" name="云形标注 5"/>
          <p:cNvSpPr/>
          <p:nvPr/>
        </p:nvSpPr>
        <p:spPr>
          <a:xfrm>
            <a:off x="3995936" y="2067694"/>
            <a:ext cx="4427125" cy="2015757"/>
          </a:xfrm>
          <a:prstGeom prst="cloudCallout">
            <a:avLst>
              <a:gd name="adj1" fmla="val 26328"/>
              <a:gd name="adj2" fmla="val 67036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Please respect every possibility of any creature’s survival or extinction in nature.</a:t>
            </a:r>
            <a:endParaRPr lang="zh-CN" altLang="en-US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Homework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255" y="1276006"/>
            <a:ext cx="8229600" cy="2735904"/>
          </a:xfrm>
        </p:spPr>
        <p:txBody>
          <a:bodyPr/>
          <a:lstStyle/>
          <a:p>
            <a:pPr lvl="0" algn="just">
              <a:buFont typeface="Wingdings" pitchFamily="2" charset="2"/>
              <a:buChar char="u"/>
            </a:pPr>
            <a:r>
              <a:rPr lang="en-US" altLang="zh-CN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Creative writing:</a:t>
            </a:r>
          </a:p>
          <a:p>
            <a:pPr lvl="0" algn="just"/>
            <a:r>
              <a:rPr lang="en-US" altLang="zh-CN" sz="1999" b="1" dirty="0">
                <a:solidFill>
                  <a:srgbClr val="800080"/>
                </a:solidFill>
              </a:rPr>
              <a:t>    Please choose either of the </a:t>
            </a:r>
            <a:r>
              <a:rPr lang="en-US" altLang="zh-CN" sz="1999" b="1" dirty="0" smtClean="0">
                <a:solidFill>
                  <a:srgbClr val="800080"/>
                </a:solidFill>
              </a:rPr>
              <a:t>topics </a:t>
            </a:r>
            <a:r>
              <a:rPr lang="en-US" altLang="zh-CN" sz="1999" b="1" dirty="0">
                <a:solidFill>
                  <a:srgbClr val="800080"/>
                </a:solidFill>
              </a:rPr>
              <a:t>and write an essay </a:t>
            </a:r>
            <a:r>
              <a:rPr lang="en-US" altLang="zh-CN" sz="1999" b="1" dirty="0" smtClean="0">
                <a:solidFill>
                  <a:srgbClr val="800080"/>
                </a:solidFill>
              </a:rPr>
              <a:t>no more </a:t>
            </a:r>
            <a:r>
              <a:rPr lang="en-US" altLang="zh-CN" sz="1999" b="1" dirty="0">
                <a:solidFill>
                  <a:srgbClr val="800080"/>
                </a:solidFill>
              </a:rPr>
              <a:t>than 150 words.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1999" b="1" dirty="0">
                <a:latin typeface="微软雅黑" pitchFamily="34" charset="-122"/>
                <a:ea typeface="微软雅黑" pitchFamily="34" charset="-122"/>
              </a:rPr>
              <a:t>Do you want to see a </a:t>
            </a:r>
            <a:r>
              <a:rPr lang="en-US" altLang="zh-CN" sz="1999" b="1" dirty="0" smtClean="0">
                <a:latin typeface="微软雅黑" pitchFamily="34" charset="-122"/>
                <a:ea typeface="微软雅黑" pitchFamily="34" charset="-122"/>
              </a:rPr>
              <a:t>park </a:t>
            </a:r>
            <a:r>
              <a:rPr lang="en-US" altLang="zh-CN" sz="1999" b="1" dirty="0">
                <a:latin typeface="微软雅黑" pitchFamily="34" charset="-122"/>
                <a:ea typeface="微软雅黑" pitchFamily="34" charset="-122"/>
              </a:rPr>
              <a:t>with </a:t>
            </a:r>
            <a:r>
              <a:rPr lang="en-US" altLang="zh-CN" sz="1999" b="1" dirty="0" smtClean="0">
                <a:latin typeface="微软雅黑" pitchFamily="34" charset="-122"/>
                <a:ea typeface="微软雅黑" pitchFamily="34" charset="-122"/>
              </a:rPr>
              <a:t>real dinosaurs (e.g. cloned dinosaurs) </a:t>
            </a:r>
            <a:r>
              <a:rPr lang="en-US" altLang="zh-CN" sz="1999" b="1" dirty="0">
                <a:latin typeface="微软雅黑" pitchFamily="34" charset="-122"/>
                <a:ea typeface="微软雅黑" pitchFamily="34" charset="-122"/>
              </a:rPr>
              <a:t>inside? Why?</a:t>
            </a:r>
            <a:endParaRPr lang="zh-CN" altLang="zh-CN" sz="1999" b="1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1999" b="1" dirty="0">
                <a:latin typeface="微软雅黑" pitchFamily="34" charset="-122"/>
                <a:ea typeface="微软雅黑" pitchFamily="34" charset="-122"/>
              </a:rPr>
              <a:t>Do you have any interest </a:t>
            </a:r>
            <a:r>
              <a:rPr lang="en-US" altLang="zh-CN" sz="1999" b="1" dirty="0" smtClean="0">
                <a:latin typeface="微软雅黑" pitchFamily="34" charset="-122"/>
                <a:ea typeface="微软雅黑" pitchFamily="34" charset="-122"/>
              </a:rPr>
              <a:t>in one </a:t>
            </a:r>
            <a:r>
              <a:rPr lang="en-US" altLang="zh-CN" sz="1999" b="1" dirty="0">
                <a:latin typeface="微软雅黑" pitchFamily="34" charset="-122"/>
                <a:ea typeface="微软雅黑" pitchFamily="34" charset="-122"/>
              </a:rPr>
              <a:t>specific scientific research? If yes, please share it with us.</a:t>
            </a:r>
            <a:endParaRPr lang="zh-CN" altLang="en-US" sz="1999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4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36" y="-14250"/>
            <a:ext cx="9142765" cy="5164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848" y="34634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Leading-in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内容占位符 13">
            <a:extLst>
              <a:ext uri="{FF2B5EF4-FFF2-40B4-BE49-F238E27FC236}">
                <a16:creationId xmlns:a16="http://schemas.microsoft.com/office/drawing/2014/main" xmlns="" id="{391E979A-5693-4440-83AA-7076EDAAFF2F}"/>
              </a:ext>
            </a:extLst>
          </p:cNvPr>
          <p:cNvSpPr txBox="1">
            <a:spLocks/>
          </p:cNvSpPr>
          <p:nvPr/>
        </p:nvSpPr>
        <p:spPr>
          <a:xfrm>
            <a:off x="539552" y="1203598"/>
            <a:ext cx="8064896" cy="1584176"/>
          </a:xfrm>
          <a:prstGeom prst="rect">
            <a:avLst/>
          </a:prstGeom>
        </p:spPr>
        <p:txBody>
          <a:bodyPr>
            <a:noAutofit/>
          </a:bodyPr>
          <a:lstStyle>
            <a:lvl1pPr marL="306105" indent="-306105" algn="l" defTabSz="816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26" indent="-255087" algn="l" defTabSz="816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348" indent="-204069" algn="l" defTabSz="816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487" indent="-204069" algn="l" defTabSz="816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626" indent="-204069" algn="l" defTabSz="8162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765" indent="-204069" algn="l" defTabSz="816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04" indent="-204069" algn="l" defTabSz="816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044" indent="-204069" algn="l" defTabSz="816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183" indent="-204069" algn="l" defTabSz="816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u"/>
            </a:pPr>
            <a:endParaRPr lang="en-US" altLang="zh-CN" sz="2800" b="1" dirty="0" smtClean="0">
              <a:solidFill>
                <a:srgbClr val="80008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u"/>
            </a:pPr>
            <a:r>
              <a:rPr lang="en-US" altLang="zh-CN" sz="2800" b="1" dirty="0">
                <a:solidFill>
                  <a:srgbClr val="80008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Have you seen any dinosaurs? Where have </a:t>
            </a:r>
            <a:r>
              <a:rPr lang="en-US" altLang="zh-CN" sz="2800" b="1" dirty="0" smtClean="0">
                <a:solidFill>
                  <a:srgbClr val="80008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you seen </a:t>
            </a:r>
            <a:r>
              <a:rPr lang="en-US" altLang="zh-CN" sz="2800" b="1" dirty="0">
                <a:solidFill>
                  <a:srgbClr val="80008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them? Are they real dinosaurs? </a:t>
            </a:r>
            <a:endParaRPr lang="zh-CN" altLang="zh-CN" sz="2800" b="1" dirty="0">
              <a:solidFill>
                <a:srgbClr val="80008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719" y="300379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u"/>
            </a:pPr>
            <a:r>
              <a:rPr lang="en-US" altLang="zh-CN" sz="2800" b="1" dirty="0">
                <a:solidFill>
                  <a:srgbClr val="80008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How can people create dinosaur models after they </a:t>
            </a:r>
            <a:r>
              <a:rPr lang="en-US" altLang="zh-CN" sz="2800" b="1" dirty="0" smtClean="0">
                <a:solidFill>
                  <a:srgbClr val="80008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 died </a:t>
            </a:r>
            <a:r>
              <a:rPr lang="en-US" altLang="zh-CN" sz="2800" b="1" dirty="0">
                <a:solidFill>
                  <a:srgbClr val="80008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out? </a:t>
            </a:r>
            <a:endParaRPr lang="zh-CN" altLang="en-US" sz="2800" b="1" dirty="0">
              <a:solidFill>
                <a:srgbClr val="80008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Prediction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174E538-CD97-4428-B25B-894B47025AD4}"/>
              </a:ext>
            </a:extLst>
          </p:cNvPr>
          <p:cNvSpPr/>
          <p:nvPr/>
        </p:nvSpPr>
        <p:spPr>
          <a:xfrm>
            <a:off x="611560" y="1131007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zh-CN" sz="2800" b="1" dirty="0">
                <a:solidFill>
                  <a:srgbClr val="80008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What do you think </a:t>
            </a:r>
            <a:r>
              <a:rPr lang="en-US" altLang="zh-CN" sz="2800" b="1" dirty="0" smtClean="0">
                <a:solidFill>
                  <a:srgbClr val="80008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 book about </a:t>
            </a:r>
            <a:r>
              <a:rPr lang="en-US" altLang="zh-CN" sz="2800" b="1" dirty="0">
                <a:solidFill>
                  <a:srgbClr val="80008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dinosaur discoveries will tell you?</a:t>
            </a:r>
          </a:p>
        </p:txBody>
      </p:sp>
      <p:pic>
        <p:nvPicPr>
          <p:cNvPr id="11" name="内容占位符 6">
            <a:extLst>
              <a:ext uri="{FF2B5EF4-FFF2-40B4-BE49-F238E27FC236}">
                <a16:creationId xmlns:a16="http://schemas.microsoft.com/office/drawing/2014/main" xmlns="" id="{DD794A6F-1888-4086-81A9-1546A6E41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50" y="1975148"/>
            <a:ext cx="417835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1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7416824" cy="85725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Reading for Basic Understanding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itchFamily="2" charset="2"/>
              <a:buChar char="u"/>
            </a:pPr>
            <a:r>
              <a:rPr lang="en-US" altLang="zh-CN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How many parts can the </a:t>
            </a:r>
            <a:r>
              <a:rPr lang="en-US" altLang="zh-CN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book </a:t>
            </a:r>
            <a:r>
              <a:rPr lang="en-US" altLang="zh-CN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be divided into?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CN" sz="2200" b="1" dirty="0"/>
              <a:t>Three</a:t>
            </a:r>
          </a:p>
          <a:p>
            <a:pPr lvl="0">
              <a:buFont typeface="Wingdings" pitchFamily="2" charset="2"/>
              <a:buChar char="u"/>
            </a:pPr>
            <a:r>
              <a:rPr lang="en-US" altLang="zh-CN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What’s the main idea of each part?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CN" sz="2200" b="1" dirty="0"/>
              <a:t>Part 1: </a:t>
            </a:r>
            <a:r>
              <a:rPr lang="en-US" altLang="zh-CN" sz="2200" b="1" dirty="0" smtClean="0"/>
              <a:t>Signs of </a:t>
            </a:r>
            <a:r>
              <a:rPr lang="en-US" altLang="zh-CN" sz="2200" b="1" dirty="0"/>
              <a:t>dinosaurs </a:t>
            </a:r>
            <a:r>
              <a:rPr lang="en-US" altLang="zh-CN" sz="2200" b="1" dirty="0" smtClean="0"/>
              <a:t>have been found all over the world and </a:t>
            </a:r>
            <a:r>
              <a:rPr lang="en-US" altLang="zh-CN" sz="2200" b="1" dirty="0"/>
              <a:t>the meaning of those findings to scientists.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CN" sz="2200" b="1" dirty="0"/>
              <a:t>Part 2: Analysis of two types of dinosaur fossils and their </a:t>
            </a:r>
            <a:r>
              <a:rPr lang="en-US" altLang="zh-CN" sz="2200" b="1" dirty="0" smtClean="0"/>
              <a:t>roles </a:t>
            </a:r>
            <a:r>
              <a:rPr lang="en-US" altLang="zh-CN" sz="2200" b="1" dirty="0"/>
              <a:t>in helping us know more about dinosaurs.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CN" sz="2200" b="1" dirty="0"/>
              <a:t>Part 3: The </a:t>
            </a:r>
            <a:r>
              <a:rPr lang="en-US" altLang="zh-CN" sz="2200" b="1" dirty="0" smtClean="0"/>
              <a:t>importance of learning dinosaur fossils.</a:t>
            </a:r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Reading for Detailed Understanding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03598"/>
            <a:ext cx="8228489" cy="3538444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Wingdings" panose="05000000000000000000" pitchFamily="2" charset="2"/>
              <a:buChar char="u"/>
              <a:defRPr/>
            </a:pPr>
            <a:r>
              <a:rPr lang="en-US" altLang="zh-CN" sz="3000" b="1" dirty="0">
                <a:solidFill>
                  <a:srgbClr val="80008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Group </a:t>
            </a:r>
            <a:r>
              <a:rPr lang="en-US" altLang="zh-CN" sz="3000" b="1" dirty="0" smtClean="0">
                <a:solidFill>
                  <a:srgbClr val="80008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work  </a:t>
            </a:r>
            <a:r>
              <a:rPr lang="en-US" altLang="zh-CN" sz="3000" b="1" dirty="0">
                <a:solidFill>
                  <a:srgbClr val="80008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(Mind Map)</a:t>
            </a:r>
          </a:p>
          <a:p>
            <a:pPr marL="485658" lvl="2" indent="-128536" algn="just">
              <a:buFont typeface="Wingdings" pitchFamily="2" charset="2"/>
              <a:buChar char="Ø"/>
              <a:defRPr/>
            </a:pPr>
            <a:r>
              <a:rPr lang="en-US" altLang="zh-CN" sz="1900" b="1" dirty="0">
                <a:ea typeface="微软雅黑" pitchFamily="34" charset="-122"/>
              </a:rPr>
              <a:t>Each group </a:t>
            </a:r>
            <a:r>
              <a:rPr lang="en-US" altLang="zh-CN" sz="1900" b="1" dirty="0" smtClean="0">
                <a:ea typeface="微软雅黑" pitchFamily="34" charset="-122"/>
              </a:rPr>
              <a:t>has </a:t>
            </a:r>
            <a:r>
              <a:rPr lang="en-US" altLang="zh-CN" sz="1900" b="1" dirty="0">
                <a:ea typeface="微软雅黑" pitchFamily="34" charset="-122"/>
              </a:rPr>
              <a:t>a discussion about the </a:t>
            </a:r>
            <a:r>
              <a:rPr lang="en-US" altLang="zh-CN" sz="1900" b="1" dirty="0">
                <a:solidFill>
                  <a:srgbClr val="0070C0"/>
                </a:solidFill>
                <a:ea typeface="微软雅黑" pitchFamily="34" charset="-122"/>
              </a:rPr>
              <a:t>two types of fossils </a:t>
            </a:r>
            <a:r>
              <a:rPr lang="en-US" altLang="zh-CN" sz="1900" b="1" dirty="0">
                <a:ea typeface="微软雅黑" pitchFamily="34" charset="-122"/>
              </a:rPr>
              <a:t>that help to explain the scientific discoveries of dinosaurs. </a:t>
            </a:r>
            <a:r>
              <a:rPr lang="en-US" altLang="zh-CN" sz="1900" b="1" dirty="0">
                <a:solidFill>
                  <a:srgbClr val="FF0000"/>
                </a:solidFill>
                <a:ea typeface="微软雅黑" pitchFamily="34" charset="-122"/>
              </a:rPr>
              <a:t>Summarize</a:t>
            </a:r>
            <a:r>
              <a:rPr lang="en-US" altLang="zh-CN" sz="1900" b="1" dirty="0">
                <a:ea typeface="微软雅黑" pitchFamily="34" charset="-122"/>
              </a:rPr>
              <a:t> the detailed information of each type of fossils and </a:t>
            </a:r>
            <a:r>
              <a:rPr lang="en-US" altLang="zh-CN" sz="1900" b="1" dirty="0">
                <a:solidFill>
                  <a:srgbClr val="FF0000"/>
                </a:solidFill>
                <a:ea typeface="微软雅黑" pitchFamily="34" charset="-122"/>
              </a:rPr>
              <a:t>explain</a:t>
            </a:r>
            <a:r>
              <a:rPr lang="en-US" altLang="zh-CN" sz="1900" b="1" dirty="0">
                <a:ea typeface="微软雅黑" pitchFamily="34" charset="-122"/>
              </a:rPr>
              <a:t> the learning about dinosaurs from the findings of each fossil by </a:t>
            </a:r>
            <a:r>
              <a:rPr lang="en-US" altLang="zh-CN" sz="1900" b="1" dirty="0">
                <a:solidFill>
                  <a:srgbClr val="FF0000"/>
                </a:solidFill>
                <a:ea typeface="微软雅黑" pitchFamily="34" charset="-122"/>
              </a:rPr>
              <a:t>drawing a mind map</a:t>
            </a:r>
            <a:r>
              <a:rPr lang="en-US" altLang="zh-CN" sz="1900" b="1" dirty="0">
                <a:ea typeface="微软雅黑" pitchFamily="34" charset="-122"/>
              </a:rPr>
              <a:t>. Any form could be adopted.</a:t>
            </a:r>
            <a:endParaRPr lang="en-US" altLang="zh-CN" sz="1900" b="1" dirty="0">
              <a:solidFill>
                <a:srgbClr val="800080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u"/>
              <a:defRPr/>
            </a:pPr>
            <a:r>
              <a:rPr lang="en-US" altLang="zh-CN" sz="3000" b="1" dirty="0">
                <a:solidFill>
                  <a:srgbClr val="80008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Possible questions for you to consider while drawing the mind map: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1900" b="1" dirty="0">
                <a:solidFill>
                  <a:schemeClr val="tx1"/>
                </a:solidFill>
              </a:rPr>
              <a:t>What are the probable body/ trace fossils? Any differences between them?</a:t>
            </a:r>
            <a:endParaRPr lang="zh-CN" altLang="zh-CN" sz="1900" b="1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1900" b="1" dirty="0">
                <a:solidFill>
                  <a:schemeClr val="tx1"/>
                </a:solidFill>
              </a:rPr>
              <a:t>What </a:t>
            </a:r>
            <a:r>
              <a:rPr lang="en-US" altLang="zh-CN" sz="1900" b="1" dirty="0" smtClean="0">
                <a:solidFill>
                  <a:schemeClr val="tx1"/>
                </a:solidFill>
              </a:rPr>
              <a:t>does </a:t>
            </a:r>
            <a:r>
              <a:rPr lang="en-US" altLang="zh-CN" sz="1900" b="1" dirty="0">
                <a:solidFill>
                  <a:schemeClr val="tx1"/>
                </a:solidFill>
              </a:rPr>
              <a:t>body/ trace fossils </a:t>
            </a:r>
            <a:r>
              <a:rPr lang="en-US" altLang="zh-CN" sz="1900" b="1" dirty="0" smtClean="0">
                <a:solidFill>
                  <a:schemeClr val="tx1"/>
                </a:solidFill>
              </a:rPr>
              <a:t>consist </a:t>
            </a:r>
            <a:r>
              <a:rPr lang="en-US" altLang="zh-CN" sz="1900" b="1" dirty="0">
                <a:solidFill>
                  <a:schemeClr val="tx1"/>
                </a:solidFill>
              </a:rPr>
              <a:t>of?</a:t>
            </a:r>
            <a:endParaRPr lang="zh-CN" altLang="zh-CN" sz="1900" b="1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1900" b="1" dirty="0">
                <a:solidFill>
                  <a:schemeClr val="tx1"/>
                </a:solidFill>
              </a:rPr>
              <a:t>What can we learn about dinosaurs from the findings of each fossil?</a:t>
            </a:r>
            <a:endParaRPr lang="zh-CN" altLang="en-US" sz="1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3004" y="195486"/>
            <a:ext cx="5158088" cy="857250"/>
          </a:xfrm>
        </p:spPr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79B60DD-D51C-4A33-84B3-1AA4EB70109F}"/>
              </a:ext>
            </a:extLst>
          </p:cNvPr>
          <p:cNvSpPr txBox="1"/>
          <p:nvPr/>
        </p:nvSpPr>
        <p:spPr>
          <a:xfrm>
            <a:off x="2893940" y="1187925"/>
            <a:ext cx="2235049" cy="461537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CN" sz="2399" b="1" dirty="0"/>
              <a:t>Dinosaur Fossils</a:t>
            </a:r>
            <a:endParaRPr lang="zh-CN" altLang="en-US" sz="2399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4553056-BE3F-495B-BA98-3BA0151E57B0}"/>
              </a:ext>
            </a:extLst>
          </p:cNvPr>
          <p:cNvSpPr txBox="1"/>
          <p:nvPr/>
        </p:nvSpPr>
        <p:spPr>
          <a:xfrm>
            <a:off x="757746" y="1800393"/>
            <a:ext cx="2123580" cy="430759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99" b="1" dirty="0"/>
              <a:t>Body Fossils</a:t>
            </a:r>
            <a:endParaRPr lang="zh-CN" altLang="en-US" sz="2199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F06A313-5574-4A43-A112-430C4FF41E6B}"/>
              </a:ext>
            </a:extLst>
          </p:cNvPr>
          <p:cNvSpPr txBox="1"/>
          <p:nvPr/>
        </p:nvSpPr>
        <p:spPr>
          <a:xfrm>
            <a:off x="4886428" y="1798343"/>
            <a:ext cx="2599361" cy="430759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99" b="1" dirty="0"/>
              <a:t>Trace Fossils</a:t>
            </a:r>
            <a:endParaRPr lang="zh-CN" altLang="en-US" sz="2199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F1C0341-A0C8-40BB-ABD4-6CD5F828E557}"/>
              </a:ext>
            </a:extLst>
          </p:cNvPr>
          <p:cNvSpPr txBox="1"/>
          <p:nvPr/>
        </p:nvSpPr>
        <p:spPr>
          <a:xfrm>
            <a:off x="757745" y="2233196"/>
            <a:ext cx="2123581" cy="338554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FF"/>
                </a:solidFill>
              </a:rPr>
              <a:t>remains of dinosaurs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413F7CB-95F8-40F7-9B30-CB62C1DE1A20}"/>
              </a:ext>
            </a:extLst>
          </p:cNvPr>
          <p:cNvSpPr txBox="1"/>
          <p:nvPr/>
        </p:nvSpPr>
        <p:spPr>
          <a:xfrm>
            <a:off x="4886429" y="2233196"/>
            <a:ext cx="2599362" cy="338554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FF"/>
                </a:solidFill>
              </a:rPr>
              <a:t>marks a dinosaur left behind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1EA736C-930E-46A3-8319-5C0FC43282DC}"/>
              </a:ext>
            </a:extLst>
          </p:cNvPr>
          <p:cNvSpPr txBox="1"/>
          <p:nvPr/>
        </p:nvSpPr>
        <p:spPr>
          <a:xfrm>
            <a:off x="145865" y="2828717"/>
            <a:ext cx="717045" cy="3692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altLang="zh-CN" sz="1799" b="1" dirty="0"/>
              <a:t>teeth</a:t>
            </a:r>
            <a:endParaRPr lang="zh-CN" altLang="en-US" sz="1799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533F83D-CD64-456E-A76F-4251FDDC5E93}"/>
              </a:ext>
            </a:extLst>
          </p:cNvPr>
          <p:cNvSpPr txBox="1"/>
          <p:nvPr/>
        </p:nvSpPr>
        <p:spPr>
          <a:xfrm>
            <a:off x="987553" y="2828717"/>
            <a:ext cx="1367731" cy="3692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altLang="zh-CN" sz="1799" b="1" dirty="0"/>
              <a:t>rarest fossils</a:t>
            </a:r>
            <a:endParaRPr lang="zh-CN" altLang="en-US" sz="1799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564610C-FB6F-48C8-A6F4-3E6B7F201240}"/>
              </a:ext>
            </a:extLst>
          </p:cNvPr>
          <p:cNvSpPr txBox="1"/>
          <p:nvPr/>
        </p:nvSpPr>
        <p:spPr>
          <a:xfrm>
            <a:off x="2465231" y="2830414"/>
            <a:ext cx="754570" cy="3692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altLang="zh-CN" sz="1799" b="1" dirty="0"/>
              <a:t>bones</a:t>
            </a:r>
            <a:endParaRPr lang="zh-CN" altLang="en-US" sz="1799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78046B0-400F-4347-9E6C-B01A0597ED28}"/>
              </a:ext>
            </a:extLst>
          </p:cNvPr>
          <p:cNvSpPr txBox="1"/>
          <p:nvPr/>
        </p:nvSpPr>
        <p:spPr>
          <a:xfrm>
            <a:off x="3563888" y="2869973"/>
            <a:ext cx="738482" cy="646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99" b="1" dirty="0"/>
              <a:t>foot</a:t>
            </a:r>
          </a:p>
          <a:p>
            <a:pPr algn="ctr"/>
            <a:r>
              <a:rPr lang="en-US" altLang="zh-CN" sz="1799" b="1" dirty="0"/>
              <a:t>prints</a:t>
            </a:r>
            <a:endParaRPr lang="zh-CN" altLang="en-US" sz="1799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CF43309-34F7-4C45-8328-05AD340B4343}"/>
              </a:ext>
            </a:extLst>
          </p:cNvPr>
          <p:cNvSpPr txBox="1"/>
          <p:nvPr/>
        </p:nvSpPr>
        <p:spPr>
          <a:xfrm>
            <a:off x="4512276" y="2869973"/>
            <a:ext cx="779804" cy="646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99" b="1" dirty="0"/>
              <a:t>toothmarks</a:t>
            </a:r>
            <a:endParaRPr lang="zh-CN" altLang="en-US" sz="1799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0CD2CA7-B490-4F17-A61E-922462983829}"/>
              </a:ext>
            </a:extLst>
          </p:cNvPr>
          <p:cNvSpPr txBox="1"/>
          <p:nvPr/>
        </p:nvSpPr>
        <p:spPr>
          <a:xfrm>
            <a:off x="5504106" y="2858844"/>
            <a:ext cx="1324146" cy="646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99" b="1" dirty="0"/>
              <a:t>skin impressions</a:t>
            </a:r>
            <a:endParaRPr lang="zh-CN" altLang="en-US" sz="1799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91C6BC66-3D45-4201-A145-5ADFE27A5218}"/>
              </a:ext>
            </a:extLst>
          </p:cNvPr>
          <p:cNvSpPr txBox="1"/>
          <p:nvPr/>
        </p:nvSpPr>
        <p:spPr>
          <a:xfrm>
            <a:off x="6948265" y="2858844"/>
            <a:ext cx="792088" cy="646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99" b="1" dirty="0"/>
              <a:t>drop-pings</a:t>
            </a:r>
            <a:endParaRPr lang="zh-CN" altLang="en-US" sz="1799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EECA2E58-F93C-4C54-9AB4-732D14B434DE}"/>
              </a:ext>
            </a:extLst>
          </p:cNvPr>
          <p:cNvSpPr txBox="1"/>
          <p:nvPr/>
        </p:nvSpPr>
        <p:spPr>
          <a:xfrm>
            <a:off x="8028384" y="2858844"/>
            <a:ext cx="864096" cy="646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99" b="1" dirty="0" smtClean="0"/>
              <a:t>nests&amp;</a:t>
            </a:r>
          </a:p>
          <a:p>
            <a:pPr algn="ctr"/>
            <a:r>
              <a:rPr lang="en-US" altLang="zh-CN" sz="1799" b="1" dirty="0" smtClean="0"/>
              <a:t>eggs</a:t>
            </a:r>
            <a:endParaRPr lang="zh-CN" altLang="en-US" sz="1799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17455258-928C-4CC9-BE7C-B4D9A2C77339}"/>
              </a:ext>
            </a:extLst>
          </p:cNvPr>
          <p:cNvSpPr txBox="1"/>
          <p:nvPr/>
        </p:nvSpPr>
        <p:spPr>
          <a:xfrm>
            <a:off x="504388" y="3470823"/>
            <a:ext cx="731380" cy="3692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altLang="zh-CN" sz="1799" b="1" dirty="0" smtClean="0"/>
              <a:t>heart</a:t>
            </a:r>
            <a:endParaRPr lang="zh-CN" altLang="en-US" sz="1799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49E66368-8819-49BB-8000-21CB78BB9D3D}"/>
              </a:ext>
            </a:extLst>
          </p:cNvPr>
          <p:cNvSpPr txBox="1"/>
          <p:nvPr/>
        </p:nvSpPr>
        <p:spPr>
          <a:xfrm>
            <a:off x="1302917" y="3470823"/>
            <a:ext cx="691689" cy="3692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altLang="zh-CN" sz="1799" b="1" dirty="0"/>
              <a:t>brain</a:t>
            </a:r>
            <a:endParaRPr lang="zh-CN" altLang="en-US" sz="1799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9B49656-51F2-4937-AF92-B68CFDF10BC6}"/>
              </a:ext>
            </a:extLst>
          </p:cNvPr>
          <p:cNvSpPr txBox="1"/>
          <p:nvPr/>
        </p:nvSpPr>
        <p:spPr>
          <a:xfrm>
            <a:off x="2121918" y="3470822"/>
            <a:ext cx="720598" cy="3692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altLang="zh-CN" sz="1799" b="1" dirty="0" smtClean="0"/>
              <a:t>lungs</a:t>
            </a:r>
            <a:endParaRPr lang="zh-CN" altLang="en-US" sz="1799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11D070A9-F629-43BE-9D44-35B7B7BF0A5A}"/>
              </a:ext>
            </a:extLst>
          </p:cNvPr>
          <p:cNvSpPr txBox="1"/>
          <p:nvPr/>
        </p:nvSpPr>
        <p:spPr>
          <a:xfrm>
            <a:off x="793460" y="4254907"/>
            <a:ext cx="180245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Dinosaur’s hearing and eyesight</a:t>
            </a:r>
            <a:endParaRPr lang="zh-CN" altLang="en-US" sz="1600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4ADCA192-4609-4AC4-970B-543AD1B84AB6}"/>
              </a:ext>
            </a:extLst>
          </p:cNvPr>
          <p:cNvSpPr txBox="1"/>
          <p:nvPr/>
        </p:nvSpPr>
        <p:spPr>
          <a:xfrm>
            <a:off x="3131840" y="3759765"/>
            <a:ext cx="1997149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The size, </a:t>
            </a:r>
            <a:r>
              <a:rPr lang="en-US" altLang="zh-CN" sz="1600" b="1" dirty="0" smtClean="0"/>
              <a:t>height, </a:t>
            </a:r>
            <a:r>
              <a:rPr lang="en-US" altLang="zh-CN" sz="1600" b="1" dirty="0"/>
              <a:t>movement, </a:t>
            </a:r>
            <a:r>
              <a:rPr lang="en-US" altLang="zh-CN" sz="1600" b="1" dirty="0" smtClean="0"/>
              <a:t>speed, position</a:t>
            </a:r>
            <a:r>
              <a:rPr lang="en-US" altLang="zh-CN" sz="1600" b="1" dirty="0"/>
              <a:t>, environment, group</a:t>
            </a:r>
            <a:endParaRPr lang="zh-CN" altLang="en-US" sz="16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7AF33B94-4962-4007-BAEE-E097A0C17321}"/>
              </a:ext>
            </a:extLst>
          </p:cNvPr>
          <p:cNvSpPr txBox="1"/>
          <p:nvPr/>
        </p:nvSpPr>
        <p:spPr>
          <a:xfrm>
            <a:off x="5436096" y="3759765"/>
            <a:ext cx="113688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What they might look like; protection</a:t>
            </a:r>
            <a:endParaRPr lang="zh-CN" altLang="en-US" sz="16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0D5EB0D6-6A7F-4ADA-BCFD-AC7ECC6FB90F}"/>
              </a:ext>
            </a:extLst>
          </p:cNvPr>
          <p:cNvSpPr txBox="1"/>
          <p:nvPr/>
        </p:nvSpPr>
        <p:spPr>
          <a:xfrm>
            <a:off x="8244408" y="3757896"/>
            <a:ext cx="792088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Skull, tiny claws, teeth</a:t>
            </a:r>
            <a:endParaRPr lang="zh-CN" altLang="en-US" sz="1600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60331B8C-0107-408B-8FDA-958F009186A0}"/>
              </a:ext>
            </a:extLst>
          </p:cNvPr>
          <p:cNvSpPr txBox="1"/>
          <p:nvPr/>
        </p:nvSpPr>
        <p:spPr>
          <a:xfrm>
            <a:off x="6732240" y="3762616"/>
            <a:ext cx="1426886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What they ate; How they ate; the shape of </a:t>
            </a:r>
            <a:r>
              <a:rPr lang="en-US" altLang="zh-CN" sz="1600" b="1" dirty="0" smtClean="0"/>
              <a:t>the insides</a:t>
            </a:r>
            <a:endParaRPr lang="zh-CN" altLang="en-US" sz="1600" b="1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xmlns="" id="{0299AE13-4ACA-4DF3-ACA8-ACE0095C66C5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2881326" y="1677219"/>
            <a:ext cx="754570" cy="33855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782A15FE-5F3E-45DA-A02E-9864FC73A0C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152364" y="1675169"/>
            <a:ext cx="734064" cy="33855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xmlns="" id="{A6803389-5505-4147-90D7-EEF195E5CBA5}"/>
              </a:ext>
            </a:extLst>
          </p:cNvPr>
          <p:cNvCxnSpPr>
            <a:cxnSpLocks/>
          </p:cNvCxnSpPr>
          <p:nvPr/>
        </p:nvCxnSpPr>
        <p:spPr>
          <a:xfrm flipH="1">
            <a:off x="1681747" y="2580837"/>
            <a:ext cx="1" cy="24787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xmlns="" id="{4570780C-89FD-4B9D-A4C8-3D3BA3CEA436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504388" y="2578646"/>
            <a:ext cx="520490" cy="25007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xmlns="" id="{B87D6C0B-587A-4F3E-902A-F3A9031AF3EC}"/>
              </a:ext>
            </a:extLst>
          </p:cNvPr>
          <p:cNvCxnSpPr>
            <a:cxnSpLocks/>
          </p:cNvCxnSpPr>
          <p:nvPr/>
        </p:nvCxnSpPr>
        <p:spPr>
          <a:xfrm>
            <a:off x="2338619" y="2582338"/>
            <a:ext cx="506738" cy="23438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xmlns="" id="{23CC7765-6102-4783-A2A4-ABD7F4E6D028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3933129" y="2578646"/>
            <a:ext cx="1268936" cy="29132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xmlns="" id="{10CECE3F-4FA0-4FF4-A1ED-128C526F28E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4902178" y="2586896"/>
            <a:ext cx="640944" cy="28307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xmlns="" id="{6BC220F1-6A27-4CF5-9D15-464AE2076C26}"/>
              </a:ext>
            </a:extLst>
          </p:cNvPr>
          <p:cNvCxnSpPr>
            <a:cxnSpLocks/>
          </p:cNvCxnSpPr>
          <p:nvPr/>
        </p:nvCxnSpPr>
        <p:spPr>
          <a:xfrm>
            <a:off x="6116514" y="2587834"/>
            <a:ext cx="2568" cy="27194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xmlns="" id="{4E6A32D0-44A2-481D-A12F-83FF87A72C62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555354" y="2578646"/>
            <a:ext cx="788955" cy="28019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xmlns="" id="{A5F93AD9-C884-49B0-9DF9-68FF46521D1E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073748" y="2571750"/>
            <a:ext cx="1386684" cy="28709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箭头: 下 54">
            <a:extLst>
              <a:ext uri="{FF2B5EF4-FFF2-40B4-BE49-F238E27FC236}">
                <a16:creationId xmlns:a16="http://schemas.microsoft.com/office/drawing/2014/main" xmlns="" id="{40F99A6F-8D6F-4AEA-98F3-0F45F44A8EFB}"/>
              </a:ext>
            </a:extLst>
          </p:cNvPr>
          <p:cNvSpPr/>
          <p:nvPr/>
        </p:nvSpPr>
        <p:spPr>
          <a:xfrm>
            <a:off x="1645028" y="3840025"/>
            <a:ext cx="45719" cy="414881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99"/>
          </a:p>
        </p:txBody>
      </p:sp>
      <p:sp>
        <p:nvSpPr>
          <p:cNvPr id="57" name="箭头: 下 56">
            <a:extLst>
              <a:ext uri="{FF2B5EF4-FFF2-40B4-BE49-F238E27FC236}">
                <a16:creationId xmlns:a16="http://schemas.microsoft.com/office/drawing/2014/main" xmlns="" id="{04F21B98-A22A-462C-84AB-83941066AB9B}"/>
              </a:ext>
            </a:extLst>
          </p:cNvPr>
          <p:cNvSpPr/>
          <p:nvPr/>
        </p:nvSpPr>
        <p:spPr>
          <a:xfrm rot="2162597" flipH="1">
            <a:off x="2152852" y="3810962"/>
            <a:ext cx="45719" cy="47648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99"/>
          </a:p>
        </p:txBody>
      </p:sp>
      <p:sp>
        <p:nvSpPr>
          <p:cNvPr id="58" name="箭头: 下 57">
            <a:extLst>
              <a:ext uri="{FF2B5EF4-FFF2-40B4-BE49-F238E27FC236}">
                <a16:creationId xmlns:a16="http://schemas.microsoft.com/office/drawing/2014/main" xmlns="" id="{1005C945-3A3A-49D5-B831-9980C92F3606}"/>
              </a:ext>
            </a:extLst>
          </p:cNvPr>
          <p:cNvSpPr/>
          <p:nvPr/>
        </p:nvSpPr>
        <p:spPr>
          <a:xfrm rot="19663034" flipH="1">
            <a:off x="1149051" y="3817947"/>
            <a:ext cx="52924" cy="468525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99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xmlns="" id="{1569146D-651B-47BA-94B0-CB6313E50732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870078" y="3197921"/>
            <a:ext cx="440324" cy="27290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xmlns="" id="{A020EC18-90E7-4099-AE40-574A9FF1282C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2065532" y="3197920"/>
            <a:ext cx="416685" cy="27290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箭头: 下 64">
            <a:extLst>
              <a:ext uri="{FF2B5EF4-FFF2-40B4-BE49-F238E27FC236}">
                <a16:creationId xmlns:a16="http://schemas.microsoft.com/office/drawing/2014/main" xmlns="" id="{BA7241C6-C32E-452D-87CC-664D77D9024A}"/>
              </a:ext>
            </a:extLst>
          </p:cNvPr>
          <p:cNvSpPr/>
          <p:nvPr/>
        </p:nvSpPr>
        <p:spPr>
          <a:xfrm>
            <a:off x="3878209" y="3516047"/>
            <a:ext cx="45719" cy="245233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99"/>
          </a:p>
        </p:txBody>
      </p:sp>
      <p:sp>
        <p:nvSpPr>
          <p:cNvPr id="66" name="箭头: 下 65">
            <a:extLst>
              <a:ext uri="{FF2B5EF4-FFF2-40B4-BE49-F238E27FC236}">
                <a16:creationId xmlns:a16="http://schemas.microsoft.com/office/drawing/2014/main" xmlns="" id="{4656A11C-46A7-4928-84D2-548B47B42EDD}"/>
              </a:ext>
            </a:extLst>
          </p:cNvPr>
          <p:cNvSpPr/>
          <p:nvPr/>
        </p:nvSpPr>
        <p:spPr>
          <a:xfrm>
            <a:off x="6101071" y="3516047"/>
            <a:ext cx="45719" cy="238910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99"/>
          </a:p>
        </p:txBody>
      </p:sp>
      <p:sp>
        <p:nvSpPr>
          <p:cNvPr id="67" name="箭头: 下 66">
            <a:extLst>
              <a:ext uri="{FF2B5EF4-FFF2-40B4-BE49-F238E27FC236}">
                <a16:creationId xmlns:a16="http://schemas.microsoft.com/office/drawing/2014/main" xmlns="" id="{BDD4413C-3E33-4D14-9BE9-2598A9E65AC8}"/>
              </a:ext>
            </a:extLst>
          </p:cNvPr>
          <p:cNvSpPr/>
          <p:nvPr/>
        </p:nvSpPr>
        <p:spPr>
          <a:xfrm>
            <a:off x="7452320" y="3504918"/>
            <a:ext cx="45719" cy="252977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99"/>
          </a:p>
        </p:txBody>
      </p:sp>
      <p:sp>
        <p:nvSpPr>
          <p:cNvPr id="68" name="箭头: 下 67">
            <a:extLst>
              <a:ext uri="{FF2B5EF4-FFF2-40B4-BE49-F238E27FC236}">
                <a16:creationId xmlns:a16="http://schemas.microsoft.com/office/drawing/2014/main" xmlns="" id="{262CD4D0-5AB0-4DD5-8345-FF4214810711}"/>
              </a:ext>
            </a:extLst>
          </p:cNvPr>
          <p:cNvSpPr/>
          <p:nvPr/>
        </p:nvSpPr>
        <p:spPr>
          <a:xfrm>
            <a:off x="8561309" y="3512662"/>
            <a:ext cx="45719" cy="245233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99"/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xmlns="" id="{983C2684-3A96-449B-9E99-026375C4E426}"/>
              </a:ext>
            </a:extLst>
          </p:cNvPr>
          <p:cNvCxnSpPr>
            <a:cxnSpLocks/>
          </p:cNvCxnSpPr>
          <p:nvPr/>
        </p:nvCxnSpPr>
        <p:spPr>
          <a:xfrm flipH="1">
            <a:off x="1667887" y="3204514"/>
            <a:ext cx="1" cy="24787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5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Reading for Deep Learning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275606"/>
            <a:ext cx="8136904" cy="3394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What’s </a:t>
            </a:r>
            <a:r>
              <a:rPr lang="en-US" altLang="zh-CN" sz="3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the value of dinosaur discoveries to scientists?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CN" sz="2200" b="1" dirty="0"/>
              <a:t>Allow them to piece together the puzzle of how and why dinosaurs lived and died;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CN" sz="2200" b="1" dirty="0"/>
              <a:t>Help people understand the way that environments can change;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CN" sz="2200" b="1" dirty="0"/>
              <a:t>Dig more about our planet.</a:t>
            </a:r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Discussion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8454" y="1276006"/>
            <a:ext cx="8714679" cy="3394472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itchFamily="2" charset="2"/>
              <a:buChar char="u"/>
            </a:pPr>
            <a:r>
              <a:rPr lang="en-US" altLang="zh-CN" sz="3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What other values can people get from dinosaur discoveries?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zh-CN" sz="2000" b="1" dirty="0">
                <a:ea typeface="微软雅黑" pitchFamily="34" charset="-122"/>
              </a:rPr>
              <a:t>Commercial values---movies; fiction; products related to dinosaurs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zh-CN" sz="2000" b="1" dirty="0">
                <a:ea typeface="微软雅黑" pitchFamily="34" charset="-122"/>
              </a:rPr>
              <a:t>Economic benefits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zh-CN" sz="2000" b="1" dirty="0">
                <a:ea typeface="微软雅黑" pitchFamily="34" charset="-122"/>
              </a:rPr>
              <a:t>Scientific breakthrough-</a:t>
            </a:r>
            <a:r>
              <a:rPr lang="en-US" altLang="zh-CN" sz="2000" b="1" dirty="0" smtClean="0">
                <a:ea typeface="微软雅黑" pitchFamily="34" charset="-122"/>
              </a:rPr>
              <a:t>--cloning </a:t>
            </a:r>
            <a:r>
              <a:rPr lang="en-US" altLang="zh-CN" sz="2000" b="1" dirty="0">
                <a:ea typeface="微软雅黑" pitchFamily="34" charset="-122"/>
              </a:rPr>
              <a:t>of dinosaurs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zh-CN" sz="2000" b="1" dirty="0">
                <a:ea typeface="微软雅黑" pitchFamily="34" charset="-122"/>
              </a:rPr>
              <a:t>… </a:t>
            </a:r>
            <a:endParaRPr lang="en-US" altLang="zh-CN" sz="2000" b="1" dirty="0"/>
          </a:p>
          <a:p>
            <a:pPr algn="just">
              <a:buFont typeface="Wingdings" pitchFamily="2" charset="2"/>
              <a:buChar char="u"/>
            </a:pPr>
            <a:r>
              <a:rPr lang="en-US" altLang="zh-CN" sz="3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Should we continue with advanced dinosaur discoveries? </a:t>
            </a:r>
            <a:endParaRPr lang="zh-CN" altLang="en-US" sz="3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807" y="196219"/>
            <a:ext cx="8228489" cy="85725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Critical Thinking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987574"/>
            <a:ext cx="8783621" cy="3815246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u"/>
            </a:pPr>
            <a:r>
              <a:rPr lang="en-US" altLang="zh-CN" sz="43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What are the advantages and disadvantages of scientific discoveries?</a:t>
            </a:r>
            <a:endParaRPr lang="zh-CN" altLang="zh-CN" sz="43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849" b="1" dirty="0"/>
              <a:t>Advantages:</a:t>
            </a:r>
          </a:p>
          <a:p>
            <a:pPr lvl="2">
              <a:buFont typeface="Wingdings" pitchFamily="2" charset="2"/>
              <a:buChar char="l"/>
            </a:pPr>
            <a:r>
              <a:rPr lang="en-US" altLang="zh-CN" sz="2399" b="1" dirty="0">
                <a:solidFill>
                  <a:srgbClr val="0000FF"/>
                </a:solidFill>
              </a:rPr>
              <a:t>know more about the unknown world</a:t>
            </a:r>
          </a:p>
          <a:p>
            <a:pPr lvl="2">
              <a:buFont typeface="Wingdings" pitchFamily="2" charset="2"/>
              <a:buChar char="l"/>
            </a:pPr>
            <a:r>
              <a:rPr lang="en-US" altLang="zh-CN" sz="2399" b="1" dirty="0">
                <a:solidFill>
                  <a:srgbClr val="0000FF"/>
                </a:solidFill>
              </a:rPr>
              <a:t>witness continuous scientific breakthrough</a:t>
            </a:r>
          </a:p>
          <a:p>
            <a:pPr lvl="2">
              <a:buFont typeface="Wingdings" pitchFamily="2" charset="2"/>
              <a:buChar char="l"/>
            </a:pPr>
            <a:r>
              <a:rPr lang="en-US" altLang="zh-CN" sz="2399" b="1" dirty="0" smtClean="0">
                <a:solidFill>
                  <a:srgbClr val="0000FF"/>
                </a:solidFill>
              </a:rPr>
              <a:t>bring more </a:t>
            </a:r>
            <a:r>
              <a:rPr lang="en-US" altLang="zh-CN" sz="2399" b="1" dirty="0">
                <a:solidFill>
                  <a:srgbClr val="0000FF"/>
                </a:solidFill>
              </a:rPr>
              <a:t>economic </a:t>
            </a:r>
            <a:r>
              <a:rPr lang="en-US" altLang="zh-CN" sz="2399" b="1" dirty="0" smtClean="0">
                <a:solidFill>
                  <a:srgbClr val="0000FF"/>
                </a:solidFill>
              </a:rPr>
              <a:t>benefits …</a:t>
            </a:r>
            <a:endParaRPr lang="en-US" altLang="zh-CN" sz="2399" b="1" dirty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900" b="1" dirty="0"/>
              <a:t>Disadvantages: </a:t>
            </a:r>
          </a:p>
          <a:p>
            <a:pPr lvl="2">
              <a:buFont typeface="Wingdings" pitchFamily="2" charset="2"/>
              <a:buChar char="l"/>
            </a:pPr>
            <a:r>
              <a:rPr lang="en-US" altLang="zh-CN" sz="2399" b="1" dirty="0">
                <a:solidFill>
                  <a:srgbClr val="0000FF"/>
                </a:solidFill>
              </a:rPr>
              <a:t>moral deficiency</a:t>
            </a:r>
          </a:p>
          <a:p>
            <a:pPr lvl="2">
              <a:buFont typeface="Wingdings" pitchFamily="2" charset="2"/>
              <a:buChar char="l"/>
            </a:pPr>
            <a:r>
              <a:rPr lang="en-US" altLang="zh-CN" sz="2399" b="1" dirty="0">
                <a:solidFill>
                  <a:srgbClr val="0000FF"/>
                </a:solidFill>
              </a:rPr>
              <a:t>ecological imbalance (destruction to the original ecology)</a:t>
            </a:r>
          </a:p>
          <a:p>
            <a:pPr lvl="2">
              <a:buFont typeface="Wingdings" pitchFamily="2" charset="2"/>
              <a:buChar char="l"/>
            </a:pPr>
            <a:r>
              <a:rPr lang="en-US" altLang="zh-CN" sz="2399" b="1" dirty="0">
                <a:solidFill>
                  <a:srgbClr val="0000FF"/>
                </a:solidFill>
              </a:rPr>
              <a:t>Inharmonious relationship between human and </a:t>
            </a:r>
            <a:r>
              <a:rPr lang="en-US" altLang="zh-CN" sz="2399" b="1" dirty="0" smtClean="0">
                <a:solidFill>
                  <a:srgbClr val="0000FF"/>
                </a:solidFill>
              </a:rPr>
              <a:t>nature …</a:t>
            </a:r>
            <a:endParaRPr lang="en-US" altLang="zh-CN" sz="2399" b="1" dirty="0">
              <a:solidFill>
                <a:srgbClr val="0000FF"/>
              </a:solidFill>
            </a:endParaRPr>
          </a:p>
          <a:p>
            <a:pPr lvl="0"/>
            <a:endParaRPr lang="en-US" altLang="zh-CN" b="1" dirty="0"/>
          </a:p>
          <a:p>
            <a:pPr>
              <a:buFont typeface="Wingdings" pitchFamily="2" charset="2"/>
              <a:buChar char="u"/>
            </a:pPr>
            <a:r>
              <a:rPr lang="en-US" altLang="zh-CN" sz="4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How should we treat our relationship with nature </a:t>
            </a:r>
            <a:r>
              <a:rPr lang="en-US" altLang="zh-CN" sz="4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altLang="zh-CN" sz="4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we continue with our scientific discoveries?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849" b="1" dirty="0"/>
              <a:t>We should conduct our scientific research in an appropriate way with respect for </a:t>
            </a:r>
            <a:r>
              <a:rPr lang="en-US" altLang="zh-CN" sz="2849" b="1" dirty="0" smtClean="0"/>
              <a:t>nature.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577</Words>
  <Application>Microsoft Office PowerPoint</Application>
  <PresentationFormat>全屏显示(16:9)</PresentationFormat>
  <Paragraphs>83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PowerPoint 演示文稿</vt:lpstr>
      <vt:lpstr>Leading-in</vt:lpstr>
      <vt:lpstr>Prediction</vt:lpstr>
      <vt:lpstr>Reading for Basic Understanding</vt:lpstr>
      <vt:lpstr>Reading for Detailed Understanding</vt:lpstr>
      <vt:lpstr>Example</vt:lpstr>
      <vt:lpstr>Reading for Deep Learning</vt:lpstr>
      <vt:lpstr>Discussion</vt:lpstr>
      <vt:lpstr>Critical Thinking</vt:lpstr>
      <vt:lpstr>PowerPoint 演示文稿</vt:lpstr>
      <vt:lpstr>Homework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User</dc:creator>
  <cp:lastModifiedBy>fltrp</cp:lastModifiedBy>
  <cp:revision>93</cp:revision>
  <dcterms:created xsi:type="dcterms:W3CDTF">2018-07-03T02:55:19Z</dcterms:created>
  <dcterms:modified xsi:type="dcterms:W3CDTF">2019-02-28T07:45:30Z</dcterms:modified>
</cp:coreProperties>
</file>