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9" r:id="rId4"/>
    <p:sldId id="266" r:id="rId5"/>
    <p:sldId id="304" r:id="rId6"/>
    <p:sldId id="328" r:id="rId7"/>
    <p:sldId id="329" r:id="rId8"/>
    <p:sldId id="331" r:id="rId9"/>
    <p:sldId id="332" r:id="rId10"/>
    <p:sldId id="333" r:id="rId11"/>
    <p:sldId id="334" r:id="rId12"/>
    <p:sldId id="335" r:id="rId13"/>
    <p:sldId id="336" r:id="rId14"/>
    <p:sldId id="337" r:id="rId15"/>
    <p:sldId id="338" r:id="rId16"/>
    <p:sldId id="339" r:id="rId17"/>
    <p:sldId id="341" r:id="rId18"/>
    <p:sldId id="342" r:id="rId19"/>
    <p:sldId id="343"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92463" autoAdjust="0"/>
  </p:normalViewPr>
  <p:slideViewPr>
    <p:cSldViewPr snapToGrid="0">
      <p:cViewPr>
        <p:scale>
          <a:sx n="60" d="100"/>
          <a:sy n="60" d="100"/>
        </p:scale>
        <p:origin x="-1570" y="-5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none" baseline="0">
                <a:solidFill>
                  <a:schemeClr val="tx2"/>
                </a:solidFill>
                <a:latin typeface="Times New Roman" panose="02020603050405020304" pitchFamily="18" charset="0"/>
                <a:ea typeface="宋体" panose="02010600030101010101" pitchFamily="2" charset="-122"/>
              </a:defRPr>
            </a:lvl1pPr>
          </a:lstStyle>
          <a:p>
            <a:r>
              <a:rPr lang="zh-CN" altLang="en-US" dirty="0"/>
              <a:t>单击此处编辑母版标题样式</a:t>
            </a:r>
            <a:endParaRPr lang="en-US" dirty="0"/>
          </a:p>
        </p:txBody>
      </p:sp>
      <p:sp>
        <p:nvSpPr>
          <p:cNvPr id="3" name="Subtitle 2"/>
          <p:cNvSpPr>
            <a:spLocks noGrp="1"/>
          </p:cNvSpPr>
          <p:nvPr>
            <p:ph type="subTitle" idx="1" hasCustomPrompt="1"/>
          </p:nvPr>
        </p:nvSpPr>
        <p:spPr>
          <a:xfrm>
            <a:off x="2679906" y="3956279"/>
            <a:ext cx="6831673" cy="1086237"/>
          </a:xfrm>
        </p:spPr>
        <p:txBody>
          <a:bodyPr>
            <a:normAutofit/>
          </a:bodyPr>
          <a:lstStyle>
            <a:lvl1pPr marL="0" indent="0" algn="ctr">
              <a:lnSpc>
                <a:spcPct val="112000"/>
              </a:lnSpc>
              <a:spcBef>
                <a:spcPts val="0"/>
              </a:spcBef>
              <a:spcAft>
                <a:spcPts val="0"/>
              </a:spcAft>
              <a:buNone/>
              <a:defRPr sz="2300" baseline="0">
                <a:latin typeface="Times New Roman" panose="02020603050405020304" pitchFamily="18" charset="0"/>
                <a:ea typeface="宋体" panose="02010600030101010101" pitchFamily="2"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A3182DC8-2AD1-4F6E-928D-601A84BA3D5F}" type="datetimeFigureOut">
              <a:rPr lang="zh-CN" altLang="en-US" smtClean="0"/>
              <a:pPr/>
              <a:t>2019/2/28</a:t>
            </a:fld>
            <a:endParaRPr lang="zh-CN" alt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219C286-C66E-4CB1-A030-2CF5247F998D}" type="slidenum">
              <a:rPr lang="zh-CN" altLang="en-US" smtClean="0"/>
              <a:pPr/>
              <a:t>‹#›</a:t>
            </a:fld>
            <a:endParaRPr lang="zh-CN" alt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1371600" y="2295525"/>
            <a:ext cx="9601200" cy="3571875"/>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3182DC8-2AD1-4F6E-928D-601A84BA3D5F}" type="datetimeFigureOut">
              <a:rPr lang="zh-CN" altLang="en-US" smtClean="0"/>
              <a:pPr/>
              <a:t>2019/2/28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219C286-C66E-4CB1-A030-2CF5247F998D}"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1371600" y="624156"/>
            <a:ext cx="8179641" cy="524324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3182DC8-2AD1-4F6E-928D-601A84BA3D5F}" type="datetimeFigureOut">
              <a:rPr lang="zh-CN" altLang="en-US" smtClean="0"/>
              <a:pPr/>
              <a:t>2019/2/28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219C286-C66E-4CB1-A030-2CF5247F998D}"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aseline="0">
                <a:latin typeface="Times New Roman" panose="02020603050405020304" pitchFamily="18" charset="0"/>
              </a:defRPr>
            </a:lvl1pPr>
          </a:lstStyle>
          <a:p>
            <a:r>
              <a:rPr lang="zh-CN" altLang="en-US" dirty="0"/>
              <a:t>单击此处编辑母版标题样式</a:t>
            </a:r>
            <a:endParaRPr lang="en-US" dirty="0"/>
          </a:p>
        </p:txBody>
      </p:sp>
      <p:sp>
        <p:nvSpPr>
          <p:cNvPr id="3" name="Content Placeholder 2"/>
          <p:cNvSpPr>
            <a:spLocks noGrp="1"/>
          </p:cNvSpPr>
          <p:nvPr>
            <p:ph idx="1" hasCustomPrompt="1"/>
          </p:nvPr>
        </p:nvSpPr>
        <p:spPr/>
        <p:txBody>
          <a:bodyPr/>
          <a:lstStyle>
            <a:lvl1pPr>
              <a:defRPr sz="3200" baseline="0">
                <a:latin typeface="Times New Roman" panose="02020603050405020304" pitchFamily="18" charset="0"/>
              </a:defRPr>
            </a:lvl1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lstStyle/>
          <a:p>
            <a:fld id="{A3182DC8-2AD1-4F6E-928D-601A84BA3D5F}" type="datetimeFigureOut">
              <a:rPr lang="zh-CN" altLang="en-US" smtClean="0"/>
              <a:pPr/>
              <a:t>2019/2/28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219C286-C66E-4CB1-A030-2CF5247F998D}"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A3182DC8-2AD1-4F6E-928D-601A84BA3D5F}" type="datetimeFigureOut">
              <a:rPr lang="zh-CN" altLang="en-US" smtClean="0"/>
              <a:pPr/>
              <a:t>2019/2/28</a:t>
            </a:fld>
            <a:endParaRPr lang="zh-CN" alt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219C286-C66E-4CB1-A030-2CF5247F998D}" type="slidenum">
              <a:rPr lang="zh-CN" altLang="en-US" smtClean="0"/>
              <a:pPr/>
              <a:t>‹#›</a:t>
            </a:fld>
            <a:endParaRPr lang="zh-CN" altLang="en-US"/>
          </a:p>
        </p:txBody>
      </p:sp>
      <p:sp>
        <p:nvSpPr>
          <p:cNvPr id="7" name="Freeform 6"/>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3182DC8-2AD1-4F6E-928D-601A84BA3D5F}" type="datetimeFigureOut">
              <a:rPr lang="zh-CN" altLang="en-US" smtClean="0"/>
              <a:pPr/>
              <a:t>2019/2/28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219C286-C66E-4CB1-A030-2CF5247F998D}"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3182DC8-2AD1-4F6E-928D-601A84BA3D5F}" type="datetimeFigureOut">
              <a:rPr lang="zh-CN" altLang="en-US" smtClean="0"/>
              <a:pPr/>
              <a:t>2019/2/28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219C286-C66E-4CB1-A030-2CF5247F998D}"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3182DC8-2AD1-4F6E-928D-601A84BA3D5F}" type="datetimeFigureOut">
              <a:rPr lang="zh-CN" altLang="en-US" smtClean="0"/>
              <a:pPr/>
              <a:t>2019/2/28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219C286-C66E-4CB1-A030-2CF5247F998D}"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182DC8-2AD1-4F6E-928D-601A84BA3D5F}" type="datetimeFigureOut">
              <a:rPr lang="zh-CN" altLang="en-US" smtClean="0"/>
              <a:pPr/>
              <a:t>2019/2/28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219C286-C66E-4CB1-A030-2CF5247F998D}"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3182DC8-2AD1-4F6E-928D-601A84BA3D5F}" type="datetimeFigureOut">
              <a:rPr lang="zh-CN" altLang="en-US" smtClean="0"/>
              <a:pPr/>
              <a:t>2019/2/28</a:t>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219C286-C66E-4CB1-A030-2CF5247F998D}" type="slidenum">
              <a:rPr lang="zh-CN" altLang="en-US" smtClean="0"/>
              <a:pPr/>
              <a:t>‹#›</a:t>
            </a:fld>
            <a:endParaRPr lang="zh-CN" altLang="en-US"/>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3182DC8-2AD1-4F6E-928D-601A84BA3D5F}" type="datetimeFigureOut">
              <a:rPr lang="zh-CN" altLang="en-US" smtClean="0"/>
              <a:pPr/>
              <a:t>2019/2/28</a:t>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219C286-C66E-4CB1-A030-2CF5247F998D}" type="slidenum">
              <a:rPr lang="zh-CN" altLang="en-US" smtClean="0"/>
              <a:pPr/>
              <a:t>‹#›</a:t>
            </a:fld>
            <a:endParaRPr lang="zh-CN" altLang="en-US"/>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A3182DC8-2AD1-4F6E-928D-601A84BA3D5F}" type="datetimeFigureOut">
              <a:rPr lang="zh-CN" altLang="en-US" smtClean="0"/>
              <a:pPr/>
              <a:t>2019/2/28</a:t>
            </a:fld>
            <a:endParaRPr lang="zh-CN" alt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zh-CN" alt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219C286-C66E-4CB1-A030-2CF5247F998D}" type="slidenum">
              <a:rPr lang="zh-CN" altLang="en-US" smtClean="0"/>
              <a:pPr/>
              <a:t>‹#›</a:t>
            </a:fld>
            <a:endParaRPr lang="zh-CN" altLang="en-US"/>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175" indent="-384175"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7.png"/><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2.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2871" y="0"/>
            <a:ext cx="2903264" cy="1935510"/>
          </a:xfrm>
          <a:prstGeom prst="rect">
            <a:avLst/>
          </a:prstGeom>
        </p:spPr>
      </p:pic>
      <p:sp>
        <p:nvSpPr>
          <p:cNvPr id="8" name="标题 7"/>
          <p:cNvSpPr>
            <a:spLocks noGrp="1"/>
          </p:cNvSpPr>
          <p:nvPr>
            <p:ph type="ctrTitle"/>
          </p:nvPr>
        </p:nvSpPr>
        <p:spPr>
          <a:xfrm>
            <a:off x="1899362" y="2308717"/>
            <a:ext cx="8361229" cy="2098226"/>
          </a:xfrm>
        </p:spPr>
        <p:txBody>
          <a:bodyPr/>
          <a:lstStyle/>
          <a:p>
            <a:r>
              <a:rPr lang="en-US" altLang="zh-CN" dirty="0"/>
              <a:t>Up to the </a:t>
            </a:r>
            <a:r>
              <a:rPr lang="en-US" altLang="zh-CN" dirty="0" smtClean="0"/>
              <a:t>Challenge</a:t>
            </a:r>
            <a:br>
              <a:rPr lang="en-US" altLang="zh-CN" dirty="0" smtClean="0"/>
            </a:br>
            <a:r>
              <a:rPr lang="en-US" altLang="zh-CN" dirty="0" smtClean="0"/>
              <a:t> </a:t>
            </a:r>
            <a:br>
              <a:rPr lang="en-US" altLang="zh-CN" dirty="0" smtClean="0"/>
            </a:br>
            <a:r>
              <a:rPr lang="zh-CN" altLang="en-US" sz="4000" dirty="0" smtClean="0"/>
              <a:t>直面挑战</a:t>
            </a:r>
            <a:endParaRPr lang="en-US" altLang="zh-CN" sz="4000" dirty="0"/>
          </a:p>
        </p:txBody>
      </p:sp>
      <p:sp>
        <p:nvSpPr>
          <p:cNvPr id="6" name="副标题 2"/>
          <p:cNvSpPr>
            <a:spLocks noGrp="1"/>
          </p:cNvSpPr>
          <p:nvPr/>
        </p:nvSpPr>
        <p:spPr>
          <a:xfrm>
            <a:off x="2630841" y="4975715"/>
            <a:ext cx="7390022" cy="1086237"/>
          </a:xfrm>
          <a:prstGeom prst="rect">
            <a:avLst/>
          </a:prstGeom>
        </p:spPr>
        <p:txBody>
          <a:bodyPr vert="horz" lIns="91440" tIns="45720" rIns="91440" bIns="45720" rtlCol="0">
            <a:normAutofit/>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sz="2300" kern="1200" baseline="0">
                <a:solidFill>
                  <a:schemeClr val="tx2"/>
                </a:solidFill>
                <a:latin typeface="Times New Roman" panose="02020603050405020304" pitchFamily="18" charset="0"/>
                <a:ea typeface="宋体" panose="02010600030101010101" pitchFamily="2" charset="-122"/>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9pPr>
          </a:lstStyle>
          <a:p>
            <a:pPr algn="r"/>
            <a:r>
              <a:rPr lang="zh-CN" altLang="en-US" sz="3200" dirty="0" smtClean="0"/>
              <a:t>选自</a:t>
            </a:r>
            <a:r>
              <a:rPr lang="en-US" altLang="zh-CN" sz="3200" dirty="0" smtClean="0"/>
              <a:t>《</a:t>
            </a:r>
            <a:r>
              <a:rPr lang="zh-CN" altLang="en-US" sz="3200" dirty="0" smtClean="0"/>
              <a:t>多维阅读第</a:t>
            </a:r>
            <a:r>
              <a:rPr lang="en-US" altLang="zh-CN" sz="3200" dirty="0" smtClean="0"/>
              <a:t>20</a:t>
            </a:r>
            <a:r>
              <a:rPr lang="zh-CN" altLang="en-US" sz="3200" dirty="0" smtClean="0"/>
              <a:t>级</a:t>
            </a:r>
            <a:r>
              <a:rPr lang="en-US" altLang="zh-CN" sz="3200" dirty="0" smtClean="0"/>
              <a:t>》</a:t>
            </a:r>
            <a:endParaRPr lang="en-US" altLang="zh-CN"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1371600" y="685800"/>
            <a:ext cx="2378765" cy="842554"/>
          </a:xfrm>
          <a:solidFill>
            <a:schemeClr val="accent4">
              <a:lumMod val="20000"/>
              <a:lumOff val="80000"/>
            </a:schemeClr>
          </a:solidFill>
        </p:spPr>
        <p:txBody>
          <a:bodyPr/>
          <a:lstStyle/>
          <a:p>
            <a:r>
              <a:rPr lang="en-US" b="1" dirty="0"/>
              <a:t>Matching</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sp>
        <p:nvSpPr>
          <p:cNvPr id="3" name="内容占位符 2"/>
          <p:cNvSpPr>
            <a:spLocks noGrp="1"/>
          </p:cNvSpPr>
          <p:nvPr>
            <p:ph idx="1"/>
          </p:nvPr>
        </p:nvSpPr>
        <p:spPr>
          <a:xfrm>
            <a:off x="1371600" y="2041625"/>
            <a:ext cx="9601200" cy="3581400"/>
          </a:xfrm>
        </p:spPr>
        <p:txBody>
          <a:bodyPr/>
          <a:lstStyle/>
          <a:p>
            <a:pPr marL="0" indent="0" algn="ctr">
              <a:buNone/>
            </a:pPr>
            <a:r>
              <a:rPr lang="en-US" altLang="zh-CN" b="1" dirty="0"/>
              <a:t>Story C</a:t>
            </a:r>
          </a:p>
          <a:p>
            <a:pPr marL="0" indent="0" algn="just">
              <a:buNone/>
            </a:pPr>
            <a:r>
              <a:rPr lang="en-US" altLang="zh-CN" b="1" dirty="0"/>
              <a:t>    Your classmate is a big fan of the Olympic games and is hoping to find out who was the woman that ran the fastest in 1960 Rome </a:t>
            </a:r>
            <a:r>
              <a:rPr lang="en-US" altLang="zh-CN" b="1" dirty="0" smtClean="0"/>
              <a:t>Olympics</a:t>
            </a:r>
            <a:r>
              <a:rPr lang="en-US" altLang="zh-CN" b="1" dirty="0"/>
              <a:t>.</a:t>
            </a:r>
          </a:p>
          <a:p>
            <a:pPr marL="0" indent="0">
              <a:buNone/>
            </a:pPr>
            <a:endParaRPr lang="zh-CN" altLang="en-US" b="1" dirty="0"/>
          </a:p>
        </p:txBody>
      </p:sp>
      <p:pic>
        <p:nvPicPr>
          <p:cNvPr id="2" name="图片 1"/>
          <p:cNvPicPr>
            <a:picLocks noChangeAspect="1"/>
          </p:cNvPicPr>
          <p:nvPr/>
        </p:nvPicPr>
        <p:blipFill>
          <a:blip r:embed="rId3"/>
          <a:srcRect b="9573"/>
          <a:stretch>
            <a:fillRect/>
          </a:stretch>
        </p:blipFill>
        <p:spPr>
          <a:xfrm>
            <a:off x="8047990" y="4116705"/>
            <a:ext cx="4114165" cy="2741295"/>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1371600" y="685800"/>
            <a:ext cx="2378765" cy="842554"/>
          </a:xfrm>
          <a:solidFill>
            <a:schemeClr val="accent4">
              <a:lumMod val="20000"/>
              <a:lumOff val="80000"/>
            </a:schemeClr>
          </a:solidFill>
        </p:spPr>
        <p:txBody>
          <a:bodyPr/>
          <a:lstStyle/>
          <a:p>
            <a:r>
              <a:rPr lang="en-US" b="1" dirty="0"/>
              <a:t>Matching</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sp>
        <p:nvSpPr>
          <p:cNvPr id="3" name="内容占位符 2"/>
          <p:cNvSpPr>
            <a:spLocks noGrp="1"/>
          </p:cNvSpPr>
          <p:nvPr>
            <p:ph idx="1"/>
          </p:nvPr>
        </p:nvSpPr>
        <p:spPr>
          <a:xfrm>
            <a:off x="1371600" y="2041625"/>
            <a:ext cx="9601200" cy="3581400"/>
          </a:xfrm>
        </p:spPr>
        <p:txBody>
          <a:bodyPr/>
          <a:lstStyle/>
          <a:p>
            <a:pPr marL="0" indent="0" algn="ctr">
              <a:buNone/>
            </a:pPr>
            <a:r>
              <a:rPr lang="en-US" altLang="zh-CN" b="1" dirty="0"/>
              <a:t>Story D</a:t>
            </a:r>
          </a:p>
          <a:p>
            <a:pPr marL="0" indent="0" algn="just">
              <a:buNone/>
            </a:pPr>
            <a:r>
              <a:rPr lang="en-US" altLang="zh-CN" b="1" dirty="0"/>
              <a:t>    Your brother is interested in finding out more about the person who created a system for blind people to read and write.</a:t>
            </a:r>
          </a:p>
          <a:p>
            <a:pPr marL="0" indent="0">
              <a:buNone/>
            </a:pPr>
            <a:endParaRPr lang="zh-CN" altLang="en-US" b="1" dirty="0"/>
          </a:p>
        </p:txBody>
      </p:sp>
      <p:pic>
        <p:nvPicPr>
          <p:cNvPr id="2" name="图片 1"/>
          <p:cNvPicPr>
            <a:picLocks noChangeAspect="1"/>
          </p:cNvPicPr>
          <p:nvPr/>
        </p:nvPicPr>
        <p:blipFill>
          <a:blip r:embed="rId3"/>
          <a:stretch>
            <a:fillRect/>
          </a:stretch>
        </p:blipFill>
        <p:spPr>
          <a:xfrm>
            <a:off x="7404735" y="3694430"/>
            <a:ext cx="4773930" cy="3166110"/>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1371600" y="685800"/>
            <a:ext cx="2405270" cy="842554"/>
          </a:xfrm>
          <a:solidFill>
            <a:schemeClr val="accent4">
              <a:lumMod val="20000"/>
              <a:lumOff val="80000"/>
            </a:schemeClr>
          </a:solidFill>
        </p:spPr>
        <p:txBody>
          <a:bodyPr/>
          <a:lstStyle/>
          <a:p>
            <a:r>
              <a:rPr lang="en-US" b="1" dirty="0"/>
              <a:t>Matching</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sp>
        <p:nvSpPr>
          <p:cNvPr id="3" name="内容占位符 2"/>
          <p:cNvSpPr>
            <a:spLocks noGrp="1"/>
          </p:cNvSpPr>
          <p:nvPr>
            <p:ph idx="1"/>
          </p:nvPr>
        </p:nvSpPr>
        <p:spPr>
          <a:xfrm>
            <a:off x="1371600" y="2041625"/>
            <a:ext cx="9601200" cy="3581400"/>
          </a:xfrm>
        </p:spPr>
        <p:txBody>
          <a:bodyPr/>
          <a:lstStyle/>
          <a:p>
            <a:pPr marL="0" indent="0" algn="ctr">
              <a:buNone/>
            </a:pPr>
            <a:r>
              <a:rPr lang="en-US" altLang="zh-CN" b="1" dirty="0"/>
              <a:t>Story E</a:t>
            </a:r>
          </a:p>
          <a:p>
            <a:pPr marL="0" indent="0" algn="just">
              <a:buNone/>
            </a:pPr>
            <a:r>
              <a:rPr lang="en-US" altLang="zh-CN" b="1" dirty="0"/>
              <a:t>    Your British acquaintance is preparing for a presentation </a:t>
            </a:r>
            <a:r>
              <a:rPr lang="en-US" altLang="zh-CN" b="1" dirty="0" smtClean="0"/>
              <a:t>about the </a:t>
            </a:r>
            <a:r>
              <a:rPr lang="en-US" altLang="zh-CN" b="1" dirty="0"/>
              <a:t>Marathon of Hope.</a:t>
            </a:r>
          </a:p>
          <a:p>
            <a:pPr marL="0" indent="0">
              <a:buNone/>
            </a:pPr>
            <a:endParaRPr lang="zh-CN" altLang="en-US" b="1" dirty="0"/>
          </a:p>
        </p:txBody>
      </p:sp>
      <p:pic>
        <p:nvPicPr>
          <p:cNvPr id="2" name="图片 1"/>
          <p:cNvPicPr>
            <a:picLocks noChangeAspect="1"/>
          </p:cNvPicPr>
          <p:nvPr/>
        </p:nvPicPr>
        <p:blipFill>
          <a:blip r:embed="rId3"/>
          <a:stretch>
            <a:fillRect/>
          </a:stretch>
        </p:blipFill>
        <p:spPr>
          <a:xfrm>
            <a:off x="6620510" y="3714115"/>
            <a:ext cx="5576570" cy="3139440"/>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1371600" y="685800"/>
            <a:ext cx="2445026" cy="842554"/>
          </a:xfrm>
          <a:solidFill>
            <a:schemeClr val="accent4">
              <a:lumMod val="20000"/>
              <a:lumOff val="80000"/>
            </a:schemeClr>
          </a:solidFill>
        </p:spPr>
        <p:txBody>
          <a:bodyPr/>
          <a:lstStyle/>
          <a:p>
            <a:r>
              <a:rPr lang="en-US" b="1" dirty="0"/>
              <a:t>Matching</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sp>
        <p:nvSpPr>
          <p:cNvPr id="3" name="内容占位符 2"/>
          <p:cNvSpPr>
            <a:spLocks noGrp="1"/>
          </p:cNvSpPr>
          <p:nvPr>
            <p:ph idx="1"/>
          </p:nvPr>
        </p:nvSpPr>
        <p:spPr>
          <a:xfrm>
            <a:off x="1387365" y="1694783"/>
            <a:ext cx="9601200" cy="3581400"/>
          </a:xfrm>
        </p:spPr>
        <p:txBody>
          <a:bodyPr>
            <a:normAutofit/>
          </a:bodyPr>
          <a:lstStyle/>
          <a:p>
            <a:pPr marL="0" indent="0" algn="ctr">
              <a:buNone/>
            </a:pPr>
            <a:r>
              <a:rPr lang="en-US" altLang="zh-CN" b="1" dirty="0"/>
              <a:t>Story F</a:t>
            </a:r>
          </a:p>
          <a:p>
            <a:pPr marL="0" indent="0" algn="just">
              <a:buNone/>
            </a:pPr>
            <a:r>
              <a:rPr lang="en-US" altLang="zh-CN" b="1" dirty="0"/>
              <a:t>    </a:t>
            </a:r>
            <a:r>
              <a:rPr lang="en-US" altLang="zh-CN" b="1" dirty="0" smtClean="0"/>
              <a:t>One of your friend </a:t>
            </a:r>
            <a:r>
              <a:rPr lang="en-US" altLang="zh-CN" b="1" dirty="0"/>
              <a:t>loves traditional Chinese </a:t>
            </a:r>
            <a:r>
              <a:rPr lang="en-US" altLang="zh-CN" b="1" dirty="0" smtClean="0"/>
              <a:t>painting. Yet he is </a:t>
            </a:r>
            <a:r>
              <a:rPr lang="en-US" altLang="zh-CN" b="1" dirty="0"/>
              <a:t>frustrated because he has never won any contest. </a:t>
            </a:r>
          </a:p>
          <a:p>
            <a:pPr marL="0" indent="0" algn="just">
              <a:buNone/>
            </a:pPr>
            <a:r>
              <a:rPr lang="en-US" altLang="zh-CN" b="1" dirty="0"/>
              <a:t>    </a:t>
            </a:r>
            <a:r>
              <a:rPr lang="en-US" altLang="zh-CN" b="1" dirty="0"/>
              <a:t>F</a:t>
            </a:r>
            <a:r>
              <a:rPr lang="en-US" altLang="zh-CN" b="1" dirty="0" smtClean="0"/>
              <a:t>ind </a:t>
            </a:r>
            <a:r>
              <a:rPr lang="en-US" altLang="zh-CN" b="1" dirty="0"/>
              <a:t>an example to encourage him to </a:t>
            </a:r>
            <a:r>
              <a:rPr lang="en-US" altLang="zh-CN" b="1" dirty="0" smtClean="0"/>
              <a:t>keep on </a:t>
            </a:r>
            <a:r>
              <a:rPr lang="en-US" altLang="zh-CN" b="1" dirty="0"/>
              <a:t>working on </a:t>
            </a:r>
            <a:r>
              <a:rPr lang="en-US" altLang="zh-CN" b="1" dirty="0" smtClean="0"/>
              <a:t>his </a:t>
            </a:r>
            <a:r>
              <a:rPr lang="en-US" altLang="zh-CN" b="1" dirty="0"/>
              <a:t>traditional Chinese painting.</a:t>
            </a:r>
          </a:p>
          <a:p>
            <a:pPr marL="0" indent="0">
              <a:buNone/>
            </a:pPr>
            <a:endParaRPr lang="zh-CN" altLang="en-US" b="1" dirty="0"/>
          </a:p>
        </p:txBody>
      </p:sp>
      <p:pic>
        <p:nvPicPr>
          <p:cNvPr id="2" name="图片 1"/>
          <p:cNvPicPr>
            <a:picLocks noChangeAspect="1"/>
          </p:cNvPicPr>
          <p:nvPr/>
        </p:nvPicPr>
        <p:blipFill>
          <a:blip r:embed="rId3"/>
          <a:srcRect l="9343"/>
          <a:stretch>
            <a:fillRect/>
          </a:stretch>
        </p:blipFill>
        <p:spPr>
          <a:xfrm>
            <a:off x="8544910" y="4836160"/>
            <a:ext cx="3669315" cy="2023745"/>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1371600" y="685800"/>
            <a:ext cx="2458278" cy="842554"/>
          </a:xfrm>
          <a:solidFill>
            <a:schemeClr val="accent4">
              <a:lumMod val="20000"/>
              <a:lumOff val="80000"/>
            </a:schemeClr>
          </a:solidFill>
        </p:spPr>
        <p:txBody>
          <a:bodyPr/>
          <a:lstStyle/>
          <a:p>
            <a:r>
              <a:rPr lang="en-US" b="1" dirty="0"/>
              <a:t>Matching</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sp>
        <p:nvSpPr>
          <p:cNvPr id="3" name="内容占位符 2"/>
          <p:cNvSpPr>
            <a:spLocks noGrp="1"/>
          </p:cNvSpPr>
          <p:nvPr>
            <p:ph idx="1"/>
          </p:nvPr>
        </p:nvSpPr>
        <p:spPr>
          <a:xfrm>
            <a:off x="1371600" y="2041625"/>
            <a:ext cx="9601200" cy="3581400"/>
          </a:xfrm>
        </p:spPr>
        <p:txBody>
          <a:bodyPr>
            <a:normAutofit/>
          </a:bodyPr>
          <a:lstStyle/>
          <a:p>
            <a:pPr marL="0" indent="0" algn="ctr">
              <a:buNone/>
            </a:pPr>
            <a:r>
              <a:rPr lang="en-US" altLang="zh-CN" b="1" dirty="0"/>
              <a:t>Story G</a:t>
            </a:r>
          </a:p>
          <a:p>
            <a:pPr marL="0" indent="0" algn="just">
              <a:buNone/>
            </a:pPr>
            <a:r>
              <a:rPr lang="en-US" altLang="zh-CN" b="1" dirty="0"/>
              <a:t>    Your friend loves mountain climbing. However, last year, he fell over and hurt his leg when he was climbing a mountain. Since then, he has been afraid to climb any </a:t>
            </a:r>
            <a:r>
              <a:rPr lang="en-US" altLang="zh-CN" b="1" dirty="0" smtClean="0"/>
              <a:t>mountains </a:t>
            </a:r>
            <a:r>
              <a:rPr lang="en-US" altLang="zh-CN" b="1" dirty="0"/>
              <a:t>or </a:t>
            </a:r>
            <a:r>
              <a:rPr lang="en-US" altLang="zh-CN" b="1" dirty="0" smtClean="0"/>
              <a:t>hills. </a:t>
            </a:r>
            <a:endParaRPr lang="en-US" altLang="zh-CN" b="1" dirty="0"/>
          </a:p>
          <a:p>
            <a:pPr marL="0" indent="0" algn="just">
              <a:buNone/>
            </a:pPr>
            <a:r>
              <a:rPr lang="en-US" altLang="zh-CN" b="1" dirty="0"/>
              <a:t>    </a:t>
            </a:r>
            <a:r>
              <a:rPr lang="en-US" altLang="zh-CN" b="1" dirty="0"/>
              <a:t>E</a:t>
            </a:r>
            <a:r>
              <a:rPr lang="en-US" altLang="zh-CN" b="1" dirty="0" smtClean="0"/>
              <a:t>ncourage </a:t>
            </a:r>
            <a:r>
              <a:rPr lang="en-US" altLang="zh-CN" b="1" dirty="0"/>
              <a:t>your friend to pick up this hobby again.</a:t>
            </a:r>
          </a:p>
          <a:p>
            <a:pPr marL="0" indent="0">
              <a:buNone/>
            </a:pPr>
            <a:endParaRPr lang="zh-CN" altLang="en-US" b="1" dirty="0"/>
          </a:p>
        </p:txBody>
      </p:sp>
      <p:pic>
        <p:nvPicPr>
          <p:cNvPr id="2" name="图片 1"/>
          <p:cNvPicPr>
            <a:picLocks noChangeAspect="1"/>
          </p:cNvPicPr>
          <p:nvPr/>
        </p:nvPicPr>
        <p:blipFill>
          <a:blip r:embed="rId3" cstate="print"/>
          <a:stretch>
            <a:fillRect/>
          </a:stretch>
        </p:blipFill>
        <p:spPr>
          <a:xfrm>
            <a:off x="9795133" y="5156200"/>
            <a:ext cx="2355334" cy="1563370"/>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1371600" y="685800"/>
            <a:ext cx="2418522" cy="842554"/>
          </a:xfrm>
          <a:solidFill>
            <a:schemeClr val="accent4">
              <a:lumMod val="20000"/>
              <a:lumOff val="80000"/>
            </a:schemeClr>
          </a:solidFill>
        </p:spPr>
        <p:txBody>
          <a:bodyPr/>
          <a:lstStyle/>
          <a:p>
            <a:r>
              <a:rPr lang="en-US" b="1" dirty="0"/>
              <a:t>Matching</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sp>
        <p:nvSpPr>
          <p:cNvPr id="3" name="内容占位符 2"/>
          <p:cNvSpPr>
            <a:spLocks noGrp="1"/>
          </p:cNvSpPr>
          <p:nvPr>
            <p:ph idx="1"/>
          </p:nvPr>
        </p:nvSpPr>
        <p:spPr>
          <a:xfrm>
            <a:off x="1324303" y="1726315"/>
            <a:ext cx="9601200" cy="3581400"/>
          </a:xfrm>
        </p:spPr>
        <p:txBody>
          <a:bodyPr>
            <a:normAutofit fontScale="92500"/>
          </a:bodyPr>
          <a:lstStyle/>
          <a:p>
            <a:pPr marL="0" indent="0" algn="ctr">
              <a:buNone/>
            </a:pPr>
            <a:r>
              <a:rPr lang="en-US" altLang="zh-CN" b="1" dirty="0"/>
              <a:t>Story H</a:t>
            </a:r>
          </a:p>
          <a:p>
            <a:pPr marL="0" indent="0" algn="just">
              <a:buNone/>
            </a:pPr>
            <a:r>
              <a:rPr lang="en-US" altLang="zh-CN" b="1" dirty="0"/>
              <a:t>    Your roommate becomes interested in baseball and wants to become a baseball player someday in the future. However, he is laughed at by his classmates because they say that your roommate’s hands are not nimble enough so it may be difficult for him to pitch and catch the baseball. </a:t>
            </a:r>
          </a:p>
          <a:p>
            <a:pPr marL="0" indent="0" algn="just">
              <a:buNone/>
            </a:pPr>
            <a:r>
              <a:rPr lang="en-US" altLang="zh-CN" b="1" dirty="0"/>
              <a:t>    Use a story to encourage your roommate.</a:t>
            </a:r>
          </a:p>
          <a:p>
            <a:pPr marL="0" indent="0">
              <a:buNone/>
            </a:pPr>
            <a:endParaRPr lang="zh-CN" altLang="en-US" b="1" dirty="0"/>
          </a:p>
        </p:txBody>
      </p:sp>
      <p:pic>
        <p:nvPicPr>
          <p:cNvPr id="2" name="图片 1"/>
          <p:cNvPicPr>
            <a:picLocks noChangeAspect="1"/>
          </p:cNvPicPr>
          <p:nvPr/>
        </p:nvPicPr>
        <p:blipFill>
          <a:blip r:embed="rId3" cstate="print"/>
          <a:srcRect b="10750"/>
          <a:stretch>
            <a:fillRect/>
          </a:stretch>
        </p:blipFill>
        <p:spPr>
          <a:xfrm>
            <a:off x="9048115" y="4753128"/>
            <a:ext cx="3143885" cy="2104872"/>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1371600" y="685800"/>
            <a:ext cx="2378765" cy="842554"/>
          </a:xfrm>
          <a:solidFill>
            <a:schemeClr val="accent4">
              <a:lumMod val="20000"/>
              <a:lumOff val="80000"/>
            </a:schemeClr>
          </a:solidFill>
        </p:spPr>
        <p:txBody>
          <a:bodyPr/>
          <a:lstStyle/>
          <a:p>
            <a:r>
              <a:rPr lang="en-US" b="1" dirty="0"/>
              <a:t>Matching</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sp>
        <p:nvSpPr>
          <p:cNvPr id="3" name="内容占位符 2"/>
          <p:cNvSpPr>
            <a:spLocks noGrp="1"/>
          </p:cNvSpPr>
          <p:nvPr>
            <p:ph idx="1"/>
          </p:nvPr>
        </p:nvSpPr>
        <p:spPr>
          <a:xfrm>
            <a:off x="1371600" y="2041625"/>
            <a:ext cx="9601200" cy="3581400"/>
          </a:xfrm>
        </p:spPr>
        <p:txBody>
          <a:bodyPr>
            <a:normAutofit fontScale="97500"/>
          </a:bodyPr>
          <a:lstStyle/>
          <a:p>
            <a:pPr marL="0" indent="0" algn="ctr">
              <a:buNone/>
            </a:pPr>
            <a:r>
              <a:rPr lang="en-US" altLang="zh-CN" b="1" dirty="0"/>
              <a:t>Story I</a:t>
            </a:r>
          </a:p>
          <a:p>
            <a:pPr marL="0" indent="0" algn="just">
              <a:buNone/>
            </a:pPr>
            <a:r>
              <a:rPr lang="en-US" altLang="zh-CN" b="1" dirty="0"/>
              <a:t>    Your friend is seriously </a:t>
            </a:r>
            <a:r>
              <a:rPr lang="en-US" altLang="zh-CN" b="1" dirty="0" smtClean="0"/>
              <a:t>near sighted and </a:t>
            </a:r>
            <a:r>
              <a:rPr lang="en-US" altLang="zh-CN" b="1" dirty="0"/>
              <a:t>wears a pair of thick glasses. He wants to learn to play musical instruments. Unfortunately, his friends think it is ridiculous </a:t>
            </a:r>
            <a:r>
              <a:rPr lang="en-US" altLang="zh-CN" b="1" dirty="0" smtClean="0"/>
              <a:t>and make jokes about him. </a:t>
            </a:r>
            <a:endParaRPr lang="en-US" altLang="zh-CN" b="1" dirty="0"/>
          </a:p>
          <a:p>
            <a:pPr marL="0" indent="0" algn="just">
              <a:buNone/>
            </a:pPr>
            <a:r>
              <a:rPr lang="en-US" altLang="zh-CN" b="1" dirty="0"/>
              <a:t>    Say something to your friend to persuade him not to give up his dream.</a:t>
            </a:r>
          </a:p>
          <a:p>
            <a:pPr marL="0" indent="0">
              <a:buNone/>
            </a:pPr>
            <a:endParaRPr lang="zh-CN" altLang="en-US" b="1" dirty="0"/>
          </a:p>
        </p:txBody>
      </p:sp>
      <p:pic>
        <p:nvPicPr>
          <p:cNvPr id="2" name="图片 1"/>
          <p:cNvPicPr>
            <a:picLocks noChangeAspect="1"/>
          </p:cNvPicPr>
          <p:nvPr/>
        </p:nvPicPr>
        <p:blipFill>
          <a:blip r:embed="rId3" cstate="print"/>
          <a:stretch>
            <a:fillRect/>
          </a:stretch>
        </p:blipFill>
        <p:spPr>
          <a:xfrm>
            <a:off x="9338945" y="5087620"/>
            <a:ext cx="2865755" cy="1836420"/>
          </a:xfrm>
          <a:prstGeom prst="rect">
            <a:avLst/>
          </a:prstGeom>
        </p:spPr>
      </p:pic>
      <p:pic>
        <p:nvPicPr>
          <p:cNvPr id="5" name="图片 4"/>
          <p:cNvPicPr>
            <a:picLocks noChangeAspect="1"/>
          </p:cNvPicPr>
          <p:nvPr/>
        </p:nvPicPr>
        <p:blipFill>
          <a:blip r:embed="rId4"/>
          <a:stretch>
            <a:fillRect/>
          </a:stretch>
        </p:blipFill>
        <p:spPr>
          <a:xfrm>
            <a:off x="6283960" y="5283835"/>
            <a:ext cx="2798445" cy="1574165"/>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1371599" y="685800"/>
            <a:ext cx="5328745" cy="842554"/>
          </a:xfrm>
          <a:solidFill>
            <a:schemeClr val="accent4">
              <a:lumMod val="20000"/>
              <a:lumOff val="80000"/>
            </a:schemeClr>
          </a:solidFill>
        </p:spPr>
        <p:txBody>
          <a:bodyPr>
            <a:normAutofit/>
          </a:bodyPr>
          <a:lstStyle/>
          <a:p>
            <a:r>
              <a:rPr lang="en-US" b="1" dirty="0" smtClean="0"/>
              <a:t>Self-designed </a:t>
            </a:r>
            <a:r>
              <a:rPr lang="en-US" b="1" dirty="0"/>
              <a:t>matching</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sp>
        <p:nvSpPr>
          <p:cNvPr id="3" name="内容占位符 2"/>
          <p:cNvSpPr>
            <a:spLocks noGrp="1"/>
          </p:cNvSpPr>
          <p:nvPr>
            <p:ph idx="1"/>
          </p:nvPr>
        </p:nvSpPr>
        <p:spPr>
          <a:xfrm>
            <a:off x="1371600" y="2041625"/>
            <a:ext cx="9601200" cy="3581400"/>
          </a:xfrm>
        </p:spPr>
        <p:txBody>
          <a:bodyPr>
            <a:normAutofit/>
          </a:bodyPr>
          <a:lstStyle/>
          <a:p>
            <a:pPr marL="0" indent="0" algn="just">
              <a:buNone/>
            </a:pPr>
            <a:r>
              <a:rPr lang="en-US" altLang="zh-CN" b="1" dirty="0"/>
              <a:t>On the paper, each group writes a simple story similar to your group's story; later on other groups will do the matching.</a:t>
            </a:r>
          </a:p>
          <a:p>
            <a:pPr marL="0" indent="0">
              <a:buNone/>
            </a:pPr>
            <a:endParaRPr lang="zh-CN" altLang="en-US" b="1" dirty="0"/>
          </a:p>
        </p:txBody>
      </p:sp>
      <p:graphicFrame>
        <p:nvGraphicFramePr>
          <p:cNvPr id="5" name="对象 4"/>
          <p:cNvGraphicFramePr>
            <a:graphicFrameLocks/>
          </p:cNvGraphicFramePr>
          <p:nvPr/>
        </p:nvGraphicFramePr>
        <p:xfrm>
          <a:off x="4995545" y="3440430"/>
          <a:ext cx="2200910" cy="3305810"/>
        </p:xfrm>
        <a:graphic>
          <a:graphicData uri="http://schemas.openxmlformats.org/presentationml/2006/ole">
            <mc:AlternateContent xmlns:mc="http://schemas.openxmlformats.org/markup-compatibility/2006">
              <mc:Choice xmlns:v="urn:schemas-microsoft-com:vml" Requires="v">
                <p:oleObj spid="_x0000_s32771" r:id="rId4" imgW="1881905" imgH="2225233" progId="PBrush">
                  <p:embed/>
                </p:oleObj>
              </mc:Choice>
              <mc:Fallback>
                <p:oleObj r:id="rId4" imgW="1881905" imgH="2225233" progId="PBrush">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5545" y="3440430"/>
                        <a:ext cx="2200910" cy="33058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371600" y="1828800"/>
            <a:ext cx="9601200" cy="3794225"/>
          </a:xfrm>
        </p:spPr>
        <p:txBody>
          <a:bodyPr>
            <a:normAutofit fontScale="82500" lnSpcReduction="20000"/>
          </a:bodyPr>
          <a:lstStyle/>
          <a:p>
            <a:r>
              <a:rPr lang="en-US" altLang="zh-CN" sz="3600" b="1" dirty="0"/>
              <a:t>Imagine </a:t>
            </a:r>
            <a:r>
              <a:rPr lang="en-US" altLang="zh-CN" sz="3600" b="1" dirty="0" smtClean="0"/>
              <a:t>you have a friend who has </a:t>
            </a:r>
            <a:r>
              <a:rPr lang="en-US" altLang="zh-CN" sz="3600" b="1" dirty="0"/>
              <a:t>some kind of disability. What </a:t>
            </a:r>
            <a:r>
              <a:rPr lang="en-US" altLang="zh-CN" sz="3600" b="1" dirty="0" smtClean="0"/>
              <a:t>will your friend </a:t>
            </a:r>
            <a:r>
              <a:rPr lang="en-US" altLang="zh-CN" sz="3600" b="1" dirty="0"/>
              <a:t>do </a:t>
            </a:r>
            <a:r>
              <a:rPr lang="en-US" altLang="zh-CN" sz="3600" b="1" dirty="0" smtClean="0"/>
              <a:t>in </a:t>
            </a:r>
            <a:r>
              <a:rPr lang="en-US" altLang="zh-CN" sz="3600" b="1" dirty="0"/>
              <a:t>order to overcome it?</a:t>
            </a:r>
          </a:p>
          <a:p>
            <a:endParaRPr lang="en-US" altLang="zh-CN" b="1" dirty="0"/>
          </a:p>
          <a:p>
            <a:pPr marL="0" indent="0">
              <a:buNone/>
            </a:pPr>
            <a:r>
              <a:rPr lang="en-US" altLang="zh-CN" b="1" dirty="0"/>
              <a:t>Your answer should contain:</a:t>
            </a:r>
          </a:p>
          <a:p>
            <a:pPr marL="0" indent="0">
              <a:buNone/>
            </a:pPr>
            <a:r>
              <a:rPr lang="en-US" altLang="zh-CN" b="1" dirty="0"/>
              <a:t>1.What kind of quality should a disabled person have if </a:t>
            </a:r>
            <a:r>
              <a:rPr lang="en-US" altLang="zh-CN" b="1" dirty="0" smtClean="0"/>
              <a:t>he/she wants </a:t>
            </a:r>
            <a:r>
              <a:rPr lang="en-US" altLang="zh-CN" b="1" dirty="0"/>
              <a:t>to succeed?</a:t>
            </a:r>
          </a:p>
          <a:p>
            <a:pPr marL="0" indent="0">
              <a:buNone/>
            </a:pPr>
            <a:r>
              <a:rPr lang="en-US" altLang="zh-CN" b="1" dirty="0"/>
              <a:t>2.What will </a:t>
            </a:r>
            <a:r>
              <a:rPr lang="en-US" altLang="zh-CN" b="1" dirty="0" smtClean="0"/>
              <a:t>your friend </a:t>
            </a:r>
            <a:r>
              <a:rPr lang="en-US" altLang="zh-CN" b="1" dirty="0"/>
              <a:t>do in order to overcome the disability?</a:t>
            </a:r>
          </a:p>
          <a:p>
            <a:pPr marL="0" indent="0">
              <a:buNone/>
            </a:pPr>
            <a:r>
              <a:rPr lang="en-US" altLang="zh-CN" b="1" dirty="0"/>
              <a:t>    </a:t>
            </a:r>
          </a:p>
          <a:p>
            <a:pPr marL="0" indent="0">
              <a:buNone/>
            </a:pPr>
            <a:endParaRPr lang="zh-CN" altLang="en-US" b="1" dirty="0"/>
          </a:p>
        </p:txBody>
      </p:sp>
      <p:sp>
        <p:nvSpPr>
          <p:cNvPr id="7" name="标题 1"/>
          <p:cNvSpPr>
            <a:spLocks noGrp="1"/>
          </p:cNvSpPr>
          <p:nvPr>
            <p:ph type="title"/>
          </p:nvPr>
        </p:nvSpPr>
        <p:spPr>
          <a:xfrm>
            <a:off x="1371600" y="685800"/>
            <a:ext cx="3001617" cy="811696"/>
          </a:xfrm>
          <a:solidFill>
            <a:schemeClr val="accent4">
              <a:lumMod val="20000"/>
              <a:lumOff val="80000"/>
            </a:schemeClr>
          </a:solidFill>
        </p:spPr>
        <p:txBody>
          <a:bodyPr/>
          <a:lstStyle/>
          <a:p>
            <a:r>
              <a:rPr lang="en-US" altLang="zh-CN" b="1">
                <a:sym typeface="+mn-ea"/>
              </a:rPr>
              <a:t>Group Work</a:t>
            </a:r>
            <a:r>
              <a:rPr lang="en-US" altLang="zh-CN" b="1" dirty="0"/>
              <a:t> </a:t>
            </a:r>
            <a:endParaRPr lang="zh-CN" altLang="en-US" b="1"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pic>
        <p:nvPicPr>
          <p:cNvPr id="2" name="图片 1"/>
          <p:cNvPicPr>
            <a:picLocks noChangeAspect="1"/>
          </p:cNvPicPr>
          <p:nvPr/>
        </p:nvPicPr>
        <p:blipFill>
          <a:blip r:embed="rId3" cstate="print"/>
          <a:stretch>
            <a:fillRect/>
          </a:stretch>
        </p:blipFill>
        <p:spPr>
          <a:xfrm>
            <a:off x="10226675" y="4890770"/>
            <a:ext cx="1990725" cy="1990725"/>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22049" y="1955443"/>
            <a:ext cx="10515600" cy="4351338"/>
          </a:xfrm>
        </p:spPr>
        <p:txBody>
          <a:bodyPr/>
          <a:lstStyle/>
          <a:p>
            <a:pPr marL="0" indent="0">
              <a:buNone/>
            </a:pPr>
            <a:r>
              <a:rPr lang="en-US" altLang="zh-CN" b="1" dirty="0">
                <a:sym typeface="+mn-ea"/>
              </a:rPr>
              <a:t> </a:t>
            </a:r>
            <a:r>
              <a:rPr lang="en-US" altLang="zh-CN" b="1" dirty="0" smtClean="0">
                <a:sym typeface="+mn-ea"/>
              </a:rPr>
              <a:t>Write </a:t>
            </a:r>
            <a:r>
              <a:rPr lang="en-US" altLang="zh-CN" b="1" dirty="0">
                <a:sym typeface="+mn-ea"/>
              </a:rPr>
              <a:t>about a similar person who overcomes great difficulty and achieves his life goal.</a:t>
            </a:r>
          </a:p>
          <a:p>
            <a:pPr marL="0" indent="0">
              <a:buNone/>
            </a:pPr>
            <a:r>
              <a:rPr lang="en-US" altLang="zh-CN" b="1" dirty="0">
                <a:solidFill>
                  <a:schemeClr val="tx1"/>
                </a:solidFill>
                <a:sym typeface="+mn-ea"/>
              </a:rPr>
              <a:t> </a:t>
            </a:r>
            <a:endParaRPr lang="en-US" altLang="zh-CN" dirty="0">
              <a:solidFill>
                <a:schemeClr val="tx1"/>
              </a:solidFill>
            </a:endParaRPr>
          </a:p>
        </p:txBody>
      </p:sp>
      <p:sp>
        <p:nvSpPr>
          <p:cNvPr id="6" name="标题 1"/>
          <p:cNvSpPr txBox="1"/>
          <p:nvPr/>
        </p:nvSpPr>
        <p:spPr>
          <a:xfrm>
            <a:off x="1371600" y="685800"/>
            <a:ext cx="2643809" cy="794970"/>
          </a:xfrm>
          <a:prstGeom prst="rect">
            <a:avLst/>
          </a:prstGeom>
          <a:solidFill>
            <a:schemeClr val="accent4">
              <a:lumMod val="20000"/>
              <a:lumOff val="80000"/>
            </a:schemeClr>
          </a:solidFill>
        </p:spPr>
        <p:txBody>
          <a:bodyPr vert="horz" lIns="91440" tIns="45720" rIns="91440" bIns="45720" rtlCol="0" anchor="t">
            <a:normAutofit/>
          </a:bodyPr>
          <a:lstStyle>
            <a:lvl1pPr algn="l" defTabSz="914400" rtl="0" eaLnBrk="1" latinLnBrk="0" hangingPunct="1">
              <a:lnSpc>
                <a:spcPct val="89000"/>
              </a:lnSpc>
              <a:spcBef>
                <a:spcPct val="0"/>
              </a:spcBef>
              <a:buNone/>
              <a:defRPr sz="4000" kern="1200" baseline="0">
                <a:solidFill>
                  <a:schemeClr val="tx2"/>
                </a:solidFill>
                <a:latin typeface="Times New Roman" panose="02020603050405020304" pitchFamily="18" charset="0"/>
                <a:ea typeface="+mj-ea"/>
                <a:cs typeface="+mj-cs"/>
              </a:defRPr>
            </a:lvl1pPr>
          </a:lstStyle>
          <a:p>
            <a:r>
              <a:rPr lang="en-US" altLang="zh-CN" b="1" dirty="0"/>
              <a:t>Homework</a:t>
            </a:r>
            <a:endParaRPr lang="zh-CN" altLang="en-US" b="1" dirty="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sp>
        <p:nvSpPr>
          <p:cNvPr id="5" name="矩形 4"/>
          <p:cNvSpPr/>
          <p:nvPr/>
        </p:nvSpPr>
        <p:spPr>
          <a:xfrm>
            <a:off x="2032933" y="4053791"/>
            <a:ext cx="7236902" cy="1323439"/>
          </a:xfrm>
          <a:prstGeom prst="rect">
            <a:avLst/>
          </a:prstGeom>
        </p:spPr>
        <p:txBody>
          <a:bodyPr wrap="square">
            <a:spAutoFit/>
          </a:bodyPr>
          <a:lstStyle/>
          <a:p>
            <a:r>
              <a:rPr lang="en-US" sz="4000" dirty="0">
                <a:solidFill>
                  <a:schemeClr val="tx2"/>
                </a:solidFill>
                <a:latin typeface="Imprint MT Shadow" pitchFamily="82" charset="0"/>
              </a:rPr>
              <a:t>It is not the falling down, but the getting back up that matters.</a:t>
            </a:r>
            <a:endParaRPr lang="zh-CN" altLang="en-US" sz="4000" dirty="0">
              <a:solidFill>
                <a:schemeClr val="tx2"/>
              </a:solidFill>
              <a:latin typeface="Imprint MT Shadow" pitchFamily="8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58212" y="577671"/>
            <a:ext cx="1793372" cy="628277"/>
          </a:xfrm>
          <a:solidFill>
            <a:schemeClr val="bg1">
              <a:lumMod val="85000"/>
            </a:schemeClr>
          </a:solidFill>
        </p:spPr>
        <p:txBody>
          <a:bodyPr>
            <a:normAutofit fontScale="90000"/>
          </a:bodyPr>
          <a:lstStyle/>
          <a:p>
            <a:r>
              <a:rPr lang="en-US" altLang="zh-CN" b="1" dirty="0" smtClean="0"/>
              <a:t>Predict</a:t>
            </a:r>
            <a:endParaRPr lang="zh-CN" altLang="en-US" b="1" dirty="0"/>
          </a:p>
        </p:txBody>
      </p:sp>
      <p:sp>
        <p:nvSpPr>
          <p:cNvPr id="3" name="内容占位符 2"/>
          <p:cNvSpPr>
            <a:spLocks noGrp="1"/>
          </p:cNvSpPr>
          <p:nvPr>
            <p:ph idx="1"/>
          </p:nvPr>
        </p:nvSpPr>
        <p:spPr>
          <a:xfrm>
            <a:off x="1188721" y="1734820"/>
            <a:ext cx="6898990" cy="4518025"/>
          </a:xfrm>
        </p:spPr>
        <p:txBody>
          <a:bodyPr>
            <a:normAutofit/>
          </a:bodyPr>
          <a:lstStyle/>
          <a:p>
            <a:pPr algn="just"/>
            <a:r>
              <a:rPr lang="en-US" altLang="zh-CN" b="1" dirty="0"/>
              <a:t>1. </a:t>
            </a:r>
            <a:r>
              <a:rPr lang="en-US" altLang="zh-CN" b="1" dirty="0" smtClean="0"/>
              <a:t>Read the cover first. </a:t>
            </a:r>
          </a:p>
          <a:p>
            <a:pPr marL="0" indent="0" algn="just">
              <a:buNone/>
            </a:pPr>
            <a:endParaRPr lang="en-US" altLang="zh-CN" b="1" dirty="0"/>
          </a:p>
          <a:p>
            <a:pPr algn="just"/>
            <a:r>
              <a:rPr lang="en-US" altLang="zh-CN" b="1" dirty="0"/>
              <a:t>2. </a:t>
            </a:r>
            <a:r>
              <a:rPr lang="en-US" altLang="zh-CN" b="1" dirty="0" smtClean="0"/>
              <a:t>What kind of challenge do you think will be discussed in the book? </a:t>
            </a:r>
          </a:p>
          <a:p>
            <a:pPr algn="just"/>
            <a:endParaRPr lang="en-US" altLang="zh-CN" dirty="0"/>
          </a:p>
          <a:p>
            <a:endParaRPr lang="zh-CN" altLang="en-US" dirty="0"/>
          </a:p>
        </p:txBody>
      </p:sp>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35240" t="7065" r="33324" b="7191"/>
          <a:stretch>
            <a:fillRect/>
          </a:stretch>
        </p:blipFill>
        <p:spPr>
          <a:xfrm>
            <a:off x="779877" y="64971"/>
            <a:ext cx="817685" cy="1485901"/>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pic>
        <p:nvPicPr>
          <p:cNvPr id="7" name="图片 6" descr="SJ00048300 多维阅读 第20级 封面_页面_1.jpg"/>
          <p:cNvPicPr>
            <a:picLocks noChangeAspect="1"/>
          </p:cNvPicPr>
          <p:nvPr/>
        </p:nvPicPr>
        <p:blipFill>
          <a:blip r:embed="rId4"/>
          <a:stretch>
            <a:fillRect/>
          </a:stretch>
        </p:blipFill>
        <p:spPr>
          <a:xfrm>
            <a:off x="8135008" y="1602826"/>
            <a:ext cx="3825766" cy="478220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371600" y="2041625"/>
            <a:ext cx="9601200" cy="3581400"/>
          </a:xfrm>
        </p:spPr>
        <p:txBody>
          <a:bodyPr/>
          <a:lstStyle/>
          <a:p>
            <a:r>
              <a:rPr lang="en-US" altLang="zh-CN" b="1" dirty="0"/>
              <a:t>Each group leader comes to pick a </a:t>
            </a:r>
            <a:r>
              <a:rPr lang="en-US" altLang="zh-CN" b="1" dirty="0" smtClean="0"/>
              <a:t>card.</a:t>
            </a:r>
            <a:endParaRPr lang="en-US" altLang="zh-CN" b="1" dirty="0"/>
          </a:p>
          <a:p>
            <a:pPr marL="0" indent="0">
              <a:buNone/>
            </a:pPr>
            <a:endParaRPr lang="zh-CN" altLang="en-US" b="1" dirty="0"/>
          </a:p>
        </p:txBody>
      </p:sp>
      <p:sp>
        <p:nvSpPr>
          <p:cNvPr id="6" name="标题 1"/>
          <p:cNvSpPr>
            <a:spLocks noGrp="1"/>
          </p:cNvSpPr>
          <p:nvPr>
            <p:ph type="title"/>
          </p:nvPr>
        </p:nvSpPr>
        <p:spPr>
          <a:xfrm>
            <a:off x="1681994" y="392186"/>
            <a:ext cx="2980812" cy="842554"/>
          </a:xfrm>
          <a:solidFill>
            <a:schemeClr val="accent4">
              <a:lumMod val="20000"/>
              <a:lumOff val="80000"/>
            </a:schemeClr>
          </a:solidFill>
        </p:spPr>
        <p:txBody>
          <a:bodyPr/>
          <a:lstStyle/>
          <a:p>
            <a:r>
              <a:rPr lang="en-US" altLang="zh-CN" b="1" dirty="0"/>
              <a:t>Group </a:t>
            </a:r>
            <a:r>
              <a:rPr lang="en-US" altLang="zh-CN" b="1" dirty="0" smtClean="0"/>
              <a:t>work </a:t>
            </a:r>
            <a:endParaRPr lang="zh-CN" altLang="en-US" b="1"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pic>
        <p:nvPicPr>
          <p:cNvPr id="2" name="图片 -2147482624"/>
          <p:cNvPicPr>
            <a:picLocks noChangeAspect="1"/>
          </p:cNvPicPr>
          <p:nvPr/>
        </p:nvPicPr>
        <p:blipFill>
          <a:blip r:embed="rId3"/>
          <a:stretch>
            <a:fillRect/>
          </a:stretch>
        </p:blipFill>
        <p:spPr>
          <a:xfrm>
            <a:off x="1432392" y="2850198"/>
            <a:ext cx="1338915" cy="1017905"/>
          </a:xfrm>
          <a:prstGeom prst="rect">
            <a:avLst/>
          </a:prstGeom>
          <a:noFill/>
          <a:ln w="9525">
            <a:noFill/>
          </a:ln>
        </p:spPr>
      </p:pic>
      <p:pic>
        <p:nvPicPr>
          <p:cNvPr id="5" name="图片 2"/>
          <p:cNvPicPr>
            <a:picLocks noChangeAspect="1"/>
          </p:cNvPicPr>
          <p:nvPr/>
        </p:nvPicPr>
        <p:blipFill>
          <a:blip r:embed="rId4" cstate="print"/>
          <a:stretch>
            <a:fillRect/>
          </a:stretch>
        </p:blipFill>
        <p:spPr>
          <a:xfrm>
            <a:off x="5365433" y="2850198"/>
            <a:ext cx="1461135" cy="2312035"/>
          </a:xfrm>
          <a:prstGeom prst="rect">
            <a:avLst/>
          </a:prstGeom>
          <a:noFill/>
          <a:ln w="9525">
            <a:noFill/>
          </a:ln>
        </p:spPr>
      </p:pic>
      <p:pic>
        <p:nvPicPr>
          <p:cNvPr id="7" name="图片 3"/>
          <p:cNvPicPr>
            <a:picLocks noChangeAspect="1"/>
          </p:cNvPicPr>
          <p:nvPr/>
        </p:nvPicPr>
        <p:blipFill>
          <a:blip r:embed="rId5" cstate="print"/>
          <a:stretch>
            <a:fillRect/>
          </a:stretch>
        </p:blipFill>
        <p:spPr>
          <a:xfrm>
            <a:off x="9340215" y="2530793"/>
            <a:ext cx="1459230" cy="1934845"/>
          </a:xfrm>
          <a:prstGeom prst="rect">
            <a:avLst/>
          </a:prstGeom>
          <a:noFill/>
          <a:ln w="9525">
            <a:noFill/>
          </a:ln>
        </p:spPr>
      </p:pic>
      <p:pic>
        <p:nvPicPr>
          <p:cNvPr id="8" name="图片 4"/>
          <p:cNvPicPr>
            <a:picLocks noChangeAspect="1"/>
          </p:cNvPicPr>
          <p:nvPr/>
        </p:nvPicPr>
        <p:blipFill>
          <a:blip r:embed="rId6"/>
          <a:srcRect l="3116"/>
          <a:stretch>
            <a:fillRect/>
          </a:stretch>
        </p:blipFill>
        <p:spPr>
          <a:xfrm>
            <a:off x="3286664" y="3711258"/>
            <a:ext cx="1334705" cy="1450975"/>
          </a:xfrm>
          <a:prstGeom prst="rect">
            <a:avLst/>
          </a:prstGeom>
          <a:noFill/>
          <a:ln w="9525">
            <a:noFill/>
          </a:ln>
        </p:spPr>
      </p:pic>
      <p:pic>
        <p:nvPicPr>
          <p:cNvPr id="9" name="图片 5"/>
          <p:cNvPicPr>
            <a:picLocks noChangeAspect="1"/>
          </p:cNvPicPr>
          <p:nvPr/>
        </p:nvPicPr>
        <p:blipFill>
          <a:blip r:embed="rId7"/>
          <a:stretch>
            <a:fillRect/>
          </a:stretch>
        </p:blipFill>
        <p:spPr>
          <a:xfrm>
            <a:off x="7658418" y="4907598"/>
            <a:ext cx="1461135" cy="1677035"/>
          </a:xfrm>
          <a:prstGeom prst="rect">
            <a:avLst/>
          </a:prstGeom>
          <a:noFill/>
          <a:ln w="9525">
            <a:noFill/>
          </a:ln>
        </p:spPr>
      </p:pic>
      <p:pic>
        <p:nvPicPr>
          <p:cNvPr id="10" name="图片 6"/>
          <p:cNvPicPr>
            <a:picLocks noChangeAspect="1"/>
          </p:cNvPicPr>
          <p:nvPr/>
        </p:nvPicPr>
        <p:blipFill>
          <a:blip r:embed="rId8"/>
          <a:srcRect l="5504"/>
          <a:stretch>
            <a:fillRect/>
          </a:stretch>
        </p:blipFill>
        <p:spPr>
          <a:xfrm>
            <a:off x="7358332" y="3009764"/>
            <a:ext cx="1378316" cy="1355361"/>
          </a:xfrm>
          <a:prstGeom prst="rect">
            <a:avLst/>
          </a:prstGeom>
          <a:noFill/>
          <a:ln w="9525">
            <a:noFill/>
          </a:ln>
        </p:spPr>
      </p:pic>
      <p:pic>
        <p:nvPicPr>
          <p:cNvPr id="11" name="图片 7"/>
          <p:cNvPicPr>
            <a:picLocks noChangeAspect="1"/>
          </p:cNvPicPr>
          <p:nvPr/>
        </p:nvPicPr>
        <p:blipFill>
          <a:blip r:embed="rId9"/>
          <a:stretch>
            <a:fillRect/>
          </a:stretch>
        </p:blipFill>
        <p:spPr>
          <a:xfrm>
            <a:off x="1215646" y="4284980"/>
            <a:ext cx="1280918" cy="1463040"/>
          </a:xfrm>
          <a:prstGeom prst="rect">
            <a:avLst/>
          </a:prstGeom>
          <a:noFill/>
          <a:ln w="9525">
            <a:noFill/>
          </a:ln>
        </p:spPr>
      </p:pic>
      <p:pic>
        <p:nvPicPr>
          <p:cNvPr id="12" name="图片 8"/>
          <p:cNvPicPr>
            <a:picLocks noChangeAspect="1"/>
          </p:cNvPicPr>
          <p:nvPr/>
        </p:nvPicPr>
        <p:blipFill>
          <a:blip r:embed="rId10"/>
          <a:stretch>
            <a:fillRect/>
          </a:stretch>
        </p:blipFill>
        <p:spPr>
          <a:xfrm>
            <a:off x="3429079" y="2707005"/>
            <a:ext cx="1418432" cy="725170"/>
          </a:xfrm>
          <a:prstGeom prst="rect">
            <a:avLst/>
          </a:prstGeom>
          <a:noFill/>
          <a:ln w="9525">
            <a:noFill/>
          </a:ln>
        </p:spPr>
      </p:pic>
      <p:pic>
        <p:nvPicPr>
          <p:cNvPr id="13" name="图片 9"/>
          <p:cNvPicPr>
            <a:picLocks noChangeAspect="1"/>
          </p:cNvPicPr>
          <p:nvPr/>
        </p:nvPicPr>
        <p:blipFill>
          <a:blip r:embed="rId11" cstate="print"/>
          <a:stretch>
            <a:fillRect/>
          </a:stretch>
        </p:blipFill>
        <p:spPr>
          <a:xfrm>
            <a:off x="9340215" y="5015548"/>
            <a:ext cx="1460500" cy="1569085"/>
          </a:xfrm>
          <a:prstGeom prst="rect">
            <a:avLst/>
          </a:prstGeom>
          <a:noFill/>
          <a:ln w="9525">
            <a:noFill/>
          </a:ln>
        </p:spPr>
      </p:pic>
      <p:pic>
        <p:nvPicPr>
          <p:cNvPr id="14" name="图片 10"/>
          <p:cNvPicPr>
            <a:picLocks noChangeAspect="1"/>
          </p:cNvPicPr>
          <p:nvPr/>
        </p:nvPicPr>
        <p:blipFill>
          <a:blip r:embed="rId12"/>
          <a:stretch>
            <a:fillRect/>
          </a:stretch>
        </p:blipFill>
        <p:spPr>
          <a:xfrm>
            <a:off x="4397058" y="5397343"/>
            <a:ext cx="1461135" cy="1181413"/>
          </a:xfrm>
          <a:prstGeom prst="rect">
            <a:avLst/>
          </a:prstGeom>
          <a:noFill/>
          <a:ln w="9525">
            <a:noFill/>
          </a:ln>
        </p:spPr>
      </p:pic>
      <p:pic>
        <p:nvPicPr>
          <p:cNvPr id="15" name="图片 14"/>
          <p:cNvPicPr>
            <a:picLocks noChangeAspect="1"/>
          </p:cNvPicPr>
          <p:nvPr/>
        </p:nvPicPr>
        <p:blipFill rotWithShape="1">
          <a:blip r:embed="rId13" cstate="print">
            <a:extLst>
              <a:ext uri="{28A0092B-C50C-407E-A947-70E740481C1C}">
                <a14:useLocalDpi xmlns:a14="http://schemas.microsoft.com/office/drawing/2010/main" val="0"/>
              </a:ext>
            </a:extLst>
          </a:blip>
          <a:srcRect l="35240" t="7065" r="33324" b="7191"/>
          <a:stretch>
            <a:fillRect/>
          </a:stretch>
        </p:blipFill>
        <p:spPr>
          <a:xfrm>
            <a:off x="779877" y="64971"/>
            <a:ext cx="817685" cy="148590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371600" y="2041525"/>
            <a:ext cx="10553700" cy="4415155"/>
          </a:xfrm>
        </p:spPr>
        <p:txBody>
          <a:bodyPr>
            <a:normAutofit/>
          </a:bodyPr>
          <a:lstStyle/>
          <a:p>
            <a:pPr marL="0" indent="0">
              <a:buNone/>
            </a:pPr>
            <a:r>
              <a:rPr lang="en-US" altLang="zh-CN" b="1" dirty="0"/>
              <a:t>1. What happened that made the person in this story become disabled?</a:t>
            </a:r>
          </a:p>
          <a:p>
            <a:pPr marL="0" indent="0">
              <a:buNone/>
            </a:pPr>
            <a:endParaRPr lang="en-US" altLang="zh-CN" b="1" dirty="0"/>
          </a:p>
          <a:p>
            <a:pPr marL="0" indent="0">
              <a:buNone/>
            </a:pPr>
            <a:r>
              <a:rPr lang="en-US" altLang="zh-CN" b="1" dirty="0"/>
              <a:t>2. What do you think the person couldn’t do after he/she became disabled?</a:t>
            </a:r>
          </a:p>
          <a:p>
            <a:pPr marL="0" indent="0">
              <a:buNone/>
            </a:pPr>
            <a:endParaRPr lang="en-US" altLang="zh-CN" b="1" dirty="0"/>
          </a:p>
          <a:p>
            <a:pPr marL="0" indent="0">
              <a:buNone/>
            </a:pPr>
            <a:r>
              <a:rPr lang="en-US" altLang="zh-CN" b="1" dirty="0"/>
              <a:t>3. </a:t>
            </a:r>
            <a:r>
              <a:rPr lang="en-US" altLang="zh-CN" b="1" dirty="0" smtClean="0"/>
              <a:t>What dream did the person have?</a:t>
            </a:r>
            <a:endParaRPr lang="en-US" altLang="zh-CN" b="1" dirty="0"/>
          </a:p>
        </p:txBody>
      </p:sp>
      <p:sp>
        <p:nvSpPr>
          <p:cNvPr id="7" name="标题 1"/>
          <p:cNvSpPr>
            <a:spLocks noGrp="1"/>
          </p:cNvSpPr>
          <p:nvPr>
            <p:ph type="title"/>
          </p:nvPr>
        </p:nvSpPr>
        <p:spPr>
          <a:xfrm>
            <a:off x="1371600" y="685800"/>
            <a:ext cx="8607972" cy="842554"/>
          </a:xfrm>
          <a:solidFill>
            <a:schemeClr val="accent4">
              <a:lumMod val="20000"/>
              <a:lumOff val="80000"/>
            </a:schemeClr>
          </a:solidFill>
        </p:spPr>
        <p:txBody>
          <a:bodyPr>
            <a:normAutofit/>
          </a:bodyPr>
          <a:lstStyle/>
          <a:p>
            <a:r>
              <a:rPr lang="en-US" altLang="zh-CN" b="1" dirty="0" smtClean="0"/>
              <a:t>Read and find the answers in groups </a:t>
            </a:r>
            <a:endParaRPr lang="zh-CN" altLang="en-US" b="1"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371600" y="2041525"/>
            <a:ext cx="10553065" cy="4437380"/>
          </a:xfrm>
        </p:spPr>
        <p:txBody>
          <a:bodyPr>
            <a:normAutofit/>
          </a:bodyPr>
          <a:lstStyle/>
          <a:p>
            <a:pPr marL="0" indent="0" algn="just">
              <a:buNone/>
            </a:pPr>
            <a:r>
              <a:rPr lang="en-US" altLang="zh-CN" b="1" dirty="0"/>
              <a:t>4. </a:t>
            </a:r>
            <a:r>
              <a:rPr lang="en-US" altLang="zh-CN" b="1" dirty="0" smtClean="0"/>
              <a:t> What did the person do in order to achieve his/her dream?</a:t>
            </a:r>
            <a:endParaRPr lang="en-US" altLang="zh-CN" b="1" dirty="0"/>
          </a:p>
          <a:p>
            <a:pPr algn="just"/>
            <a:endParaRPr lang="en-US" altLang="zh-CN" b="1" dirty="0"/>
          </a:p>
          <a:p>
            <a:pPr marL="0" indent="0" algn="just">
              <a:buNone/>
            </a:pPr>
            <a:r>
              <a:rPr lang="en-US" altLang="zh-CN" b="1" dirty="0"/>
              <a:t>5. </a:t>
            </a:r>
            <a:r>
              <a:rPr lang="en-US" altLang="zh-CN" b="1" dirty="0" smtClean="0"/>
              <a:t> Why do you think the person could succeed?</a:t>
            </a:r>
            <a:endParaRPr lang="en-US" altLang="zh-CN" b="1" dirty="0"/>
          </a:p>
          <a:p>
            <a:pPr marL="0" indent="0" algn="just">
              <a:buNone/>
            </a:pPr>
            <a:endParaRPr lang="en-US" altLang="zh-CN" b="1" dirty="0"/>
          </a:p>
          <a:p>
            <a:pPr marL="0" indent="0" algn="just">
              <a:buNone/>
            </a:pPr>
            <a:r>
              <a:rPr lang="en-US" altLang="zh-CN" b="1" dirty="0"/>
              <a:t>6. </a:t>
            </a:r>
            <a:r>
              <a:rPr lang="en-US" altLang="zh-CN" b="1" dirty="0" smtClean="0"/>
              <a:t>What can we learn from the person’s success?</a:t>
            </a:r>
          </a:p>
          <a:p>
            <a:pPr algn="just"/>
            <a:endParaRPr lang="en-US" altLang="zh-CN" b="1" dirty="0"/>
          </a:p>
        </p:txBody>
      </p:sp>
      <p:sp>
        <p:nvSpPr>
          <p:cNvPr id="7" name="标题 1"/>
          <p:cNvSpPr>
            <a:spLocks noGrp="1"/>
          </p:cNvSpPr>
          <p:nvPr>
            <p:ph type="title"/>
          </p:nvPr>
        </p:nvSpPr>
        <p:spPr>
          <a:xfrm>
            <a:off x="1371600" y="685800"/>
            <a:ext cx="9601200" cy="842554"/>
          </a:xfrm>
          <a:solidFill>
            <a:schemeClr val="accent4">
              <a:lumMod val="20000"/>
              <a:lumOff val="80000"/>
            </a:schemeClr>
          </a:solidFill>
        </p:spPr>
        <p:txBody>
          <a:bodyPr/>
          <a:lstStyle/>
          <a:p>
            <a:r>
              <a:rPr lang="en-US" altLang="zh-CN" b="1" dirty="0" smtClean="0"/>
              <a:t>Read and find the answers in groups </a:t>
            </a:r>
            <a:endParaRPr lang="zh-CN" altLang="en-US" b="1"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371600" y="1882234"/>
            <a:ext cx="9601200" cy="3581400"/>
          </a:xfrm>
        </p:spPr>
        <p:txBody>
          <a:bodyPr>
            <a:normAutofit/>
          </a:bodyPr>
          <a:lstStyle/>
          <a:p>
            <a:pPr marL="0" indent="0">
              <a:buNone/>
            </a:pPr>
            <a:r>
              <a:rPr lang="en-US" altLang="zh-CN" b="1" dirty="0"/>
              <a:t>The group selected will answer </a:t>
            </a:r>
            <a:r>
              <a:rPr lang="en-US" altLang="zh-CN" b="1" dirty="0" smtClean="0"/>
              <a:t>a few questions </a:t>
            </a:r>
            <a:r>
              <a:rPr lang="en-US" altLang="zh-CN" b="1" dirty="0"/>
              <a:t>from the other </a:t>
            </a:r>
            <a:r>
              <a:rPr lang="en-US" altLang="zh-CN" b="1" dirty="0" smtClean="0"/>
              <a:t>groups. Each group will ask </a:t>
            </a:r>
            <a:r>
              <a:rPr lang="en-US" altLang="zh-CN" b="1" dirty="0" smtClean="0"/>
              <a:t>one </a:t>
            </a:r>
            <a:r>
              <a:rPr lang="en-US" altLang="zh-CN" b="1" dirty="0" smtClean="0"/>
              <a:t>question.</a:t>
            </a:r>
            <a:endParaRPr lang="en-US" altLang="zh-CN" b="1" dirty="0"/>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sp>
        <p:nvSpPr>
          <p:cNvPr id="10" name="标题 1"/>
          <p:cNvSpPr>
            <a:spLocks noGrp="1"/>
          </p:cNvSpPr>
          <p:nvPr/>
        </p:nvSpPr>
        <p:spPr>
          <a:xfrm>
            <a:off x="1371600" y="685800"/>
            <a:ext cx="4130566" cy="708566"/>
          </a:xfrm>
          <a:prstGeom prst="rect">
            <a:avLst/>
          </a:prstGeom>
          <a:solidFill>
            <a:schemeClr val="accent4">
              <a:lumMod val="20000"/>
              <a:lumOff val="80000"/>
            </a:schemeClr>
          </a:solidFill>
        </p:spPr>
        <p:txBody>
          <a:bodyPr vert="horz" lIns="91440" tIns="45720" rIns="91440" bIns="45720" rtlCol="0" anchor="t">
            <a:normAutofit/>
          </a:bodyPr>
          <a:lstStyle>
            <a:lvl1pPr algn="l" defTabSz="914400" rtl="0" eaLnBrk="1" latinLnBrk="0" hangingPunct="1">
              <a:lnSpc>
                <a:spcPct val="89000"/>
              </a:lnSpc>
              <a:spcBef>
                <a:spcPct val="0"/>
              </a:spcBef>
              <a:buNone/>
              <a:defRPr sz="4000" kern="1200" baseline="0">
                <a:solidFill>
                  <a:schemeClr val="tx2"/>
                </a:solidFill>
                <a:latin typeface="Times New Roman" panose="02020603050405020304" pitchFamily="18" charset="0"/>
                <a:ea typeface="+mj-ea"/>
                <a:cs typeface="+mj-cs"/>
              </a:defRPr>
            </a:lvl1pPr>
          </a:lstStyle>
          <a:p>
            <a:r>
              <a:rPr lang="en-US" altLang="zh-CN" b="1" dirty="0" smtClean="0"/>
              <a:t>Self-designed </a:t>
            </a:r>
            <a:r>
              <a:rPr lang="en-US" altLang="zh-CN" b="1" dirty="0"/>
              <a:t>quiz </a:t>
            </a:r>
            <a:endParaRPr lang="zh-CN" altLang="en-US" b="1" dirty="0"/>
          </a:p>
        </p:txBody>
      </p:sp>
      <p:graphicFrame>
        <p:nvGraphicFramePr>
          <p:cNvPr id="7" name="对象 6"/>
          <p:cNvGraphicFramePr>
            <a:graphicFrameLocks/>
          </p:cNvGraphicFramePr>
          <p:nvPr/>
        </p:nvGraphicFramePr>
        <p:xfrm>
          <a:off x="4462145" y="2943860"/>
          <a:ext cx="3630295" cy="3586480"/>
        </p:xfrm>
        <a:graphic>
          <a:graphicData uri="http://schemas.openxmlformats.org/presentationml/2006/ole">
            <mc:AlternateContent xmlns:mc="http://schemas.openxmlformats.org/markup-compatibility/2006">
              <mc:Choice xmlns:v="urn:schemas-microsoft-com:vml" Requires="v">
                <p:oleObj spid="_x0000_s29700" r:id="rId4" imgW="1881905" imgH="1859441" progId="PBrush">
                  <p:embed/>
                </p:oleObj>
              </mc:Choice>
              <mc:Fallback>
                <p:oleObj r:id="rId4" imgW="1881905" imgH="1859441" progId="PBrush">
                  <p:embed/>
                  <p:pic>
                    <p:nvPicPr>
                      <p:cNvPr id="0" name="Picture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2145" y="2943860"/>
                        <a:ext cx="3630295" cy="35864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371600" y="2041625"/>
            <a:ext cx="9601200" cy="3581400"/>
          </a:xfrm>
        </p:spPr>
        <p:txBody>
          <a:bodyPr>
            <a:normAutofit/>
          </a:bodyPr>
          <a:lstStyle/>
          <a:p>
            <a:pPr marL="0" indent="0">
              <a:buNone/>
            </a:pPr>
            <a:r>
              <a:rPr lang="en-US" altLang="zh-CN" b="1" dirty="0"/>
              <a:t>What other difficulties do you think disabled people may encounter?</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sp>
        <p:nvSpPr>
          <p:cNvPr id="10" name="标题 1"/>
          <p:cNvSpPr>
            <a:spLocks noGrp="1"/>
          </p:cNvSpPr>
          <p:nvPr/>
        </p:nvSpPr>
        <p:spPr>
          <a:xfrm>
            <a:off x="1371600" y="685800"/>
            <a:ext cx="3173896" cy="634821"/>
          </a:xfrm>
          <a:prstGeom prst="rect">
            <a:avLst/>
          </a:prstGeom>
          <a:solidFill>
            <a:schemeClr val="accent4">
              <a:lumMod val="20000"/>
              <a:lumOff val="80000"/>
            </a:schemeClr>
          </a:solidFill>
        </p:spPr>
        <p:txBody>
          <a:bodyPr vert="horz" lIns="91440" tIns="45720" rIns="91440" bIns="45720" rtlCol="0" anchor="t">
            <a:normAutofit/>
          </a:bodyPr>
          <a:lstStyle>
            <a:lvl1pPr algn="l" defTabSz="914400" rtl="0" eaLnBrk="1" latinLnBrk="0" hangingPunct="1">
              <a:lnSpc>
                <a:spcPct val="89000"/>
              </a:lnSpc>
              <a:spcBef>
                <a:spcPct val="0"/>
              </a:spcBef>
              <a:buNone/>
              <a:defRPr sz="4000" kern="1200" baseline="0">
                <a:solidFill>
                  <a:schemeClr val="tx2"/>
                </a:solidFill>
                <a:latin typeface="Times New Roman" panose="02020603050405020304" pitchFamily="18" charset="0"/>
                <a:ea typeface="+mj-ea"/>
                <a:cs typeface="+mj-cs"/>
              </a:defRPr>
            </a:lvl1pPr>
          </a:lstStyle>
          <a:p>
            <a:r>
              <a:rPr lang="en-US" altLang="zh-CN" b="1" dirty="0" smtClean="0"/>
              <a:t>Let’s think</a:t>
            </a:r>
            <a:endParaRPr lang="zh-CN" altLang="en-US" b="1" dirty="0"/>
          </a:p>
        </p:txBody>
      </p:sp>
      <p:graphicFrame>
        <p:nvGraphicFramePr>
          <p:cNvPr id="2" name="对象 1"/>
          <p:cNvGraphicFramePr>
            <a:graphicFrameLocks/>
          </p:cNvGraphicFramePr>
          <p:nvPr/>
        </p:nvGraphicFramePr>
        <p:xfrm>
          <a:off x="3835400" y="2923540"/>
          <a:ext cx="4520565" cy="3871595"/>
        </p:xfrm>
        <a:graphic>
          <a:graphicData uri="http://schemas.openxmlformats.org/presentationml/2006/ole">
            <mc:AlternateContent xmlns:mc="http://schemas.openxmlformats.org/markup-compatibility/2006">
              <mc:Choice xmlns:v="urn:schemas-microsoft-com:vml" Requires="v">
                <p:oleObj spid="_x0000_s30724" r:id="rId4" imgW="4259949" imgH="3635055" progId="PBrush">
                  <p:embed/>
                </p:oleObj>
              </mc:Choice>
              <mc:Fallback>
                <p:oleObj r:id="rId4" imgW="4259949" imgH="3635055" progId="PBrush">
                  <p:embed/>
                  <p:pic>
                    <p:nvPicPr>
                      <p:cNvPr id="0" name="Picture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5400" y="2923540"/>
                        <a:ext cx="4520565" cy="38715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1371600" y="685800"/>
            <a:ext cx="2392017" cy="842554"/>
          </a:xfrm>
          <a:solidFill>
            <a:schemeClr val="accent4">
              <a:lumMod val="20000"/>
              <a:lumOff val="80000"/>
            </a:schemeClr>
          </a:solidFill>
        </p:spPr>
        <p:txBody>
          <a:bodyPr/>
          <a:lstStyle/>
          <a:p>
            <a:r>
              <a:rPr lang="en-US" b="1" dirty="0"/>
              <a:t>Matching</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sp>
        <p:nvSpPr>
          <p:cNvPr id="3" name="内容占位符 2"/>
          <p:cNvSpPr>
            <a:spLocks noGrp="1"/>
          </p:cNvSpPr>
          <p:nvPr>
            <p:ph idx="1"/>
          </p:nvPr>
        </p:nvSpPr>
        <p:spPr>
          <a:xfrm>
            <a:off x="1371600" y="2041625"/>
            <a:ext cx="9601200" cy="3581400"/>
          </a:xfrm>
        </p:spPr>
        <p:txBody>
          <a:bodyPr/>
          <a:lstStyle/>
          <a:p>
            <a:pPr marL="0" indent="0" algn="ctr">
              <a:buNone/>
            </a:pPr>
            <a:r>
              <a:rPr lang="en-US" altLang="zh-CN" b="1" dirty="0"/>
              <a:t>Story A</a:t>
            </a:r>
          </a:p>
          <a:p>
            <a:pPr marL="0" indent="0" algn="just">
              <a:buNone/>
            </a:pPr>
            <a:r>
              <a:rPr lang="en-US" altLang="zh-CN" b="1" dirty="0"/>
              <a:t>    Your American friend Tom is disabled and has to use a wheelchair. However, </a:t>
            </a:r>
            <a:r>
              <a:rPr lang="en-US" altLang="zh-CN" b="1" dirty="0" smtClean="0"/>
              <a:t>he loves sports and wants </a:t>
            </a:r>
            <a:r>
              <a:rPr lang="en-US" altLang="zh-CN" b="1" dirty="0"/>
              <a:t>to </a:t>
            </a:r>
            <a:r>
              <a:rPr lang="en-US" altLang="zh-CN" b="1" dirty="0" smtClean="0"/>
              <a:t>win </a:t>
            </a:r>
            <a:r>
              <a:rPr lang="en-US" altLang="zh-CN" b="1" dirty="0"/>
              <a:t>the wheelchair marathon. </a:t>
            </a:r>
          </a:p>
          <a:p>
            <a:pPr marL="0" indent="0" algn="just">
              <a:buNone/>
            </a:pPr>
            <a:r>
              <a:rPr lang="en-US" altLang="zh-CN" b="1" dirty="0"/>
              <a:t>    Find a story to encourage him.</a:t>
            </a:r>
          </a:p>
          <a:p>
            <a:pPr marL="0" indent="0">
              <a:buNone/>
            </a:pPr>
            <a:endParaRPr lang="zh-CN" altLang="en-US" b="1" dirty="0"/>
          </a:p>
        </p:txBody>
      </p:sp>
      <p:pic>
        <p:nvPicPr>
          <p:cNvPr id="2" name="图片 1"/>
          <p:cNvPicPr>
            <a:picLocks noChangeAspect="1"/>
          </p:cNvPicPr>
          <p:nvPr/>
        </p:nvPicPr>
        <p:blipFill>
          <a:blip r:embed="rId3" cstate="print"/>
          <a:stretch>
            <a:fillRect/>
          </a:stretch>
        </p:blipFill>
        <p:spPr>
          <a:xfrm>
            <a:off x="8688070" y="4207510"/>
            <a:ext cx="3513455" cy="2635250"/>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1371600" y="685800"/>
            <a:ext cx="2405270" cy="842554"/>
          </a:xfrm>
          <a:solidFill>
            <a:schemeClr val="accent4">
              <a:lumMod val="20000"/>
              <a:lumOff val="80000"/>
            </a:schemeClr>
          </a:solidFill>
        </p:spPr>
        <p:txBody>
          <a:bodyPr/>
          <a:lstStyle/>
          <a:p>
            <a:r>
              <a:rPr lang="en-US" b="1" dirty="0"/>
              <a:t>Matching</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sp>
        <p:nvSpPr>
          <p:cNvPr id="3" name="内容占位符 2"/>
          <p:cNvSpPr>
            <a:spLocks noGrp="1"/>
          </p:cNvSpPr>
          <p:nvPr>
            <p:ph idx="1"/>
          </p:nvPr>
        </p:nvSpPr>
        <p:spPr>
          <a:xfrm>
            <a:off x="1371600" y="2041625"/>
            <a:ext cx="9601200" cy="3581400"/>
          </a:xfrm>
        </p:spPr>
        <p:txBody>
          <a:bodyPr/>
          <a:lstStyle/>
          <a:p>
            <a:pPr marL="0" indent="0" algn="ctr">
              <a:buNone/>
            </a:pPr>
            <a:r>
              <a:rPr lang="en-US" altLang="zh-CN" b="1" dirty="0"/>
              <a:t>Story B</a:t>
            </a:r>
          </a:p>
          <a:p>
            <a:pPr marL="0" indent="0" algn="just">
              <a:buNone/>
            </a:pPr>
            <a:r>
              <a:rPr lang="en-US" altLang="zh-CN" b="1" dirty="0"/>
              <a:t>    A blind girl is learning to read special books designed for blind people. This blind girl is wondering whether she can read books quickly. </a:t>
            </a:r>
          </a:p>
          <a:p>
            <a:pPr marL="0" indent="0" algn="just">
              <a:buNone/>
            </a:pPr>
            <a:r>
              <a:rPr lang="en-US" altLang="zh-CN" b="1" dirty="0"/>
              <a:t>    Use a story to tell her that blind people can read even faster than sighted people.</a:t>
            </a:r>
          </a:p>
          <a:p>
            <a:pPr marL="0" indent="0">
              <a:buNone/>
            </a:pPr>
            <a:endParaRPr lang="zh-CN" altLang="en-US" b="1" dirty="0"/>
          </a:p>
        </p:txBody>
      </p:sp>
      <p:pic>
        <p:nvPicPr>
          <p:cNvPr id="2" name="图片 1"/>
          <p:cNvPicPr>
            <a:picLocks noChangeAspect="1"/>
          </p:cNvPicPr>
          <p:nvPr/>
        </p:nvPicPr>
        <p:blipFill>
          <a:blip r:embed="rId3"/>
          <a:stretch>
            <a:fillRect/>
          </a:stretch>
        </p:blipFill>
        <p:spPr>
          <a:xfrm>
            <a:off x="8870950" y="4672965"/>
            <a:ext cx="3322320" cy="2214880"/>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rop">
  <a:themeElements>
    <a:clrScheme name="紫罗兰色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裁剪</Template>
  <TotalTime>242</TotalTime>
  <Words>636</Words>
  <Application>Microsoft Office PowerPoint</Application>
  <PresentationFormat>自定义</PresentationFormat>
  <Paragraphs>70</Paragraphs>
  <Slides>19</Slides>
  <Notes>0</Notes>
  <HiddenSlides>0</HiddenSlides>
  <MMClips>0</MMClips>
  <ScaleCrop>false</ScaleCrop>
  <HeadingPairs>
    <vt:vector size="6" baseType="variant">
      <vt:variant>
        <vt:lpstr>主题</vt:lpstr>
      </vt:variant>
      <vt:variant>
        <vt:i4>1</vt:i4>
      </vt:variant>
      <vt:variant>
        <vt:lpstr>嵌入 OLE 服务器</vt:lpstr>
      </vt:variant>
      <vt:variant>
        <vt:i4>0</vt:i4>
      </vt:variant>
      <vt:variant>
        <vt:lpstr>幻灯片标题</vt:lpstr>
      </vt:variant>
      <vt:variant>
        <vt:i4>19</vt:i4>
      </vt:variant>
    </vt:vector>
  </HeadingPairs>
  <TitlesOfParts>
    <vt:vector size="20" baseType="lpstr">
      <vt:lpstr>Crop</vt:lpstr>
      <vt:lpstr>Up to the Challenge   直面挑战</vt:lpstr>
      <vt:lpstr>Predict</vt:lpstr>
      <vt:lpstr>Group work </vt:lpstr>
      <vt:lpstr>Read and find the answers in groups </vt:lpstr>
      <vt:lpstr>Read and find the answers in groups </vt:lpstr>
      <vt:lpstr>PowerPoint 演示文稿</vt:lpstr>
      <vt:lpstr>PowerPoint 演示文稿</vt:lpstr>
      <vt:lpstr>Matching</vt:lpstr>
      <vt:lpstr>Matching</vt:lpstr>
      <vt:lpstr>Matching</vt:lpstr>
      <vt:lpstr>Matching</vt:lpstr>
      <vt:lpstr>Matching</vt:lpstr>
      <vt:lpstr>Matching</vt:lpstr>
      <vt:lpstr>Matching</vt:lpstr>
      <vt:lpstr>Matching</vt:lpstr>
      <vt:lpstr>Matching</vt:lpstr>
      <vt:lpstr>Self-designed matching</vt:lpstr>
      <vt:lpstr>Group Work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 Vida</dc:creator>
  <cp:lastModifiedBy>fltrp</cp:lastModifiedBy>
  <cp:revision>162</cp:revision>
  <dcterms:created xsi:type="dcterms:W3CDTF">2018-08-31T02:17:00Z</dcterms:created>
  <dcterms:modified xsi:type="dcterms:W3CDTF">2019-02-28T07:12:24Z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2052-11.1.0.7967</vt:lpwstr>
  </property>
</Properties>
</file>