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321" r:id="rId2"/>
    <p:sldId id="257" r:id="rId3"/>
    <p:sldId id="258" r:id="rId4"/>
    <p:sldId id="260" r:id="rId5"/>
    <p:sldId id="261" r:id="rId6"/>
    <p:sldId id="303" r:id="rId7"/>
    <p:sldId id="325" r:id="rId8"/>
    <p:sldId id="326" r:id="rId9"/>
    <p:sldId id="327" r:id="rId10"/>
    <p:sldId id="328" r:id="rId11"/>
    <p:sldId id="332" r:id="rId12"/>
    <p:sldId id="333" r:id="rId13"/>
    <p:sldId id="334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56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96" autoAdjust="0"/>
  </p:normalViewPr>
  <p:slideViewPr>
    <p:cSldViewPr>
      <p:cViewPr varScale="1">
        <p:scale>
          <a:sx n="80" d="100"/>
          <a:sy n="80" d="100"/>
        </p:scale>
        <p:origin x="-1522" y="-82"/>
      </p:cViewPr>
      <p:guideLst>
        <p:guide orient="horz" pos="2160"/>
        <p:guide pos="29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B08D0-98D9-4C99-B18C-CBD31ECC5DBE}" type="datetimeFigureOut">
              <a:rPr lang="zh-CN" altLang="en-US" smtClean="0"/>
              <a:pPr/>
              <a:t>2019/2/28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48DE1-5315-4A27-8044-C318864AFC2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6409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48DE1-5315-4A27-8044-C318864AFC2A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48DE1-5315-4A27-8044-C318864AFC2A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48DE1-5315-4A27-8044-C318864AFC2A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48DE1-5315-4A27-8044-C318864AFC2A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7200" cap="none" baseline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09931" y="3956282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 baseline="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3182DC8-2AD1-4F6E-928D-601A84BA3D5F}" type="datetimeFigureOut">
              <a:rPr lang="zh-CN" altLang="en-US" smtClean="0">
                <a:solidFill>
                  <a:srgbClr val="632E62"/>
                </a:solidFill>
              </a:rPr>
              <a:pPr/>
              <a:t>2019/2/28</a:t>
            </a:fld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219C286-C66E-4CB1-A030-2CF5247F998D}" type="slidenum">
              <a:rPr lang="zh-CN" altLang="en-US" smtClean="0">
                <a:solidFill>
                  <a:srgbClr val="632E62"/>
                </a:solidFill>
              </a:rPr>
              <a:pPr/>
              <a:t>‹#›</a:t>
            </a:fld>
            <a:endParaRPr lang="zh-CN" altLang="en-US">
              <a:solidFill>
                <a:srgbClr val="632E62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64645" y="744472"/>
            <a:ext cx="8005588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aseline="0">
                <a:latin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3200" baseline="0"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2DC8-2AD1-4F6E-928D-601A84BA3D5F}" type="datetimeFigureOut">
              <a:rPr lang="zh-CN" altLang="en-US" smtClean="0">
                <a:solidFill>
                  <a:srgbClr val="632E62"/>
                </a:solidFill>
              </a:rPr>
              <a:pPr/>
              <a:t>2019/2/28</a:t>
            </a:fld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C286-C66E-4CB1-A030-2CF5247F998D}" type="slidenum">
              <a:rPr lang="zh-CN" altLang="en-US" smtClean="0">
                <a:solidFill>
                  <a:srgbClr val="632E62"/>
                </a:solidFill>
              </a:rPr>
              <a:pPr/>
              <a:t>‹#›</a:t>
            </a:fld>
            <a:endParaRPr lang="zh-CN" altLang="en-US">
              <a:solidFill>
                <a:srgbClr val="632E6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3182DC8-2AD1-4F6E-928D-601A84BA3D5F}" type="datetimeFigureOut">
              <a:rPr lang="zh-CN" altLang="en-US" smtClean="0">
                <a:solidFill>
                  <a:srgbClr val="632E62"/>
                </a:solidFill>
              </a:rPr>
              <a:pPr/>
              <a:t>2019/2/28</a:t>
            </a:fld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4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3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219C286-C66E-4CB1-A030-2CF5247F998D}" type="slidenum">
              <a:rPr lang="zh-CN" altLang="en-US" smtClean="0">
                <a:solidFill>
                  <a:srgbClr val="632E62"/>
                </a:solidFill>
              </a:rPr>
              <a:pPr/>
              <a:t>‹#›</a:t>
            </a:fld>
            <a:endParaRPr lang="zh-CN" altLang="en-US">
              <a:solidFill>
                <a:srgbClr val="632E6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175" indent="-384175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175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93445" y="892810"/>
            <a:ext cx="7772400" cy="2731135"/>
          </a:xfrm>
        </p:spPr>
        <p:txBody>
          <a:bodyPr/>
          <a:lstStyle/>
          <a:p>
            <a:r>
              <a:rPr lang="en-US" altLang="zh-CN" sz="6600" b="1" dirty="0"/>
              <a:t>An Idea Seed</a:t>
            </a:r>
            <a:r>
              <a:rPr lang="en-US" altLang="zh-CN" sz="6000" b="1" dirty="0"/>
              <a:t/>
            </a:r>
            <a:br>
              <a:rPr lang="en-US" altLang="zh-CN" sz="6000" b="1" dirty="0"/>
            </a:br>
            <a:r>
              <a:rPr lang="zh-CN" altLang="en-US" sz="4000" b="1" dirty="0" smtClean="0"/>
              <a:t>创意的种子</a:t>
            </a:r>
            <a:endParaRPr lang="en-US" altLang="zh-CN" sz="4000" b="1" dirty="0">
              <a:solidFill>
                <a:srgbClr val="35602F"/>
              </a:solidFill>
            </a:endParaRPr>
          </a:p>
        </p:txBody>
      </p:sp>
      <p:pic>
        <p:nvPicPr>
          <p:cNvPr id="4" name="图片 3" descr="种子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50845" y="3928745"/>
            <a:ext cx="3103880" cy="1627505"/>
          </a:xfrm>
          <a:prstGeom prst="rect">
            <a:avLst/>
          </a:prstGeom>
        </p:spPr>
      </p:pic>
      <p:sp>
        <p:nvSpPr>
          <p:cNvPr id="5" name="副标题 2"/>
          <p:cNvSpPr>
            <a:spLocks noGrp="1"/>
          </p:cNvSpPr>
          <p:nvPr>
            <p:ph type="subTitle" idx="1"/>
          </p:nvPr>
        </p:nvSpPr>
        <p:spPr>
          <a:xfrm>
            <a:off x="260410" y="5725869"/>
            <a:ext cx="5976664" cy="1086237"/>
          </a:xfrm>
        </p:spPr>
        <p:txBody>
          <a:bodyPr/>
          <a:lstStyle/>
          <a:p>
            <a:pPr algn="r"/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选自</a:t>
            </a:r>
            <a:r>
              <a:rPr lang="en-US" altLang="zh-CN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《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多维阅读第</a:t>
            </a:r>
            <a:r>
              <a:rPr lang="en-US" altLang="zh-CN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</a:t>
            </a:r>
            <a:r>
              <a:rPr lang="zh-CN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级</a:t>
            </a:r>
            <a:r>
              <a:rPr lang="en-US" altLang="zh-CN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》</a:t>
            </a:r>
            <a:endParaRPr lang="zh-CN" alt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             </a:t>
            </a:r>
            <a:r>
              <a:rPr lang="en-US" altLang="zh-CN" b="1" dirty="0"/>
              <a:t>Group discussion </a:t>
            </a:r>
            <a:br>
              <a:rPr lang="en-US" altLang="zh-CN" b="1" dirty="0"/>
            </a:br>
            <a:endParaRPr lang="en-US" altLang="zh-CN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0930" y="1638300"/>
            <a:ext cx="7585526" cy="459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1. Why does the author write the book?</a:t>
            </a:r>
          </a:p>
          <a:p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2. Does </a:t>
            </a:r>
            <a:r>
              <a:rPr lang="en-US" altLang="zh-CN" dirty="0" smtClean="0"/>
              <a:t>the author simply </a:t>
            </a:r>
            <a:r>
              <a:rPr lang="en-US" altLang="zh-CN" dirty="0"/>
              <a:t>want to inform us of some successful and practical inventions,  </a:t>
            </a:r>
            <a:r>
              <a:rPr lang="en-US" altLang="zh-CN" dirty="0" smtClean="0"/>
              <a:t>and entertain </a:t>
            </a:r>
            <a:r>
              <a:rPr lang="en-US" altLang="zh-CN" dirty="0"/>
              <a:t>us by describing a few wacky ones?  </a:t>
            </a:r>
          </a:p>
          <a:p>
            <a:pPr>
              <a:buNone/>
            </a:pP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3. What does the writer intend to tell us?</a:t>
            </a:r>
            <a:endParaRPr lang="zh-CN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200900" cy="1485900"/>
          </a:xfrm>
        </p:spPr>
        <p:txBody>
          <a:bodyPr/>
          <a:lstStyle/>
          <a:p>
            <a:r>
              <a:rPr lang="en-US" altLang="zh-CN" dirty="0"/>
              <a:t>             </a:t>
            </a:r>
            <a:r>
              <a:rPr lang="en-US" altLang="zh-CN" b="1" dirty="0"/>
              <a:t>Group conclusion</a:t>
            </a:r>
            <a:br>
              <a:rPr lang="en-US" altLang="zh-CN" b="1" dirty="0"/>
            </a:br>
            <a:endParaRPr lang="en-US" altLang="zh-CN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350268"/>
            <a:ext cx="7585526" cy="4454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Why is the book entitled “</a:t>
            </a:r>
            <a:r>
              <a:rPr lang="en-US" altLang="zh-CN" b="1" i="1" dirty="0"/>
              <a:t>An Idea Seed</a:t>
            </a:r>
            <a:r>
              <a:rPr lang="en-US" altLang="zh-CN" dirty="0"/>
              <a:t>”? </a:t>
            </a:r>
          </a:p>
          <a:p>
            <a:endParaRPr lang="en-US" altLang="zh-CN" dirty="0"/>
          </a:p>
          <a:p>
            <a:pPr>
              <a:buNone/>
            </a:pPr>
            <a:r>
              <a:rPr lang="zh-CN" altLang="zh-CN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</a:t>
            </a:r>
            <a:r>
              <a:rPr lang="en-US" altLang="zh-CN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</a:t>
            </a:r>
            <a:r>
              <a:rPr lang="en-US" altLang="zh-CN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plant </a:t>
            </a:r>
            <a:r>
              <a:rPr lang="en-US" altLang="zh-CN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seed of </a:t>
            </a:r>
            <a:r>
              <a:rPr lang="en-US" altLang="zh-CN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creation </a:t>
            </a:r>
            <a:r>
              <a:rPr lang="en-US" altLang="zh-CN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 the minds of the readers so that it might take roots, blossom and fruit.</a:t>
            </a:r>
            <a:r>
              <a:rPr lang="zh-CN" altLang="zh-CN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”</a:t>
            </a:r>
            <a:endParaRPr lang="zh-CN" altLang="zh-CN" sz="4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altLang="zh-CN" dirty="0"/>
          </a:p>
          <a:p>
            <a:endParaRPr lang="zh-CN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200800" cy="1152128"/>
          </a:xfrm>
        </p:spPr>
        <p:txBody>
          <a:bodyPr>
            <a:normAutofit fontScale="90000"/>
          </a:bodyPr>
          <a:lstStyle/>
          <a:p>
            <a:r>
              <a:rPr lang="en-US" altLang="zh-CN" sz="4900" b="1" dirty="0">
                <a:solidFill>
                  <a:schemeClr val="tx2">
                    <a:lumMod val="75000"/>
                  </a:schemeClr>
                </a:solidFill>
              </a:rPr>
              <a:t>Assignment : </a:t>
            </a:r>
            <a:r>
              <a:rPr lang="en-US" altLang="zh-CN" sz="4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 am a Maker </a:t>
            </a:r>
            <a:r>
              <a:rPr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zh-CN" altLang="en-US" sz="4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052736"/>
            <a:ext cx="7632848" cy="54452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sz="3600" b="1" dirty="0">
                <a:solidFill>
                  <a:schemeClr val="accent6">
                    <a:lumMod val="75000"/>
                  </a:schemeClr>
                </a:solidFill>
              </a:rPr>
              <a:t>                     </a:t>
            </a:r>
          </a:p>
          <a:p>
            <a:pPr>
              <a:buNone/>
            </a:pP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 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Suppose you are 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member 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of the “Maker’s Club” in the school.</a:t>
            </a:r>
          </a:p>
          <a:p>
            <a:pPr>
              <a:buNone/>
            </a:pPr>
            <a:r>
              <a:rPr lang="en-US" altLang="zh-CN" dirty="0" smtClean="0">
                <a:solidFill>
                  <a:schemeClr val="bg2">
                    <a:lumMod val="25000"/>
                  </a:schemeClr>
                </a:solidFill>
              </a:rPr>
              <a:t>2. </a:t>
            </a:r>
            <a:r>
              <a:rPr lang="en-US" altLang="zh-CN" dirty="0">
                <a:solidFill>
                  <a:schemeClr val="bg2">
                    <a:lumMod val="25000"/>
                  </a:schemeClr>
                </a:solidFill>
              </a:rPr>
              <a:t>Work in groups of 5.</a:t>
            </a:r>
          </a:p>
          <a:p>
            <a:pPr>
              <a:buNone/>
            </a:pP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3. 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 some research into an existing problem that concerns you; 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use 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your imagination and creativity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then </a:t>
            </a:r>
            <a:r>
              <a:rPr lang="en-US" altLang="zh-C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“invent” a new device/product.</a:t>
            </a:r>
          </a:p>
          <a:p>
            <a:pPr>
              <a:buNone/>
            </a:pPr>
            <a:r>
              <a:rPr lang="en-US" altLang="zh-CN" smtClean="0">
                <a:solidFill>
                  <a:schemeClr val="bg2">
                    <a:lumMod val="25000"/>
                  </a:schemeClr>
                </a:solidFill>
              </a:rPr>
              <a:t>4. </a:t>
            </a:r>
            <a:r>
              <a:rPr lang="en-US" altLang="zh-CN" dirty="0">
                <a:solidFill>
                  <a:schemeClr val="bg2">
                    <a:lumMod val="25000"/>
                  </a:schemeClr>
                </a:solidFill>
              </a:rPr>
              <a:t>Design a poster for your “invention” and give a presentation of your invention to the class.</a:t>
            </a:r>
            <a:endParaRPr lang="zh-CN" alt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28271" y="2644532"/>
            <a:ext cx="588757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9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T</a:t>
            </a:r>
            <a:r>
              <a:rPr lang="en-US" altLang="zh-CN" sz="96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hank</a:t>
            </a:r>
            <a:r>
              <a:rPr lang="en-US" altLang="zh-CN" sz="9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altLang="zh-CN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y</a:t>
            </a:r>
            <a:r>
              <a:rPr lang="en-US" altLang="zh-CN" sz="96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ou</a:t>
            </a:r>
            <a:r>
              <a:rPr lang="en-US" altLang="zh-CN" sz="9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!</a:t>
            </a:r>
            <a:endParaRPr lang="zh-CN" altLang="en-US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46720" cy="1485900"/>
          </a:xfrm>
        </p:spPr>
        <p:txBody>
          <a:bodyPr/>
          <a:lstStyle/>
          <a:p>
            <a:pPr algn="ctr"/>
            <a:r>
              <a:rPr lang="en-US" altLang="zh-CN" b="1" dirty="0"/>
              <a:t>Lead-in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5" y="1177444"/>
            <a:ext cx="8435280" cy="5573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400" b="1" dirty="0" smtClean="0"/>
              <a:t>Read the cover </a:t>
            </a:r>
            <a:r>
              <a:rPr lang="en-US" altLang="zh-CN" sz="3400" b="1" dirty="0"/>
              <a:t>and the contents of the book. Answer the questions:</a:t>
            </a:r>
          </a:p>
          <a:p>
            <a:pPr marL="0" indent="0">
              <a:buNone/>
            </a:pPr>
            <a:r>
              <a:rPr lang="en-US" altLang="zh-CN" dirty="0"/>
              <a:t>1. </a:t>
            </a:r>
            <a:r>
              <a:rPr lang="en-US" altLang="zh-CN" dirty="0" smtClean="0"/>
              <a:t>What </a:t>
            </a:r>
            <a:r>
              <a:rPr lang="en-US" altLang="zh-CN" dirty="0"/>
              <a:t>do you expect to read about in this book?</a:t>
            </a:r>
          </a:p>
          <a:p>
            <a:pPr marL="0" indent="0">
              <a:buNone/>
            </a:pPr>
            <a:r>
              <a:rPr lang="en-US" altLang="zh-CN" dirty="0" smtClean="0"/>
              <a:t>2. In what </a:t>
            </a:r>
            <a:r>
              <a:rPr lang="en-US" altLang="zh-CN" dirty="0" smtClean="0"/>
              <a:t>ways </a:t>
            </a:r>
            <a:r>
              <a:rPr lang="en-US" altLang="zh-CN" dirty="0" smtClean="0"/>
              <a:t>does an idea have </a:t>
            </a:r>
            <a:r>
              <a:rPr lang="en-US" altLang="zh-CN" dirty="0"/>
              <a:t>anything to do with a seed</a:t>
            </a:r>
            <a:r>
              <a:rPr lang="en-US" altLang="zh-CN" dirty="0" smtClean="0"/>
              <a:t>?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485800"/>
            <a:ext cx="8750206" cy="1143000"/>
          </a:xfrm>
        </p:spPr>
        <p:txBody>
          <a:bodyPr/>
          <a:lstStyle/>
          <a:p>
            <a:pPr algn="ctr"/>
            <a:r>
              <a:rPr lang="en-US" altLang="zh-CN" b="1" dirty="0"/>
              <a:t>First-reading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189762"/>
            <a:ext cx="8775833" cy="1080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/>
              <a:t>Read the book and finish the following </a:t>
            </a:r>
            <a:r>
              <a:rPr lang="en-US" altLang="zh-CN" b="1" dirty="0" smtClean="0"/>
              <a:t>activities</a:t>
            </a:r>
            <a:r>
              <a:rPr lang="en-US" altLang="zh-CN" b="1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Complete the mind-map with some basic information you can find in the book about “inventions”.</a:t>
            </a:r>
          </a:p>
        </p:txBody>
      </p:sp>
      <p:sp>
        <p:nvSpPr>
          <p:cNvPr id="5" name="Oval 20"/>
          <p:cNvSpPr/>
          <p:nvPr/>
        </p:nvSpPr>
        <p:spPr>
          <a:xfrm>
            <a:off x="3248660" y="4276725"/>
            <a:ext cx="2908300" cy="1123315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square"/>
          <a:lstStyle/>
          <a:p>
            <a:pPr algn="ctr"/>
            <a:r>
              <a:rPr lang="zh-CN" altLang="en-US" sz="2800" b="1" dirty="0"/>
              <a:t>Inventions</a:t>
            </a:r>
            <a:endParaRPr lang="zh-CN" altLang="en-US" dirty="0"/>
          </a:p>
          <a:p>
            <a:endParaRPr lang="zh-CN" altLang="en-US" dirty="0"/>
          </a:p>
        </p:txBody>
      </p:sp>
      <p:cxnSp>
        <p:nvCxnSpPr>
          <p:cNvPr id="1073743875" name="AutoShape 22"/>
          <p:cNvCxnSpPr/>
          <p:nvPr/>
        </p:nvCxnSpPr>
        <p:spPr>
          <a:xfrm flipV="1">
            <a:off x="4702810" y="3733483"/>
            <a:ext cx="0" cy="54292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6" name="AutoShape 22"/>
          <p:cNvCxnSpPr/>
          <p:nvPr/>
        </p:nvCxnSpPr>
        <p:spPr>
          <a:xfrm flipH="1" flipV="1">
            <a:off x="3330575" y="3924935"/>
            <a:ext cx="313055" cy="54737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7" name="AutoShape 22"/>
          <p:cNvCxnSpPr/>
          <p:nvPr/>
        </p:nvCxnSpPr>
        <p:spPr>
          <a:xfrm>
            <a:off x="4702810" y="5400040"/>
            <a:ext cx="0" cy="56324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8" name="AutoShape 22"/>
          <p:cNvCxnSpPr/>
          <p:nvPr/>
        </p:nvCxnSpPr>
        <p:spPr>
          <a:xfrm>
            <a:off x="5568315" y="5275580"/>
            <a:ext cx="660400" cy="45783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9" name="AutoShape 22"/>
          <p:cNvCxnSpPr/>
          <p:nvPr/>
        </p:nvCxnSpPr>
        <p:spPr>
          <a:xfrm flipV="1">
            <a:off x="6156325" y="4828540"/>
            <a:ext cx="711835" cy="1968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0" name="AutoShape 22"/>
          <p:cNvCxnSpPr/>
          <p:nvPr/>
        </p:nvCxnSpPr>
        <p:spPr>
          <a:xfrm flipV="1">
            <a:off x="5699760" y="3924935"/>
            <a:ext cx="457200" cy="54292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1" name="AutoShape 22"/>
          <p:cNvCxnSpPr/>
          <p:nvPr/>
        </p:nvCxnSpPr>
        <p:spPr>
          <a:xfrm flipH="1">
            <a:off x="3041015" y="5145405"/>
            <a:ext cx="504190" cy="37338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269776"/>
            <a:ext cx="8678768" cy="1143000"/>
          </a:xfrm>
        </p:spPr>
        <p:txBody>
          <a:bodyPr/>
          <a:lstStyle/>
          <a:p>
            <a:pPr algn="ctr"/>
            <a:r>
              <a:rPr lang="en-US" altLang="zh-CN" b="1" dirty="0"/>
              <a:t>First-reading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6064" y="1268760"/>
            <a:ext cx="8604448" cy="1080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altLang="zh-CN" dirty="0">
                <a:solidFill>
                  <a:schemeClr val="tx2">
                    <a:lumMod val="75000"/>
                  </a:schemeClr>
                </a:solidFill>
              </a:rPr>
              <a:t>. Completet the chart below about “Ancient Inventions”.</a:t>
            </a:r>
          </a:p>
        </p:txBody>
      </p:sp>
      <p:graphicFrame>
        <p:nvGraphicFramePr>
          <p:cNvPr id="6" name="表格 5"/>
          <p:cNvGraphicFramePr/>
          <p:nvPr/>
        </p:nvGraphicFramePr>
        <p:xfrm>
          <a:off x="602615" y="2984500"/>
          <a:ext cx="8390255" cy="3692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475"/>
                <a:gridCol w="1095375"/>
                <a:gridCol w="2242820"/>
                <a:gridCol w="2369820"/>
                <a:gridCol w="1421765"/>
              </a:tblGrid>
              <a:tr h="508635">
                <a:tc gridSpan="5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Ancient Inventions</a:t>
                      </a:r>
                      <a:endParaRPr lang="en-US" altLang="en-US" sz="24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78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Invention</a:t>
                      </a:r>
                      <a:endParaRPr lang="en-US" altLang="en-US" sz="1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Inventor</a:t>
                      </a:r>
                      <a:endParaRPr lang="en-US" altLang="en-US" sz="18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Original Purpose</a:t>
                      </a:r>
                      <a:endParaRPr lang="en-US" altLang="en-US" sz="1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Further Use</a:t>
                      </a:r>
                      <a:endParaRPr lang="en-US" altLang="en-US" sz="1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Category</a:t>
                      </a:r>
                      <a:endParaRPr lang="en-US" altLang="en-US" sz="18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694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696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9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78768" cy="1143000"/>
          </a:xfrm>
        </p:spPr>
        <p:txBody>
          <a:bodyPr/>
          <a:lstStyle/>
          <a:p>
            <a:pPr algn="ctr"/>
            <a:r>
              <a:rPr lang="en-US" altLang="zh-CN" b="1" dirty="0"/>
              <a:t>First-reading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980728"/>
            <a:ext cx="8604448" cy="1080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dirty="0" smtClean="0"/>
              <a:t>3</a:t>
            </a:r>
            <a:r>
              <a:rPr lang="en-US" altLang="zh-CN" dirty="0"/>
              <a:t>.  </a:t>
            </a:r>
            <a:r>
              <a:rPr lang="en-US" altLang="zh-CN" dirty="0">
                <a:solidFill>
                  <a:schemeClr val="tx2">
                    <a:lumMod val="75000"/>
                  </a:schemeClr>
                </a:solidFill>
                <a:sym typeface="+mn-ea"/>
              </a:rPr>
              <a:t>Completet the chart below about “From Past to Present”.</a:t>
            </a:r>
            <a:endParaRPr lang="en-US" altLang="zh-CN" dirty="0"/>
          </a:p>
          <a:p>
            <a:pPr marL="3730625" lvl="8" indent="0">
              <a:buNone/>
            </a:pPr>
            <a:endParaRPr lang="en-US" altLang="zh-CN" b="1" dirty="0">
              <a:solidFill>
                <a:srgbClr val="0000CC"/>
              </a:solidFill>
            </a:endParaRPr>
          </a:p>
          <a:p>
            <a:endParaRPr lang="en-US" altLang="zh-CN" b="1" dirty="0">
              <a:solidFill>
                <a:srgbClr val="0000CC"/>
              </a:solidFill>
            </a:endParaRPr>
          </a:p>
        </p:txBody>
      </p:sp>
      <p:graphicFrame>
        <p:nvGraphicFramePr>
          <p:cNvPr id="4" name="表格 3"/>
          <p:cNvGraphicFramePr/>
          <p:nvPr/>
        </p:nvGraphicFramePr>
        <p:xfrm>
          <a:off x="539552" y="2636912"/>
          <a:ext cx="8444230" cy="3960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3965"/>
                <a:gridCol w="5516880"/>
                <a:gridCol w="1683385"/>
              </a:tblGrid>
              <a:tr h="330017"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From Past to Present</a:t>
                      </a:r>
                      <a:endParaRPr lang="en-US" altLang="en-US" sz="18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3001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Invention</a:t>
                      </a:r>
                      <a:endParaRPr lang="en-US" altLang="en-US" sz="18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Development</a:t>
                      </a:r>
                      <a:endParaRPr lang="en-US" altLang="en-US" sz="1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Category</a:t>
                      </a:r>
                      <a:endParaRPr lang="en-US" altLang="en-US" sz="1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671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</a:p>
                    <a:p>
                      <a:pPr indent="0" algn="ctr">
                        <a:buNone/>
                      </a:pPr>
                      <a:endParaRPr lang="en-US" sz="10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0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_____________________       _____________________       _____________________</a:t>
                      </a:r>
                      <a:endParaRPr lang="en-US" altLang="en-US" sz="10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sz="1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Communication</a:t>
                      </a:r>
                      <a:endParaRPr lang="en-US" altLang="en-US" sz="1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009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</a:p>
                    <a:p>
                      <a:pPr indent="0">
                        <a:buNone/>
                      </a:pPr>
                      <a:endParaRPr lang="en-US" sz="10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10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________________________________      ________________________________        </a:t>
                      </a:r>
                    </a:p>
                    <a:p>
                      <a:pPr indent="0">
                        <a:buNone/>
                      </a:pPr>
                      <a:endParaRPr lang="en-US" sz="10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endParaRPr lang="en-US" sz="10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10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________________________________      ________________________________</a:t>
                      </a:r>
                    </a:p>
                    <a:p>
                      <a:pPr indent="0">
                        <a:buNone/>
                      </a:pPr>
                      <a:endParaRPr lang="en-US" altLang="en-US" sz="10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endParaRPr lang="en-US" altLang="en-US" sz="10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en-US" sz="1000" b="1" baseline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________________________________      _________________________________</a:t>
                      </a:r>
                      <a:endParaRPr lang="en-US" altLang="en-US" sz="10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5726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</a:p>
                    <a:p>
                      <a:pPr indent="0">
                        <a:buNone/>
                      </a:pPr>
                      <a:endParaRPr lang="en-US" sz="10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10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________________________________        _______________________________</a:t>
                      </a:r>
                    </a:p>
                    <a:p>
                      <a:pPr indent="0">
                        <a:buNone/>
                      </a:pPr>
                      <a:endParaRPr lang="en-US" sz="10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endParaRPr lang="en-US" sz="10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10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________________________________         _______________________________</a:t>
                      </a:r>
                      <a:endParaRPr lang="en-US" altLang="en-US" sz="10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0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" name="图片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22937" y="3573016"/>
            <a:ext cx="257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83968" y="4581128"/>
            <a:ext cx="257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图片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83968" y="4221088"/>
            <a:ext cx="257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图片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4745" y="3573016"/>
            <a:ext cx="257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图片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55976" y="6165304"/>
            <a:ext cx="257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" name="图片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83968" y="5085184"/>
            <a:ext cx="257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图片 11"/>
          <p:cNvPicPr/>
          <p:nvPr/>
        </p:nvPicPr>
        <p:blipFill>
          <a:blip r:embed="rId2" cstate="print"/>
          <a:stretch>
            <a:fillRect/>
          </a:stretch>
        </p:blipFill>
        <p:spPr>
          <a:xfrm flipV="1">
            <a:off x="4351273" y="5661248"/>
            <a:ext cx="292735" cy="1022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28701" y="928670"/>
            <a:ext cx="7472390" cy="124303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                Second-reading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8700" y="2071678"/>
            <a:ext cx="7472390" cy="2928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Group work: Describe in your own words one of the inventions you've read about in the book. In </a:t>
            </a:r>
            <a:r>
              <a:rPr lang="en-US" altLang="zh-CN" dirty="0"/>
              <a:t>what </a:t>
            </a:r>
            <a:r>
              <a:rPr lang="en-US" altLang="zh-CN" dirty="0" smtClean="0"/>
              <a:t>ways does it make </a:t>
            </a:r>
            <a:r>
              <a:rPr lang="en-US" altLang="zh-CN" dirty="0"/>
              <a:t>life </a:t>
            </a:r>
            <a:r>
              <a:rPr lang="en-US" altLang="zh-CN" dirty="0" smtClean="0"/>
              <a:t>easier for people? </a:t>
            </a:r>
            <a:endParaRPr lang="en-US" altLang="zh-CN" dirty="0"/>
          </a:p>
        </p:txBody>
      </p:sp>
      <p:pic>
        <p:nvPicPr>
          <p:cNvPr id="5" name="图片 4" descr="question-2415072_12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4357694"/>
            <a:ext cx="3901440" cy="1633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388424" cy="14859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               </a:t>
            </a:r>
            <a:r>
              <a:rPr lang="en-US" altLang="zh-CN" dirty="0" smtClean="0"/>
              <a:t>        </a:t>
            </a:r>
            <a:r>
              <a:rPr lang="en-US" altLang="zh-CN" b="1" dirty="0"/>
              <a:t>Third-reading</a:t>
            </a:r>
            <a:br>
              <a:rPr lang="en-US" altLang="zh-CN" b="1" dirty="0"/>
            </a:br>
            <a:r>
              <a:rPr lang="en-US" altLang="zh-CN" dirty="0"/>
              <a:t>Read some of the passages </a:t>
            </a:r>
            <a:r>
              <a:rPr lang="en-US" altLang="zh-CN" dirty="0" smtClean="0"/>
              <a:t>carefully. Answer the questions</a:t>
            </a:r>
            <a:r>
              <a:rPr lang="en-US" altLang="zh-CN" dirty="0"/>
              <a:t>: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1640" y="2204864"/>
            <a:ext cx="7071692" cy="4033098"/>
          </a:xfrm>
        </p:spPr>
        <p:txBody>
          <a:bodyPr>
            <a:normAutofit lnSpcReduction="10000"/>
          </a:bodyPr>
          <a:lstStyle/>
          <a:p>
            <a:r>
              <a:rPr lang="en-US" altLang="zh-CN" b="1" dirty="0"/>
              <a:t>An Idea Seed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1. What can you infer from “… but inventors have been at work since people first walked </a:t>
            </a:r>
            <a:r>
              <a:rPr lang="en-US" altLang="zh-CN" dirty="0" smtClean="0"/>
              <a:t>on Earth</a:t>
            </a:r>
            <a:r>
              <a:rPr lang="en-US" altLang="zh-CN" dirty="0"/>
              <a:t>”?</a:t>
            </a:r>
          </a:p>
          <a:p>
            <a:pPr>
              <a:buNone/>
            </a:pPr>
            <a:endParaRPr lang="zh-CN" altLang="zh-CN" dirty="0"/>
          </a:p>
          <a:p>
            <a:r>
              <a:rPr lang="en-US" altLang="zh-CN" b="1" dirty="0"/>
              <a:t>The Success of an Invention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2. What’s implied by “… but many others never succeeded at all”?</a:t>
            </a:r>
            <a:endParaRPr lang="zh-CN" altLang="zh-CN" dirty="0"/>
          </a:p>
          <a:p>
            <a:pPr marL="514350" indent="-514350">
              <a:buNone/>
            </a:pPr>
            <a:endParaRPr lang="en-US" altLang="zh-CN" dirty="0"/>
          </a:p>
          <a:p>
            <a:pPr marL="514350" indent="-514350">
              <a:buNone/>
            </a:pPr>
            <a:endParaRPr lang="en-US" altLang="zh-CN" dirty="0"/>
          </a:p>
          <a:p>
            <a:pPr marL="514350" indent="-51435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388424" cy="14859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                </a:t>
            </a:r>
            <a:r>
              <a:rPr lang="en-US" altLang="zh-CN" dirty="0" smtClean="0"/>
              <a:t>      </a:t>
            </a:r>
            <a:r>
              <a:rPr lang="en-US" altLang="zh-CN" b="1" dirty="0" smtClean="0"/>
              <a:t>Third-reading</a:t>
            </a:r>
            <a:r>
              <a:rPr lang="en-US" altLang="zh-CN" b="1" dirty="0"/>
              <a:t/>
            </a:r>
            <a:br>
              <a:rPr lang="en-US" altLang="zh-CN" b="1" dirty="0"/>
            </a:br>
            <a:r>
              <a:rPr lang="en-US" altLang="zh-CN" dirty="0" smtClean="0"/>
              <a:t> Read some of the passages carefully. Answer the questions: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1640" y="2204864"/>
            <a:ext cx="7200800" cy="4033098"/>
          </a:xfrm>
        </p:spPr>
        <p:txBody>
          <a:bodyPr>
            <a:normAutofit/>
          </a:bodyPr>
          <a:lstStyle/>
          <a:p>
            <a:r>
              <a:rPr lang="en-US" altLang="zh-CN" b="1" dirty="0"/>
              <a:t>Wacky Inventions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3. Does the writer laugh at these wacky inventions? How do you know?</a:t>
            </a:r>
          </a:p>
          <a:p>
            <a:pPr>
              <a:buNone/>
            </a:pP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4. Do you think people should try to invent things to change the world? </a:t>
            </a:r>
            <a:r>
              <a:rPr lang="en-US" altLang="zh-CN" dirty="0" smtClean="0"/>
              <a:t>Why or </a:t>
            </a:r>
            <a:r>
              <a:rPr lang="en-US" altLang="zh-CN" dirty="0"/>
              <a:t>why not?</a:t>
            </a:r>
            <a:endParaRPr lang="zh-CN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388424" cy="14859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                </a:t>
            </a:r>
            <a:r>
              <a:rPr lang="en-US" altLang="zh-CN" dirty="0" smtClean="0"/>
              <a:t>      </a:t>
            </a:r>
            <a:r>
              <a:rPr lang="en-US" altLang="zh-CN" b="1" dirty="0" smtClean="0"/>
              <a:t>Third-reading</a:t>
            </a:r>
            <a:r>
              <a:rPr lang="en-US" altLang="zh-CN" b="1" dirty="0"/>
              <a:t/>
            </a:r>
            <a:br>
              <a:rPr lang="en-US" altLang="zh-CN" b="1" dirty="0"/>
            </a:br>
            <a:r>
              <a:rPr lang="en-US" altLang="zh-CN" dirty="0" smtClean="0"/>
              <a:t> Read some of the passages carefully. Answer the questions: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1640" y="2060848"/>
            <a:ext cx="7200800" cy="4392488"/>
          </a:xfrm>
        </p:spPr>
        <p:txBody>
          <a:bodyPr>
            <a:normAutofit/>
          </a:bodyPr>
          <a:lstStyle/>
          <a:p>
            <a:r>
              <a:rPr lang="en-US" altLang="zh-CN" b="1" dirty="0"/>
              <a:t>Thinking Outside the Box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5. What qualities do you find essential for an inventor?</a:t>
            </a:r>
          </a:p>
          <a:p>
            <a:endParaRPr lang="zh-CN" altLang="zh-CN" dirty="0"/>
          </a:p>
          <a:p>
            <a:r>
              <a:rPr lang="en-US" altLang="zh-CN" b="1" dirty="0"/>
              <a:t>Future Inventions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6. Are you confident that we humans can solve problems of today and problems in the future?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紫罗兰色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501</Words>
  <Application>Microsoft Office PowerPoint</Application>
  <PresentationFormat>全屏显示(4:3)</PresentationFormat>
  <Paragraphs>104</Paragraphs>
  <Slides>13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Crop</vt:lpstr>
      <vt:lpstr>An Idea Seed 创意的种子</vt:lpstr>
      <vt:lpstr>Lead-in</vt:lpstr>
      <vt:lpstr>First-reading</vt:lpstr>
      <vt:lpstr>First-reading</vt:lpstr>
      <vt:lpstr>First-reading</vt:lpstr>
      <vt:lpstr>                Second-reading</vt:lpstr>
      <vt:lpstr>                       Third-reading Read some of the passages carefully. Answer the questions:</vt:lpstr>
      <vt:lpstr>                      Third-reading  Read some of the passages carefully. Answer the questions:</vt:lpstr>
      <vt:lpstr>                      Third-reading  Read some of the passages carefully. Answer the questions:</vt:lpstr>
      <vt:lpstr>             Group discussion  </vt:lpstr>
      <vt:lpstr>             Group conclusion </vt:lpstr>
      <vt:lpstr>Assignment : I am a Maker 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Wrong Trolley</dc:title>
  <dc:creator>Administrator</dc:creator>
  <cp:lastModifiedBy>fltrp</cp:lastModifiedBy>
  <cp:revision>160</cp:revision>
  <dcterms:created xsi:type="dcterms:W3CDTF">2018-08-25T03:14:00Z</dcterms:created>
  <dcterms:modified xsi:type="dcterms:W3CDTF">2019-02-28T01:02:46Z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2052-10.1.0.7668</vt:lpwstr>
  </property>
</Properties>
</file>