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84" r:id="rId2"/>
    <p:sldId id="285" r:id="rId3"/>
    <p:sldId id="306" r:id="rId4"/>
    <p:sldId id="308" r:id="rId5"/>
    <p:sldId id="309" r:id="rId6"/>
    <p:sldId id="313" r:id="rId7"/>
    <p:sldId id="310" r:id="rId8"/>
    <p:sldId id="311" r:id="rId9"/>
    <p:sldId id="314" r:id="rId10"/>
    <p:sldId id="349" r:id="rId11"/>
    <p:sldId id="350" r:id="rId12"/>
    <p:sldId id="351" r:id="rId13"/>
    <p:sldId id="356" r:id="rId14"/>
    <p:sldId id="352" r:id="rId15"/>
    <p:sldId id="353" r:id="rId16"/>
    <p:sldId id="355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44" autoAdjust="0"/>
  </p:normalViewPr>
  <p:slideViewPr>
    <p:cSldViewPr>
      <p:cViewPr>
        <p:scale>
          <a:sx n="84" d="100"/>
          <a:sy n="84" d="100"/>
        </p:scale>
        <p:origin x="-1402" y="19"/>
      </p:cViewPr>
      <p:guideLst>
        <p:guide orient="horz" pos="2160"/>
        <p:guide pos="29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B08D0-98D9-4C99-B18C-CBD31ECC5DBE}" type="datetimeFigureOut">
              <a:rPr lang="zh-CN" altLang="en-US" smtClean="0"/>
              <a:pPr/>
              <a:t>2019/2/28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48DE1-5315-4A27-8044-C318864AFC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5923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7200" cap="none" baseline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9931" y="395628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 baseline="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>
                <a:solidFill>
                  <a:srgbClr val="632E62"/>
                </a:solidFill>
              </a:rPr>
              <a:pPr/>
              <a:t>2019/2/28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>
                <a:solidFill>
                  <a:srgbClr val="632E62"/>
                </a:solidFill>
              </a:rPr>
              <a:pPr/>
              <a:t>‹#›</a:t>
            </a:fld>
            <a:endParaRPr lang="zh-CN" altLang="en-US">
              <a:solidFill>
                <a:srgbClr val="632E62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64645" y="744472"/>
            <a:ext cx="8005588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aseline="0">
                <a:latin typeface="Times New Roman" panose="02020603050405020304" pitchFamily="18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3200" baseline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2DC8-2AD1-4F6E-928D-601A84BA3D5F}" type="datetimeFigureOut">
              <a:rPr lang="zh-CN" altLang="en-US" smtClean="0">
                <a:solidFill>
                  <a:srgbClr val="632E62"/>
                </a:solidFill>
              </a:rPr>
              <a:pPr/>
              <a:t>2019/2/28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C286-C66E-4CB1-A030-2CF5247F998D}" type="slidenum">
              <a:rPr lang="zh-CN" altLang="en-US" smtClean="0">
                <a:solidFill>
                  <a:srgbClr val="632E62"/>
                </a:solidFill>
              </a:rPr>
              <a:pPr/>
              <a:t>‹#›</a:t>
            </a:fld>
            <a:endParaRPr lang="zh-CN" altLang="en-US">
              <a:solidFill>
                <a:srgbClr val="632E6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>
                <a:solidFill>
                  <a:srgbClr val="632E62"/>
                </a:solidFill>
              </a:rPr>
              <a:pPr/>
              <a:t>2019/2/28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>
                <a:solidFill>
                  <a:srgbClr val="632E62"/>
                </a:solidFill>
              </a:rPr>
              <a:pPr/>
              <a:t>‹#›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175" indent="-384175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56310" y="684530"/>
            <a:ext cx="7416800" cy="1664335"/>
          </a:xfrm>
        </p:spPr>
        <p:txBody>
          <a:bodyPr/>
          <a:lstStyle/>
          <a:p>
            <a:r>
              <a:rPr lang="en-US" altLang="zh-CN" sz="4000" dirty="0" smtClean="0"/>
              <a:t>Lesson From Lea</a:t>
            </a:r>
            <a:br>
              <a:rPr lang="en-US" altLang="zh-CN" sz="4000" dirty="0" smtClean="0"/>
            </a:br>
            <a:r>
              <a:rPr lang="zh-CN" altLang="en-US" sz="3200" dirty="0" smtClean="0"/>
              <a:t>丽娅的朋友</a:t>
            </a:r>
            <a:endParaRPr lang="en-US" altLang="zh-CN" sz="3200" dirty="0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1520" y="5771763"/>
            <a:ext cx="5976664" cy="1086237"/>
          </a:xfrm>
        </p:spPr>
        <p:txBody>
          <a:bodyPr/>
          <a:lstStyle/>
          <a:p>
            <a:pPr algn="r"/>
            <a:r>
              <a:rPr lang="zh-CN" altLang="en-US" dirty="0" smtClean="0"/>
              <a:t>选自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多维阅读第</a:t>
            </a:r>
            <a:r>
              <a:rPr lang="en-US" altLang="zh-CN" dirty="0" smtClean="0"/>
              <a:t>20</a:t>
            </a:r>
            <a:r>
              <a:rPr lang="zh-CN" altLang="en-US" dirty="0" smtClean="0"/>
              <a:t>级</a:t>
            </a:r>
            <a:r>
              <a:rPr lang="en-US" altLang="zh-CN" dirty="0" smtClean="0"/>
              <a:t>》</a:t>
            </a:r>
            <a:endParaRPr lang="zh-CN" altLang="en-US" dirty="0"/>
          </a:p>
        </p:txBody>
      </p:sp>
      <p:pic>
        <p:nvPicPr>
          <p:cNvPr id="4" name="Picture 2" descr="C:\Users\dell\Desktop\9.png"/>
          <p:cNvPicPr>
            <a:picLocks noChangeAspect="1" noChangeArrowheads="1"/>
          </p:cNvPicPr>
          <p:nvPr/>
        </p:nvPicPr>
        <p:blipFill>
          <a:blip r:embed="rId2" cstate="print"/>
          <a:srcRect b="4331"/>
          <a:stretch>
            <a:fillRect/>
          </a:stretch>
        </p:blipFill>
        <p:spPr bwMode="auto">
          <a:xfrm>
            <a:off x="2428860" y="2357430"/>
            <a:ext cx="4608512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273865" y="9847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000" kern="1200" baseline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       </a:t>
            </a:r>
            <a:r>
              <a:rPr lang="en-US" altLang="zh-CN" dirty="0" smtClean="0">
                <a:sym typeface="+mn-ea"/>
              </a:rPr>
              <a:t>Character appreciation </a:t>
            </a:r>
            <a:endParaRPr lang="en-US" dirty="0"/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763905" y="1071546"/>
            <a:ext cx="8220710" cy="3742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175" indent="-384175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3200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9144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600" dirty="0"/>
              <a:t>                          </a:t>
            </a:r>
          </a:p>
          <a:p>
            <a:pPr marL="0" indent="0">
              <a:buNone/>
            </a:pPr>
            <a:r>
              <a:rPr lang="en-US" altLang="zh-CN" dirty="0"/>
              <a:t>(1)   “We are not a royal family,” </a:t>
            </a:r>
            <a:r>
              <a:rPr lang="en-US" altLang="zh-CN" dirty="0" smtClean="0"/>
              <a:t>said Lea</a:t>
            </a:r>
            <a:r>
              <a:rPr lang="en-US" altLang="zh-CN" dirty="0"/>
              <a:t>. (</a:t>
            </a:r>
            <a:r>
              <a:rPr lang="en-US" altLang="zh-CN" dirty="0" smtClean="0"/>
              <a:t>P2)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(2)  “I don't care about the house,” said Lea.</a:t>
            </a:r>
            <a:r>
              <a:rPr lang="en-US" altLang="zh-CN" dirty="0">
                <a:sym typeface="+mn-ea"/>
              </a:rPr>
              <a:t>“It is not important to friendship</a:t>
            </a:r>
            <a:r>
              <a:rPr lang="en-US" altLang="zh-CN" dirty="0" smtClean="0">
                <a:sym typeface="+mn-ea"/>
              </a:rPr>
              <a:t>.” </a:t>
            </a:r>
            <a:r>
              <a:rPr lang="en-US" altLang="zh-CN" dirty="0" smtClean="0"/>
              <a:t>(P4)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(3) </a:t>
            </a:r>
            <a:r>
              <a:rPr lang="en-US" altLang="zh-CN" dirty="0">
                <a:sym typeface="+mn-ea"/>
              </a:rPr>
              <a:t>“But Mum,” </a:t>
            </a:r>
            <a:r>
              <a:rPr lang="en-US" altLang="zh-CN" dirty="0" smtClean="0">
                <a:sym typeface="+mn-ea"/>
              </a:rPr>
              <a:t>cried Lea</a:t>
            </a:r>
            <a:r>
              <a:rPr lang="en-US" altLang="zh-CN" dirty="0">
                <a:sym typeface="+mn-ea"/>
              </a:rPr>
              <a:t>.“They are really nice people</a:t>
            </a:r>
            <a:r>
              <a:rPr lang="en-US" altLang="zh-CN" dirty="0" smtClean="0">
                <a:sym typeface="+mn-ea"/>
              </a:rPr>
              <a:t>. It </a:t>
            </a:r>
            <a:r>
              <a:rPr lang="en-US" altLang="zh-CN" dirty="0">
                <a:sym typeface="+mn-ea"/>
              </a:rPr>
              <a:t>is not their fault they have no money</a:t>
            </a:r>
            <a:r>
              <a:rPr lang="en-US" altLang="zh-CN" dirty="0" smtClean="0">
                <a:sym typeface="+mn-ea"/>
              </a:rPr>
              <a:t>.” (P10) </a:t>
            </a:r>
            <a:endParaRPr lang="en-US" altLang="zh-CN" dirty="0"/>
          </a:p>
          <a:p>
            <a:pPr marL="0" indent="0">
              <a:buNone/>
            </a:pPr>
            <a:endParaRPr lang="zh-CN" altLang="en-US" sz="3600" dirty="0"/>
          </a:p>
        </p:txBody>
      </p:sp>
      <p:sp>
        <p:nvSpPr>
          <p:cNvPr id="6" name="同侧圆角矩形 5"/>
          <p:cNvSpPr/>
          <p:nvPr/>
        </p:nvSpPr>
        <p:spPr>
          <a:xfrm>
            <a:off x="3286116" y="857232"/>
            <a:ext cx="1774190" cy="74422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>
                <a:latin typeface="Times New Roman" panose="02020603050405020304" pitchFamily="18" charset="0"/>
              </a:rPr>
              <a:t>Lea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1350010" y="4999990"/>
            <a:ext cx="6395085" cy="914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kind   innocent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1045" y="1733550"/>
            <a:ext cx="8420735" cy="472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>
                <a:sym typeface="+mn-ea"/>
              </a:rPr>
              <a:t>(1)   “We are a well-known and respected </a:t>
            </a:r>
            <a:r>
              <a:rPr lang="en-US" altLang="zh-CN" sz="2800" dirty="0" smtClean="0">
                <a:sym typeface="+mn-ea"/>
              </a:rPr>
              <a:t>family” </a:t>
            </a:r>
            <a:r>
              <a:rPr lang="en-US" altLang="zh-CN" sz="2800" dirty="0">
                <a:sym typeface="+mn-ea"/>
              </a:rPr>
              <a:t>“It would be embarrassing to have our daughter looking like a </a:t>
            </a:r>
            <a:r>
              <a:rPr lang="en-US" altLang="zh-CN" sz="2800" dirty="0" smtClean="0">
                <a:sym typeface="+mn-ea"/>
              </a:rPr>
              <a:t>poor person” “You </a:t>
            </a:r>
            <a:r>
              <a:rPr lang="en-US" altLang="zh-CN" sz="2800" dirty="0">
                <a:sym typeface="+mn-ea"/>
              </a:rPr>
              <a:t>have to dress and behave a certain way</a:t>
            </a:r>
            <a:r>
              <a:rPr lang="en-US" altLang="zh-CN" sz="2800" dirty="0" smtClean="0">
                <a:sym typeface="+mn-ea"/>
              </a:rPr>
              <a:t>.” (P2)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>
                <a:sym typeface="+mn-ea"/>
              </a:rPr>
              <a:t>(2)  “The Berryman house is in the valley,”she said ,“It doesn't look well cared for. What sort of people would live in a house like </a:t>
            </a:r>
            <a:r>
              <a:rPr lang="en-US" altLang="zh-CN" sz="2800" dirty="0" smtClean="0">
                <a:sym typeface="+mn-ea"/>
              </a:rPr>
              <a:t>that?” (P4)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>
                <a:sym typeface="+mn-ea"/>
              </a:rPr>
              <a:t>(3</a:t>
            </a:r>
            <a:r>
              <a:rPr lang="en-US" altLang="zh-CN" sz="2800" dirty="0" smtClean="0">
                <a:sym typeface="+mn-ea"/>
              </a:rPr>
              <a:t>) “</a:t>
            </a:r>
            <a:r>
              <a:rPr lang="en-US" altLang="zh-CN" sz="2800" dirty="0">
                <a:sym typeface="+mn-ea"/>
              </a:rPr>
              <a:t>I don't think you should get too friendly with the Berrymans,” she said , “I want you to find some decent friends. More like us. ” (</a:t>
            </a:r>
            <a:r>
              <a:rPr lang="en-US" altLang="zh-CN" sz="2800" dirty="0" smtClean="0">
                <a:sym typeface="+mn-ea"/>
              </a:rPr>
              <a:t>P10) </a:t>
            </a:r>
            <a:endParaRPr lang="zh-CN" altLang="en-US" sz="2800" dirty="0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273865" y="9847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000" kern="1200" baseline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       </a:t>
            </a:r>
            <a:r>
              <a:rPr lang="en-US" altLang="zh-CN" dirty="0" smtClean="0">
                <a:sym typeface="+mn-ea"/>
              </a:rPr>
              <a:t>Character appreciation </a:t>
            </a:r>
            <a:endParaRPr lang="en-US" dirty="0"/>
          </a:p>
        </p:txBody>
      </p:sp>
      <p:sp>
        <p:nvSpPr>
          <p:cNvPr id="6" name="同侧圆角矩形 5"/>
          <p:cNvSpPr/>
          <p:nvPr/>
        </p:nvSpPr>
        <p:spPr>
          <a:xfrm>
            <a:off x="2518410" y="727710"/>
            <a:ext cx="3966210" cy="856615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>
                <a:latin typeface="Times New Roman" panose="02020603050405020304" pitchFamily="18" charset="0"/>
              </a:rPr>
              <a:t>Lea's mother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1661160" y="6099810"/>
            <a:ext cx="5645150" cy="77660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arrogant  snobbish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0560" y="1252220"/>
            <a:ext cx="8134985" cy="4352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sym typeface="+mn-ea"/>
              </a:rPr>
              <a:t>(1) 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 err="1" smtClean="0">
                <a:sym typeface="+mn-ea"/>
              </a:rPr>
              <a:t>Izzie</a:t>
            </a:r>
            <a:r>
              <a:rPr lang="en-US" altLang="zh-CN" dirty="0" smtClean="0">
                <a:sym typeface="+mn-ea"/>
              </a:rPr>
              <a:t> didn’t care. She was one of five kids. She wore torn jeans and bear feet whenever she could.” (P4)</a:t>
            </a:r>
            <a:endParaRPr lang="en-US" altLang="zh-CN" dirty="0">
              <a:sym typeface="+mn-ea"/>
            </a:endParaRPr>
          </a:p>
          <a:p>
            <a:pPr marL="0" indent="0">
              <a:buNone/>
            </a:pPr>
            <a:r>
              <a:rPr lang="en-US" altLang="zh-CN" dirty="0">
                <a:sym typeface="+mn-ea"/>
              </a:rPr>
              <a:t>(2)  </a:t>
            </a:r>
            <a:r>
              <a:rPr lang="en-US" altLang="zh-CN" dirty="0" smtClean="0">
                <a:sym typeface="+mn-ea"/>
              </a:rPr>
              <a:t>Every time </a:t>
            </a:r>
            <a:r>
              <a:rPr lang="en-US" altLang="zh-CN" dirty="0" err="1" smtClean="0">
                <a:sym typeface="+mn-ea"/>
              </a:rPr>
              <a:t>Izzie</a:t>
            </a:r>
            <a:r>
              <a:rPr lang="en-US" altLang="zh-CN" dirty="0" smtClean="0">
                <a:sym typeface="+mn-ea"/>
              </a:rPr>
              <a:t> asked her over, she had to make some excuses. (P12</a:t>
            </a:r>
            <a:r>
              <a:rPr lang="en-US" altLang="zh-CN" dirty="0">
                <a:sym typeface="+mn-ea"/>
              </a:rPr>
              <a:t>)</a:t>
            </a:r>
          </a:p>
          <a:p>
            <a:pPr marL="0" indent="0">
              <a:buNone/>
            </a:pPr>
            <a:r>
              <a:rPr lang="en-US" altLang="zh-CN" dirty="0">
                <a:sym typeface="+mn-ea"/>
              </a:rPr>
              <a:t>(</a:t>
            </a:r>
            <a:r>
              <a:rPr lang="en-US" altLang="zh-CN" dirty="0" smtClean="0">
                <a:sym typeface="+mn-ea"/>
              </a:rPr>
              <a:t>3) “Why wasn’t I invited?” she demanded.</a:t>
            </a:r>
          </a:p>
          <a:p>
            <a:pPr marL="0" indent="0">
              <a:buNone/>
            </a:pPr>
            <a:r>
              <a:rPr lang="en-US" altLang="zh-CN" dirty="0" smtClean="0">
                <a:sym typeface="+mn-ea"/>
              </a:rPr>
              <a:t>(4) “Oh,” said </a:t>
            </a:r>
            <a:r>
              <a:rPr lang="en-US" altLang="zh-CN" dirty="0" err="1" smtClean="0">
                <a:sym typeface="+mn-ea"/>
              </a:rPr>
              <a:t>Izzie</a:t>
            </a:r>
            <a:r>
              <a:rPr lang="en-US" altLang="zh-CN" dirty="0" smtClean="0">
                <a:sym typeface="+mn-ea"/>
              </a:rPr>
              <a:t>. “Poor you.” (P16)</a:t>
            </a:r>
            <a:endParaRPr lang="en-US" altLang="zh-CN" dirty="0">
              <a:sym typeface="+mn-ea"/>
            </a:endParaRPr>
          </a:p>
          <a:p>
            <a:pPr marL="0" indent="0">
              <a:buNone/>
            </a:pPr>
            <a:endParaRPr lang="en-US" altLang="zh-CN" dirty="0">
              <a:sym typeface="+mn-ea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6" name="同侧圆角矩形 5"/>
          <p:cNvSpPr/>
          <p:nvPr/>
        </p:nvSpPr>
        <p:spPr>
          <a:xfrm>
            <a:off x="2646045" y="162560"/>
            <a:ext cx="3966210" cy="856615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Izzie</a:t>
            </a:r>
            <a:endParaRPr lang="en-US" altLang="zh-CN" sz="3600" dirty="0"/>
          </a:p>
        </p:txBody>
      </p:sp>
      <p:sp>
        <p:nvSpPr>
          <p:cNvPr id="4" name="圆角矩形 3"/>
          <p:cNvSpPr/>
          <p:nvPr/>
        </p:nvSpPr>
        <p:spPr>
          <a:xfrm>
            <a:off x="1247140" y="5293995"/>
            <a:ext cx="6650355" cy="914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warm-hearted   understanding </a:t>
            </a:r>
            <a:endParaRPr lang="en-US" altLang="zh-CN" sz="32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0560" y="1252220"/>
            <a:ext cx="8134985" cy="4352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sym typeface="+mn-ea"/>
              </a:rPr>
              <a:t>(1)   “Hi, Lea</a:t>
            </a:r>
            <a:r>
              <a:rPr lang="en-US" altLang="zh-CN" dirty="0" smtClean="0">
                <a:sym typeface="+mn-ea"/>
              </a:rPr>
              <a:t>,” </a:t>
            </a:r>
            <a:r>
              <a:rPr lang="en-US" altLang="zh-CN" dirty="0">
                <a:sym typeface="+mn-ea"/>
              </a:rPr>
              <a:t>Mrs Berryman </a:t>
            </a:r>
            <a:r>
              <a:rPr lang="en-US" altLang="zh-CN" dirty="0" smtClean="0">
                <a:sym typeface="+mn-ea"/>
              </a:rPr>
              <a:t>said. “Come </a:t>
            </a:r>
            <a:r>
              <a:rPr lang="en-US" altLang="zh-CN" dirty="0">
                <a:sym typeface="+mn-ea"/>
              </a:rPr>
              <a:t>in</a:t>
            </a:r>
            <a:r>
              <a:rPr lang="en-US" altLang="zh-CN" dirty="0" smtClean="0">
                <a:sym typeface="+mn-ea"/>
              </a:rPr>
              <a:t>!” (P6)</a:t>
            </a:r>
            <a:endParaRPr lang="en-US" altLang="zh-CN" dirty="0">
              <a:sym typeface="+mn-ea"/>
            </a:endParaRPr>
          </a:p>
          <a:p>
            <a:pPr marL="0" indent="0">
              <a:buNone/>
            </a:pPr>
            <a:r>
              <a:rPr lang="en-US" altLang="zh-CN" dirty="0">
                <a:sym typeface="+mn-ea"/>
              </a:rPr>
              <a:t>(2)  “You will just have to stay the night </a:t>
            </a:r>
            <a:r>
              <a:rPr lang="en-US" altLang="zh-CN" dirty="0" smtClean="0">
                <a:sym typeface="+mn-ea"/>
              </a:rPr>
              <a:t>here,” </a:t>
            </a:r>
            <a:r>
              <a:rPr lang="en-US" altLang="zh-CN" dirty="0">
                <a:sym typeface="+mn-ea"/>
              </a:rPr>
              <a:t>said Mrs Berryman, giving Lea a warm hug. “We will light the fire and toast </a:t>
            </a:r>
            <a:r>
              <a:rPr lang="en-US" altLang="zh-CN" dirty="0" smtClean="0">
                <a:sym typeface="+mn-ea"/>
              </a:rPr>
              <a:t>marshmallows. I </a:t>
            </a:r>
            <a:r>
              <a:rPr lang="en-US" altLang="zh-CN" dirty="0">
                <a:sym typeface="+mn-ea"/>
              </a:rPr>
              <a:t>will call your mum.” (</a:t>
            </a:r>
            <a:r>
              <a:rPr lang="en-US" altLang="zh-CN" dirty="0" smtClean="0">
                <a:sym typeface="+mn-ea"/>
              </a:rPr>
              <a:t>P20)</a:t>
            </a:r>
            <a:endParaRPr lang="en-US" altLang="zh-CN" dirty="0">
              <a:sym typeface="+mn-ea"/>
            </a:endParaRPr>
          </a:p>
          <a:p>
            <a:pPr marL="0" indent="0">
              <a:buNone/>
            </a:pPr>
            <a:r>
              <a:rPr lang="en-US" altLang="zh-CN" dirty="0">
                <a:sym typeface="+mn-ea"/>
              </a:rPr>
              <a:t>(3)“Welcome,” </a:t>
            </a:r>
            <a:r>
              <a:rPr lang="en-US" altLang="zh-CN" dirty="0" smtClean="0">
                <a:sym typeface="+mn-ea"/>
              </a:rPr>
              <a:t>said </a:t>
            </a:r>
            <a:r>
              <a:rPr lang="en-US" altLang="zh-CN" dirty="0" err="1" smtClean="0">
                <a:sym typeface="+mn-ea"/>
              </a:rPr>
              <a:t>Mrs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Berryman, extending her arms in a hug of greeting</a:t>
            </a:r>
            <a:r>
              <a:rPr lang="en-US" altLang="zh-CN" dirty="0" smtClean="0">
                <a:sym typeface="+mn-ea"/>
              </a:rPr>
              <a:t>. (P22)</a:t>
            </a:r>
            <a:endParaRPr lang="en-US" altLang="zh-CN" dirty="0">
              <a:sym typeface="+mn-ea"/>
            </a:endParaRPr>
          </a:p>
          <a:p>
            <a:pPr marL="0" indent="0">
              <a:buNone/>
            </a:pPr>
            <a:endParaRPr lang="en-US" altLang="zh-CN" dirty="0">
              <a:sym typeface="+mn-ea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6" name="同侧圆角矩形 5"/>
          <p:cNvSpPr/>
          <p:nvPr/>
        </p:nvSpPr>
        <p:spPr>
          <a:xfrm>
            <a:off x="2646045" y="162560"/>
            <a:ext cx="3966210" cy="856615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Mrs Berryman</a:t>
            </a:r>
            <a:endParaRPr lang="en-US" altLang="zh-CN" sz="3600"/>
          </a:p>
        </p:txBody>
      </p:sp>
      <p:sp>
        <p:nvSpPr>
          <p:cNvPr id="4" name="圆角矩形 3"/>
          <p:cNvSpPr/>
          <p:nvPr/>
        </p:nvSpPr>
        <p:spPr>
          <a:xfrm>
            <a:off x="1247140" y="5293995"/>
            <a:ext cx="6650355" cy="914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 generous  warm-hearted    caring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0420" y="1233805"/>
            <a:ext cx="7935595" cy="1360805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>
                <a:sym typeface="+mn-ea"/>
              </a:rPr>
              <a:t>Divide the whole class into four groups and each group prepare one part of the story.</a:t>
            </a:r>
            <a:r>
              <a:rPr lang="zh-CN" altLang="en-US" sz="3200" dirty="0"/>
              <a:t/>
            </a:r>
            <a:br>
              <a:rPr lang="zh-CN" altLang="en-US" sz="3200" dirty="0"/>
            </a:br>
            <a:endParaRPr lang="zh-CN" altLang="en-US" sz="3200" dirty="0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569720" y="310515"/>
            <a:ext cx="6104255" cy="615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000" kern="1200" baseline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</a:lstStyle>
          <a:p>
            <a:r>
              <a:rPr lang="en-US" altLang="zh-CN" b="1" dirty="0" smtClean="0"/>
              <a:t>        </a:t>
            </a:r>
            <a:r>
              <a:rPr lang="en-US" altLang="zh-CN" sz="3600" b="1" dirty="0" smtClean="0"/>
              <a:t>         R</a:t>
            </a:r>
            <a:r>
              <a:rPr lang="en-US" sz="3600" b="1" dirty="0" smtClean="0"/>
              <a:t>ole  Play</a:t>
            </a:r>
            <a:endParaRPr lang="en-US" sz="3600" b="1" dirty="0"/>
          </a:p>
        </p:txBody>
      </p: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678815" y="2594610"/>
            <a:ext cx="7200900" cy="297878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 Beginning-------  Group 1</a:t>
            </a:r>
          </a:p>
          <a:p>
            <a:r>
              <a:rPr lang="en-US" altLang="zh-CN" dirty="0" smtClean="0"/>
              <a:t> Development----- Group 2</a:t>
            </a:r>
          </a:p>
          <a:p>
            <a:r>
              <a:rPr lang="en-US" altLang="zh-CN" dirty="0" smtClean="0"/>
              <a:t> Highlight------- Group 3</a:t>
            </a:r>
          </a:p>
          <a:p>
            <a:r>
              <a:rPr lang="en-US" altLang="zh-CN" dirty="0" smtClean="0"/>
              <a:t> Ending-------- Group 4</a:t>
            </a:r>
          </a:p>
          <a:p>
            <a:endParaRPr lang="zh-CN" altLang="en-US" sz="3600" dirty="0"/>
          </a:p>
        </p:txBody>
      </p:sp>
      <p:pic>
        <p:nvPicPr>
          <p:cNvPr id="3" name="图片 2" descr="~RQHW0%QIZ{MHTNY$H(ZG8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8809" y="4199890"/>
            <a:ext cx="2463637" cy="2567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4210" y="817245"/>
            <a:ext cx="8490585" cy="726440"/>
          </a:xfrm>
        </p:spPr>
        <p:txBody>
          <a:bodyPr>
            <a:noAutofit/>
          </a:bodyPr>
          <a:lstStyle/>
          <a:p>
            <a:r>
              <a:rPr lang="en-US" altLang="zh-CN" sz="2800" dirty="0" smtClean="0">
                <a:sym typeface="+mn-ea"/>
              </a:rPr>
              <a:t>Analyze different characters of the story and create a new version to continue the story. </a:t>
            </a:r>
            <a:endParaRPr lang="en-US" sz="2800" dirty="0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325370" y="87630"/>
            <a:ext cx="4688205" cy="6981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000" kern="1200" baseline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</a:lstStyle>
          <a:p>
            <a:r>
              <a:rPr lang="en-US" altLang="zh-CN" b="1" dirty="0" smtClean="0"/>
              <a:t>        </a:t>
            </a:r>
            <a:r>
              <a:rPr lang="en-US" altLang="zh-CN" sz="3600" b="1" dirty="0" smtClean="0"/>
              <a:t>  </a:t>
            </a:r>
            <a:r>
              <a:rPr lang="en-US" altLang="zh-CN" sz="3200" b="1" dirty="0" smtClean="0"/>
              <a:t>Writing </a:t>
            </a:r>
            <a:endParaRPr lang="en-US" sz="3200" b="1" dirty="0"/>
          </a:p>
        </p:txBody>
      </p:sp>
      <p:pic>
        <p:nvPicPr>
          <p:cNvPr id="6" name="图片 3" descr="C:\Users\dell\Documents\Tencent Files\737435740\Image\C2C\~RPLAH~[(_5_ZLCN86STR~0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577" y="1635125"/>
            <a:ext cx="180822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5" descr="C:\Users\dell\Documents\Tencent Files\737435740\Image\C2C\D913TD_BEK4~U7K6QU[B9FC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1643050"/>
            <a:ext cx="1694088" cy="193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图片 7" descr="C:\Users\dell\Documents\Tencent Files\737435740\Image\C2C\1IS1%)2N5DZZL1SSAMCE)NA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3315" y="4051300"/>
            <a:ext cx="1798487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9" descr="C:\Users\dell\Documents\Tencent Files\737435740\Image\C2C\IDUBM[6C5_CGB7@QYUU3R47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7862" y="4000504"/>
            <a:ext cx="1901657" cy="227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" name="文本框 99"/>
          <p:cNvSpPr txBox="1"/>
          <p:nvPr/>
        </p:nvSpPr>
        <p:spPr>
          <a:xfrm>
            <a:off x="1214414" y="3500438"/>
            <a:ext cx="13843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en-US" altLang="zh-CN" sz="1050" b="0" u="none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2400" u="none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Lea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14414" y="6175375"/>
            <a:ext cx="3046436" cy="45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en-US" altLang="zh-CN" sz="1050" b="0" u="none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2400" u="none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Lea’s mother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72132" y="3571876"/>
            <a:ext cx="2638425" cy="45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en-US" altLang="zh-CN" sz="2400" u="none" dirty="0" err="1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Izzie</a:t>
            </a:r>
            <a:endParaRPr lang="en-US" altLang="zh-CN" sz="2400" u="none" dirty="0">
              <a:latin typeface="Times New Roman" panose="02020603050405020304" pitchFamily="18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500694" y="6270625"/>
            <a:ext cx="2496496" cy="45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en-US" altLang="zh-CN" sz="2400" u="none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Mrs Berryman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928802"/>
            <a:ext cx="8193405" cy="3194058"/>
          </a:xfrm>
        </p:spPr>
        <p:txBody>
          <a:bodyPr>
            <a:normAutofit/>
          </a:bodyPr>
          <a:lstStyle/>
          <a:p>
            <a:pPr marL="0" indent="0">
              <a:buFont typeface="+mj-lt"/>
              <a:buNone/>
            </a:pPr>
            <a:r>
              <a:rPr lang="en-US" altLang="zh-CN" sz="3400" dirty="0" smtClean="0"/>
              <a:t>1.Talk </a:t>
            </a:r>
            <a:r>
              <a:rPr lang="en-US" altLang="zh-CN" sz="3400" dirty="0"/>
              <a:t>about a similar story in the real life.</a:t>
            </a:r>
          </a:p>
          <a:p>
            <a:pPr marL="0" indent="0">
              <a:buFont typeface="+mj-lt"/>
              <a:buNone/>
            </a:pPr>
            <a:r>
              <a:rPr lang="en-US" altLang="zh-CN" sz="3400" dirty="0"/>
              <a:t>2.</a:t>
            </a:r>
            <a:r>
              <a:rPr lang="en-US" altLang="zh-CN" sz="3400" dirty="0" smtClean="0">
                <a:sym typeface="+mn-ea"/>
              </a:rPr>
              <a:t>Write some effective advice on how to establish the correct values in the course of growing up.</a:t>
            </a:r>
            <a:endParaRPr lang="en-US" altLang="zh-CN" sz="3400" dirty="0"/>
          </a:p>
        </p:txBody>
      </p:sp>
      <p:pic>
        <p:nvPicPr>
          <p:cNvPr id="4" name="图片 3" descr="7IS`MIJHKXU0{EBL]7F})EX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1275" y="3931285"/>
            <a:ext cx="2825905" cy="2735580"/>
          </a:xfrm>
          <a:prstGeom prst="rect">
            <a:avLst/>
          </a:prstGeom>
        </p:spPr>
      </p:pic>
      <p:sp>
        <p:nvSpPr>
          <p:cNvPr id="5" name="标题 1"/>
          <p:cNvSpPr>
            <a:spLocks noGrp="1"/>
          </p:cNvSpPr>
          <p:nvPr/>
        </p:nvSpPr>
        <p:spPr>
          <a:xfrm>
            <a:off x="2214546" y="928670"/>
            <a:ext cx="4688205" cy="6981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000" kern="1200" baseline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</a:lstStyle>
          <a:p>
            <a:r>
              <a:rPr lang="en-US" altLang="zh-CN" b="1" dirty="0" smtClean="0"/>
              <a:t>        </a:t>
            </a:r>
            <a:r>
              <a:rPr lang="en-US" altLang="zh-CN" sz="3600" b="1" dirty="0" smtClean="0"/>
              <a:t>  Homework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2060848"/>
            <a:ext cx="4245052" cy="3581400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altLang="zh-CN" sz="3600" dirty="0" smtClean="0">
                <a:cs typeface="Times New Roman" panose="02020603050405020304" pitchFamily="18" charset="0"/>
              </a:rPr>
              <a:t>       Read the cover and predict what the story might be about. </a:t>
            </a:r>
          </a:p>
        </p:txBody>
      </p:sp>
      <p:sp>
        <p:nvSpPr>
          <p:cNvPr id="4" name="标题 1"/>
          <p:cNvSpPr txBox="1"/>
          <p:nvPr/>
        </p:nvSpPr>
        <p:spPr>
          <a:xfrm>
            <a:off x="2051720" y="764704"/>
            <a:ext cx="4968552" cy="842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       </a:t>
            </a:r>
            <a:r>
              <a:rPr kumimoji="0" lang="en-US" altLang="zh-CN" sz="4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 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Prediction 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pic>
        <p:nvPicPr>
          <p:cNvPr id="5" name="图片 4" descr="SJ00048300 多维阅读 第20级 封面_页面_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214554"/>
            <a:ext cx="3071834" cy="38397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4293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zh-CN" b="1" dirty="0" smtClean="0"/>
              <a:t>           Read for main ideas </a:t>
            </a:r>
            <a:endParaRPr lang="zh-CN" altLang="en-US" b="1" dirty="0"/>
          </a:p>
        </p:txBody>
      </p:sp>
      <p:sp>
        <p:nvSpPr>
          <p:cNvPr id="5" name="内容占位符 2"/>
          <p:cNvSpPr txBox="1"/>
          <p:nvPr/>
        </p:nvSpPr>
        <p:spPr>
          <a:xfrm>
            <a:off x="539552" y="2060848"/>
            <a:ext cx="8604448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84175" marR="0" lvl="0" indent="-384175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defRPr/>
            </a:pPr>
            <a:r>
              <a:rPr kumimoji="0" lang="en-US" altLang="zh-CN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1. How many parts can the passage be divided into?</a:t>
            </a:r>
          </a:p>
          <a:p>
            <a:pPr marL="384175" marR="0" lvl="0" indent="-384175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defRPr/>
            </a:pPr>
            <a:r>
              <a:rPr kumimoji="0" lang="en-US" altLang="zh-CN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2. What is the main idea of each part?</a:t>
            </a: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071538" y="642918"/>
            <a:ext cx="7200900" cy="74603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altLang="zh-CN" b="1" dirty="0" smtClean="0"/>
              <a:t>       Read for main ideas </a:t>
            </a:r>
            <a:endParaRPr lang="zh-CN" altLang="en-US" b="1" dirty="0"/>
          </a:p>
        </p:txBody>
      </p:sp>
      <p:sp>
        <p:nvSpPr>
          <p:cNvPr id="5" name="文本框 11271"/>
          <p:cNvSpPr txBox="1">
            <a:spLocks noChangeArrowheads="1"/>
          </p:cNvSpPr>
          <p:nvPr/>
        </p:nvSpPr>
        <p:spPr bwMode="auto">
          <a:xfrm>
            <a:off x="642910" y="1841242"/>
            <a:ext cx="2632946" cy="58785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1</a:t>
            </a:r>
          </a:p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(Pages 2-5)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2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(Pages 6-15)</a:t>
            </a:r>
          </a:p>
          <a:p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3</a:t>
            </a:r>
          </a:p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(Pages 16-23)</a:t>
            </a:r>
          </a:p>
          <a:p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4</a:t>
            </a:r>
          </a:p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(pages 24-25)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3200" b="1" dirty="0"/>
          </a:p>
          <a:p>
            <a:endParaRPr lang="en-US" altLang="zh-CN" sz="3200" b="1" dirty="0"/>
          </a:p>
        </p:txBody>
      </p:sp>
      <p:sp>
        <p:nvSpPr>
          <p:cNvPr id="6" name="文本框 11269"/>
          <p:cNvSpPr txBox="1">
            <a:spLocks noChangeArrowheads="1"/>
          </p:cNvSpPr>
          <p:nvPr/>
        </p:nvSpPr>
        <p:spPr bwMode="auto">
          <a:xfrm>
            <a:off x="3357554" y="3286124"/>
            <a:ext cx="5400600" cy="5222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The ending of the story.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文本框 11269"/>
          <p:cNvSpPr txBox="1">
            <a:spLocks noChangeArrowheads="1"/>
          </p:cNvSpPr>
          <p:nvPr/>
        </p:nvSpPr>
        <p:spPr bwMode="auto">
          <a:xfrm>
            <a:off x="3357554" y="1988840"/>
            <a:ext cx="540274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The development of the story.</a:t>
            </a:r>
            <a:endParaRPr lang="zh-CN" alt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文本框 11269"/>
          <p:cNvSpPr txBox="1">
            <a:spLocks noChangeArrowheads="1"/>
          </p:cNvSpPr>
          <p:nvPr/>
        </p:nvSpPr>
        <p:spPr bwMode="auto">
          <a:xfrm>
            <a:off x="3357554" y="4572008"/>
            <a:ext cx="5462918" cy="5222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C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The beginning of the story.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文本框 11269"/>
          <p:cNvSpPr txBox="1">
            <a:spLocks noChangeArrowheads="1"/>
          </p:cNvSpPr>
          <p:nvPr/>
        </p:nvSpPr>
        <p:spPr bwMode="auto">
          <a:xfrm>
            <a:off x="3357554" y="5715016"/>
            <a:ext cx="5400600" cy="5222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D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The highlight of the story.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2123728" y="2204864"/>
            <a:ext cx="1368152" cy="23042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 flipV="1">
            <a:off x="2123728" y="2348880"/>
            <a:ext cx="1296144" cy="115212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2123728" y="4725144"/>
            <a:ext cx="1224136" cy="108012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 flipV="1">
            <a:off x="2123728" y="3717032"/>
            <a:ext cx="1224136" cy="223224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37974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The beginning of the story (Pages 2-5)</a:t>
            </a:r>
            <a:endParaRPr lang="zh-CN" altLang="zh-CN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altLang="zh-CN" dirty="0" smtClean="0">
                <a:cs typeface="Times New Roman" panose="02020603050405020304" pitchFamily="18" charset="0"/>
              </a:rPr>
              <a:t>1. Was Lea a happy girl? Why?</a:t>
            </a:r>
            <a:endParaRPr lang="zh-CN" altLang="zh-CN" dirty="0" smtClean="0"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cs typeface="Times New Roman" panose="02020603050405020304" pitchFamily="18" charset="0"/>
              </a:rPr>
              <a:t>2. What was Lea’s family like?</a:t>
            </a:r>
            <a:endParaRPr lang="zh-CN" altLang="zh-CN" dirty="0" smtClean="0"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cs typeface="Times New Roman" panose="02020603050405020304" pitchFamily="18" charset="0"/>
              </a:rPr>
              <a:t>3. What do you think of her friend </a:t>
            </a:r>
            <a:r>
              <a:rPr lang="en-US" altLang="zh-CN" dirty="0" err="1" smtClean="0">
                <a:cs typeface="Times New Roman" panose="02020603050405020304" pitchFamily="18" charset="0"/>
              </a:rPr>
              <a:t>Izzie</a:t>
            </a:r>
            <a:r>
              <a:rPr lang="en-US" altLang="zh-CN" dirty="0" smtClean="0">
                <a:cs typeface="Times New Roman" panose="02020603050405020304" pitchFamily="18" charset="0"/>
              </a:rPr>
              <a:t>?</a:t>
            </a:r>
            <a:endParaRPr lang="zh-CN" altLang="zh-CN" dirty="0" smtClean="0"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cs typeface="Times New Roman" panose="02020603050405020304" pitchFamily="18" charset="0"/>
              </a:rPr>
              <a:t>4. Why Lea’s mother didn’t like Lea to be </a:t>
            </a:r>
            <a:r>
              <a:rPr lang="en-US" altLang="zh-CN" dirty="0" smtClean="0">
                <a:cs typeface="Times New Roman" panose="02020603050405020304" pitchFamily="18" charset="0"/>
              </a:rPr>
              <a:t> friends </a:t>
            </a:r>
            <a:r>
              <a:rPr lang="en-US" altLang="zh-CN" dirty="0" smtClean="0">
                <a:cs typeface="Times New Roman" panose="02020603050405020304" pitchFamily="18" charset="0"/>
              </a:rPr>
              <a:t>with </a:t>
            </a:r>
            <a:r>
              <a:rPr lang="en-US" altLang="zh-CN" dirty="0" err="1" smtClean="0">
                <a:cs typeface="Times New Roman" panose="02020603050405020304" pitchFamily="18" charset="0"/>
              </a:rPr>
              <a:t>Izzie</a:t>
            </a:r>
            <a:r>
              <a:rPr lang="en-US" altLang="zh-CN" dirty="0" smtClean="0">
                <a:cs typeface="Times New Roman" panose="02020603050405020304" pitchFamily="18" charset="0"/>
              </a:rPr>
              <a:t>? </a:t>
            </a:r>
            <a:endParaRPr lang="zh-CN" altLang="zh-CN" dirty="0" smtClean="0"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2697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altLang="zh-CN" b="1" dirty="0" smtClean="0"/>
              <a:t> Read for details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772816"/>
            <a:ext cx="8032976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b="1" dirty="0" smtClean="0"/>
              <a:t>The development of the story (Pages 6-15)</a:t>
            </a:r>
            <a:endParaRPr lang="zh-CN" altLang="zh-CN" b="1" dirty="0" smtClean="0"/>
          </a:p>
          <a:p>
            <a:r>
              <a:rPr lang="en-US" altLang="zh-CN" dirty="0" smtClean="0"/>
              <a:t>1. How was </a:t>
            </a:r>
            <a:r>
              <a:rPr lang="en-US" altLang="zh-CN" dirty="0" err="1" smtClean="0"/>
              <a:t>Izzie’s</a:t>
            </a:r>
            <a:r>
              <a:rPr lang="en-US" altLang="zh-CN" dirty="0" smtClean="0"/>
              <a:t> family like?</a:t>
            </a:r>
            <a:endParaRPr lang="zh-CN" altLang="zh-CN" dirty="0" smtClean="0"/>
          </a:p>
          <a:p>
            <a:r>
              <a:rPr lang="en-US" altLang="zh-CN" dirty="0" smtClean="0"/>
              <a:t>2. Did Lea enjoy herself in the Berryman family?</a:t>
            </a:r>
            <a:endParaRPr lang="zh-CN" altLang="zh-CN" dirty="0" smtClean="0"/>
          </a:p>
          <a:p>
            <a:r>
              <a:rPr lang="en-US" altLang="zh-CN" dirty="0" smtClean="0"/>
              <a:t>3. </a:t>
            </a:r>
            <a:r>
              <a:rPr lang="en-US" altLang="zh-CN" dirty="0" smtClean="0"/>
              <a:t>Why did </a:t>
            </a:r>
            <a:r>
              <a:rPr lang="en-US" altLang="zh-CN" dirty="0" smtClean="0"/>
              <a:t>Lea </a:t>
            </a:r>
            <a:r>
              <a:rPr lang="en-US" altLang="zh-CN" dirty="0" smtClean="0"/>
              <a:t>have </a:t>
            </a:r>
            <a:r>
              <a:rPr lang="en-US" altLang="zh-CN" dirty="0" smtClean="0"/>
              <a:t>to make some excuse every time </a:t>
            </a:r>
            <a:r>
              <a:rPr lang="en-US" altLang="zh-CN" dirty="0" err="1" smtClean="0"/>
              <a:t>Izzie</a:t>
            </a:r>
            <a:r>
              <a:rPr lang="en-US" altLang="zh-CN" dirty="0" smtClean="0"/>
              <a:t> asked her over?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2697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zh-CN" b="1" dirty="0" smtClean="0"/>
              <a:t> Read for details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196752"/>
            <a:ext cx="8321008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b="1" dirty="0" smtClean="0">
                <a:cs typeface="Times New Roman" panose="02020603050405020304" pitchFamily="18" charset="0"/>
              </a:rPr>
              <a:t>The highlight (</a:t>
            </a:r>
            <a:r>
              <a:rPr lang="zh-CN" altLang="en-US" b="1" dirty="0" smtClean="0">
                <a:cs typeface="Times New Roman" panose="02020603050405020304" pitchFamily="18" charset="0"/>
              </a:rPr>
              <a:t>精彩部分</a:t>
            </a:r>
            <a:r>
              <a:rPr lang="en-US" altLang="zh-CN" b="1" dirty="0" smtClean="0">
                <a:cs typeface="Times New Roman" panose="02020603050405020304" pitchFamily="18" charset="0"/>
              </a:rPr>
              <a:t>) of the story (Pages 16-23)</a:t>
            </a:r>
            <a:endParaRPr lang="zh-CN" altLang="zh-CN" b="1" dirty="0" smtClean="0"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cs typeface="Times New Roman" panose="02020603050405020304" pitchFamily="18" charset="0"/>
              </a:rPr>
              <a:t>1. Why wasn’t </a:t>
            </a:r>
            <a:r>
              <a:rPr lang="en-US" altLang="zh-CN" dirty="0" err="1" smtClean="0">
                <a:cs typeface="Times New Roman" panose="02020603050405020304" pitchFamily="18" charset="0"/>
              </a:rPr>
              <a:t>Izzie</a:t>
            </a:r>
            <a:r>
              <a:rPr lang="en-US" altLang="zh-CN" dirty="0" smtClean="0">
                <a:cs typeface="Times New Roman" panose="02020603050405020304" pitchFamily="18" charset="0"/>
              </a:rPr>
              <a:t> invited to Lea’s birthday party ?</a:t>
            </a:r>
            <a:endParaRPr lang="zh-CN" altLang="zh-CN" dirty="0" smtClean="0"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cs typeface="Times New Roman" panose="02020603050405020304" pitchFamily="18" charset="0"/>
              </a:rPr>
              <a:t>2. Why did Lea lie to her mother?</a:t>
            </a:r>
            <a:endParaRPr lang="zh-CN" altLang="zh-CN" dirty="0" smtClean="0"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cs typeface="Times New Roman" panose="02020603050405020304" pitchFamily="18" charset="0"/>
              </a:rPr>
              <a:t>3. What suddenly happened to the </a:t>
            </a:r>
            <a:r>
              <a:rPr lang="en-US" altLang="zh-CN" dirty="0" err="1" smtClean="0">
                <a:cs typeface="Times New Roman" panose="02020603050405020304" pitchFamily="18" charset="0"/>
              </a:rPr>
              <a:t>Berrymans</a:t>
            </a:r>
            <a:r>
              <a:rPr lang="en-US" altLang="zh-CN" dirty="0" smtClean="0">
                <a:cs typeface="Times New Roman" panose="02020603050405020304" pitchFamily="18" charset="0"/>
              </a:rPr>
              <a:t>’ house?</a:t>
            </a:r>
            <a:endParaRPr lang="zh-CN" altLang="zh-CN" dirty="0" smtClean="0"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cs typeface="Times New Roman" panose="02020603050405020304" pitchFamily="18" charset="0"/>
              </a:rPr>
              <a:t>4. What did Lea’s mother see in the </a:t>
            </a:r>
            <a:r>
              <a:rPr lang="en-US" altLang="zh-CN" dirty="0" err="1" smtClean="0">
                <a:cs typeface="Times New Roman" panose="02020603050405020304" pitchFamily="18" charset="0"/>
              </a:rPr>
              <a:t>Berrymans</a:t>
            </a:r>
            <a:r>
              <a:rPr lang="en-US" altLang="zh-CN" dirty="0" smtClean="0">
                <a:cs typeface="Times New Roman" panose="02020603050405020304" pitchFamily="18" charset="0"/>
              </a:rPr>
              <a:t>’ house? How did she feel?</a:t>
            </a:r>
            <a:endParaRPr lang="zh-CN" altLang="zh-CN" dirty="0" smtClean="0"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200900" cy="72697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zh-CN" b="1" dirty="0" smtClean="0"/>
              <a:t>   Read for details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772816"/>
            <a:ext cx="8604448" cy="37974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b="1" dirty="0" smtClean="0"/>
              <a:t>The ending of the story (Pages 24-25)</a:t>
            </a:r>
            <a:endParaRPr lang="zh-CN" altLang="zh-CN" b="1" dirty="0" smtClean="0"/>
          </a:p>
          <a:p>
            <a:r>
              <a:rPr lang="en-US" altLang="zh-CN" dirty="0" smtClean="0"/>
              <a:t>1. What happened to Lea and the Berryman family at the end of the story?</a:t>
            </a:r>
            <a:endParaRPr lang="zh-CN" altLang="zh-CN" dirty="0" smtClean="0"/>
          </a:p>
          <a:p>
            <a:r>
              <a:rPr lang="en-US" altLang="zh-CN" dirty="0" smtClean="0"/>
              <a:t>2. Why did Lea’s mother finally </a:t>
            </a:r>
            <a:r>
              <a:rPr lang="en-US" altLang="zh-CN" dirty="0" smtClean="0"/>
              <a:t>change </a:t>
            </a:r>
            <a:r>
              <a:rPr lang="en-US" altLang="zh-CN" dirty="0" smtClean="0"/>
              <a:t>her attitude?</a:t>
            </a:r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2697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zh-CN" b="1" dirty="0" smtClean="0"/>
              <a:t> Read for details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92826" y="593636"/>
            <a:ext cx="5415508" cy="63482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b="1" dirty="0" smtClean="0"/>
              <a:t>    Understand the text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3765" y="1703601"/>
            <a:ext cx="8352928" cy="4085456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cs typeface="Times New Roman" panose="02020603050405020304" pitchFamily="18" charset="0"/>
              </a:rPr>
              <a:t>1.Which character </a:t>
            </a:r>
            <a:r>
              <a:rPr lang="en-US" altLang="zh-CN" dirty="0">
                <a:cs typeface="Times New Roman" panose="02020603050405020304" pitchFamily="18" charset="0"/>
              </a:rPr>
              <a:t>in the </a:t>
            </a:r>
            <a:r>
              <a:rPr lang="en-US" altLang="zh-CN" dirty="0" smtClean="0">
                <a:cs typeface="Times New Roman" panose="02020603050405020304" pitchFamily="18" charset="0"/>
              </a:rPr>
              <a:t>story </a:t>
            </a:r>
            <a:r>
              <a:rPr lang="en-US" dirty="0" smtClean="0">
                <a:cs typeface="Times New Roman" panose="02020603050405020304" pitchFamily="18" charset="0"/>
              </a:rPr>
              <a:t>impressed </a:t>
            </a:r>
            <a:r>
              <a:rPr lang="en-US" dirty="0">
                <a:cs typeface="Times New Roman" panose="02020603050405020304" pitchFamily="18" charset="0"/>
              </a:rPr>
              <a:t>you </a:t>
            </a:r>
            <a:r>
              <a:rPr lang="en-US" dirty="0" smtClean="0">
                <a:cs typeface="Times New Roman" panose="02020603050405020304" pitchFamily="18" charset="0"/>
              </a:rPr>
              <a:t>most? Why?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cs typeface="Times New Roman" panose="02020603050405020304" pitchFamily="18" charset="0"/>
              </a:rPr>
              <a:t>2. </a:t>
            </a:r>
            <a:r>
              <a:rPr lang="en-US" altLang="zh-CN" dirty="0">
                <a:cs typeface="Times New Roman" panose="02020603050405020304" pitchFamily="18" charset="0"/>
              </a:rPr>
              <a:t>What can you learn from the </a:t>
            </a:r>
            <a:r>
              <a:rPr lang="en-US" altLang="zh-CN" dirty="0" smtClean="0">
                <a:cs typeface="Times New Roman" panose="02020603050405020304" pitchFamily="18" charset="0"/>
              </a:rPr>
              <a:t>story? </a:t>
            </a:r>
            <a:endParaRPr lang="zh-CN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紫罗兰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757</Words>
  <Application>Microsoft Office PowerPoint</Application>
  <PresentationFormat>全屏显示(4:3)</PresentationFormat>
  <Paragraphs>87</Paragraphs>
  <Slides>16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Crop</vt:lpstr>
      <vt:lpstr>Lesson From Lea 丽娅的朋友</vt:lpstr>
      <vt:lpstr>PowerPoint 演示文稿</vt:lpstr>
      <vt:lpstr>           Read for main ideas </vt:lpstr>
      <vt:lpstr>       Read for main ideas </vt:lpstr>
      <vt:lpstr> Read for details</vt:lpstr>
      <vt:lpstr> Read for details</vt:lpstr>
      <vt:lpstr>   Read for details</vt:lpstr>
      <vt:lpstr> Read for details</vt:lpstr>
      <vt:lpstr>    Understand the text</vt:lpstr>
      <vt:lpstr>PowerPoint 演示文稿</vt:lpstr>
      <vt:lpstr>PowerPoint 演示文稿</vt:lpstr>
      <vt:lpstr>PowerPoint 演示文稿</vt:lpstr>
      <vt:lpstr>PowerPoint 演示文稿</vt:lpstr>
      <vt:lpstr>Divide the whole class into four groups and each group prepare one part of the story. </vt:lpstr>
      <vt:lpstr>Analyze different characters of the story and create a new version to continue the story.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Wrong Trolley</dc:title>
  <dc:creator>Administrator</dc:creator>
  <cp:lastModifiedBy>fltrp</cp:lastModifiedBy>
  <cp:revision>174</cp:revision>
  <dcterms:created xsi:type="dcterms:W3CDTF">2018-08-25T03:14:00Z</dcterms:created>
  <dcterms:modified xsi:type="dcterms:W3CDTF">2019-02-28T00:39:40Z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2052-10.1.0.6395</vt:lpwstr>
  </property>
</Properties>
</file>