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74" r:id="rId3"/>
    <p:sldId id="275" r:id="rId4"/>
    <p:sldId id="276" r:id="rId5"/>
    <p:sldId id="279" r:id="rId6"/>
    <p:sldId id="289" r:id="rId7"/>
    <p:sldId id="261" r:id="rId8"/>
    <p:sldId id="287" r:id="rId9"/>
    <p:sldId id="286" r:id="rId10"/>
    <p:sldId id="288" r:id="rId11"/>
    <p:sldId id="262" r:id="rId12"/>
    <p:sldId id="263" r:id="rId13"/>
    <p:sldId id="264" r:id="rId14"/>
    <p:sldId id="291" r:id="rId15"/>
    <p:sldId id="265" r:id="rId16"/>
    <p:sldId id="266" r:id="rId17"/>
    <p:sldId id="290" r:id="rId18"/>
    <p:sldId id="267" r:id="rId19"/>
    <p:sldId id="293" r:id="rId20"/>
    <p:sldId id="292" r:id="rId21"/>
    <p:sldId id="268" r:id="rId22"/>
    <p:sldId id="294" r:id="rId23"/>
    <p:sldId id="269" r:id="rId24"/>
    <p:sldId id="270" r:id="rId25"/>
    <p:sldId id="295" r:id="rId26"/>
    <p:sldId id="271" r:id="rId27"/>
    <p:sldId id="280" r:id="rId28"/>
    <p:sldId id="285" r:id="rId29"/>
    <p:sldId id="281" r:id="rId30"/>
    <p:sldId id="282" r:id="rId31"/>
    <p:sldId id="2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2DA8"/>
    <a:srgbClr val="808080"/>
    <a:srgbClr val="B2B2B2"/>
    <a:srgbClr val="5F5F5F"/>
    <a:srgbClr val="000000"/>
    <a:srgbClr val="7F7F7F"/>
    <a:srgbClr val="EAEAEA"/>
    <a:srgbClr val="F8F8F8"/>
    <a:srgbClr val="093E5D"/>
    <a:srgbClr val="FC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3" autoAdjust="0"/>
    <p:restoredTop sz="96301" autoAdjust="0"/>
  </p:normalViewPr>
  <p:slideViewPr>
    <p:cSldViewPr>
      <p:cViewPr varScale="1">
        <p:scale>
          <a:sx n="84" d="100"/>
          <a:sy n="84" d="100"/>
        </p:scale>
        <p:origin x="-547" y="-72"/>
      </p:cViewPr>
      <p:guideLst>
        <p:guide orient="horz" pos="2177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F42A3-064E-4DF6-88EE-C1D8BD4AE50E}" type="datetimeFigureOut">
              <a:rPr lang="zh-CN" altLang="en-US" smtClean="0"/>
              <a:pPr/>
              <a:t>2019/2/28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66D4-257C-42C7-B82D-BB4B3864ED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56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EC79100-3C3E-4CC7-B1CF-5010662C34D9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2FA584-016F-4426-8F2D-4A779C17EEE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EC79100-3C3E-4CC7-B1CF-5010662C34D9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2FA584-016F-4426-8F2D-4A779C17EEE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tton[Arrow] PS">
            <a:hlinkClick r:id="" action="ppaction://noaction">
              <a:snd r:embed="rId2" name="Door1Opn.wav"/>
            </a:hlinkClick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632" y="116632"/>
            <a:ext cx="827900" cy="6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38532" y="236377"/>
            <a:ext cx="377308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en-US" altLang="zh-CN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THAN TEMPLATE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811618" y="455668"/>
            <a:ext cx="6984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BD7E7-8057-4952-B524-11AB3DB6A3B5}" type="datetimeFigureOut">
              <a:rPr lang="zh-CN" altLang="en-US" smtClean="0">
                <a:solidFill>
                  <a:prstClr val="black"/>
                </a:solidFill>
              </a:rPr>
              <a:pPr/>
              <a:t>2019/2/28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74D4CD-8C4E-4442-A6A8-DCC13956DE5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290" y="1558290"/>
            <a:ext cx="9817100" cy="2123658"/>
          </a:xfrm>
          <a:prstGeom prst="rect">
            <a:avLst/>
          </a:prstGeom>
          <a:solidFill>
            <a:srgbClr val="808080">
              <a:alpha val="20000"/>
            </a:srgbClr>
          </a:solidFill>
          <a:ln>
            <a:solidFill>
              <a:srgbClr val="808080">
                <a:alpha val="21961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6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mprint MT Shadow" panose="04020605060303030202" charset="0"/>
                <a:cs typeface="Imprint MT Shadow" panose="04020605060303030202" charset="0"/>
              </a:rPr>
              <a:t>The World Beyond Earth</a:t>
            </a:r>
          </a:p>
          <a:p>
            <a:r>
              <a:rPr lang="zh-CN" altLang="en-US" sz="6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rint MT Shadow" panose="04020605060303030202" charset="0"/>
                <a:cs typeface="Imprint MT Shadow" panose="04020605060303030202" charset="0"/>
              </a:rPr>
              <a:t>地球之外</a:t>
            </a:r>
            <a:endParaRPr lang="en-US" altLang="zh-CN" sz="66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Imprint MT Shadow" panose="04020605060303030202" charset="0"/>
              <a:cs typeface="Imprint MT Shadow" panose="0402060506030303020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2" y="5357826"/>
            <a:ext cx="6143668" cy="707886"/>
          </a:xfrm>
          <a:prstGeom prst="rect">
            <a:avLst/>
          </a:prstGeom>
          <a:solidFill>
            <a:srgbClr val="808080">
              <a:alpha val="30980"/>
            </a:srgbClr>
          </a:solidFill>
          <a:ln>
            <a:solidFill>
              <a:srgbClr val="808080">
                <a:alpha val="21176"/>
              </a:srgb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zh-CN" altLang="en-US" sz="4000" dirty="0" smtClean="0">
                <a:solidFill>
                  <a:schemeClr val="accent4"/>
                </a:solidFill>
                <a:effectLst/>
              </a:rPr>
              <a:t>选自</a:t>
            </a:r>
            <a:r>
              <a:rPr lang="en-US" altLang="zh-CN" sz="4000" dirty="0" smtClean="0">
                <a:solidFill>
                  <a:schemeClr val="accent4"/>
                </a:solidFill>
                <a:effectLst/>
              </a:rPr>
              <a:t>《</a:t>
            </a:r>
            <a:r>
              <a:rPr lang="zh-CN" altLang="en-US" sz="4000" dirty="0" smtClean="0">
                <a:solidFill>
                  <a:schemeClr val="accent4"/>
                </a:solidFill>
                <a:effectLst/>
              </a:rPr>
              <a:t>多维阅读第</a:t>
            </a:r>
            <a:r>
              <a:rPr lang="en-US" altLang="zh-CN" sz="4000" dirty="0" smtClean="0">
                <a:solidFill>
                  <a:schemeClr val="accent4"/>
                </a:solidFill>
                <a:effectLst/>
              </a:rPr>
              <a:t>20</a:t>
            </a:r>
            <a:r>
              <a:rPr lang="zh-CN" altLang="en-US" sz="4000" dirty="0" smtClean="0">
                <a:solidFill>
                  <a:schemeClr val="accent4"/>
                </a:solidFill>
                <a:effectLst/>
              </a:rPr>
              <a:t>级</a:t>
            </a:r>
            <a:r>
              <a:rPr lang="en-US" altLang="zh-CN" sz="4000" dirty="0" smtClean="0">
                <a:solidFill>
                  <a:schemeClr val="accent4"/>
                </a:solidFill>
                <a:effectLst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vin\Desktop\603742701605767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30513"/>
            <a:ext cx="10200456" cy="66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506760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A. Animals in Space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274" y="1124744"/>
            <a:ext cx="11001452" cy="1200329"/>
          </a:xfrm>
          <a:prstGeom prst="rect">
            <a:avLst/>
          </a:prstGeom>
          <a:solidFill>
            <a:srgbClr val="5F5F5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Why did scientists send animals into space in the early days?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274" y="2708920"/>
            <a:ext cx="11001452" cy="646331"/>
          </a:xfrm>
          <a:prstGeom prst="rect">
            <a:avLst/>
          </a:prstGeom>
          <a:solidFill>
            <a:srgbClr val="5F5F5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What can scientists know by using animals?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274" y="3717032"/>
            <a:ext cx="11001452" cy="646331"/>
          </a:xfrm>
          <a:prstGeom prst="rect">
            <a:avLst/>
          </a:prstGeom>
          <a:solidFill>
            <a:srgbClr val="5F5F5F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Why were chimpanzees sent into space?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274" y="4725144"/>
            <a:ext cx="11001452" cy="1200329"/>
          </a:xfrm>
          <a:prstGeom prst="rect">
            <a:avLst/>
          </a:prstGeom>
          <a:solidFill>
            <a:srgbClr val="5F5F5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What does many people feel about using animals in the space travel experiments?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476672"/>
            <a:ext cx="7375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B. Animal Reactions in Space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1412776"/>
            <a:ext cx="11449272" cy="646331"/>
          </a:xfrm>
          <a:prstGeom prst="rect">
            <a:avLst/>
          </a:prstGeom>
          <a:solidFill>
            <a:srgbClr val="808080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How have </a:t>
            </a:r>
            <a:r>
              <a:rPr lang="en-US" altLang="zh-CN" sz="3600" dirty="0" smtClean="0">
                <a:solidFill>
                  <a:schemeClr val="bg1"/>
                </a:solidFill>
              </a:rPr>
              <a:t>animals </a:t>
            </a:r>
            <a:r>
              <a:rPr lang="en-US" altLang="zh-CN" sz="3600" dirty="0" smtClean="0">
                <a:solidFill>
                  <a:schemeClr val="bg1"/>
                </a:solidFill>
              </a:rPr>
              <a:t>reacted </a:t>
            </a:r>
            <a:r>
              <a:rPr lang="en-US" altLang="zh-CN" sz="3600" dirty="0" smtClean="0">
                <a:solidFill>
                  <a:schemeClr val="bg1"/>
                </a:solidFill>
              </a:rPr>
              <a:t>to space travel differently?</a:t>
            </a:r>
            <a:endParaRPr lang="zh-CN" altLang="zh-CN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88640"/>
            <a:ext cx="47452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2. Sent From Earth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Deep Space Probes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Deep Space Probes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Deep Space Probes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124744"/>
            <a:ext cx="521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</a:rPr>
              <a:t>A. Deep Space Probes </a:t>
            </a:r>
            <a:endParaRPr lang="zh-CN" altLang="zh-CN" sz="3600" dirty="0" smtClean="0">
              <a:solidFill>
                <a:srgbClr val="FFC000"/>
              </a:solidFill>
            </a:endParaRPr>
          </a:p>
          <a:p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2132856"/>
            <a:ext cx="6732933" cy="646331"/>
          </a:xfrm>
          <a:prstGeom prst="rect">
            <a:avLst/>
          </a:prstGeom>
          <a:solidFill>
            <a:srgbClr val="808080">
              <a:alpha val="30196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What are deep space probes?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the main use of space probes?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3212976"/>
            <a:ext cx="8648201" cy="646331"/>
          </a:xfrm>
          <a:prstGeom prst="rect">
            <a:avLst/>
          </a:prstGeom>
          <a:solidFill>
            <a:srgbClr val="808080">
              <a:alpha val="29020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chemeClr val="bg1"/>
                </a:solidFill>
              </a:rPr>
              <a:t>What’s the main use of space probes?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" y="17954"/>
            <a:ext cx="12176083" cy="684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884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B. What a Deep Space Probes Does</a:t>
            </a:r>
            <a:endParaRPr lang="zh-CN" altLang="zh-CN" sz="4000" dirty="0" smtClean="0">
              <a:solidFill>
                <a:srgbClr val="FFC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have deep space probes done by now?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844824"/>
            <a:ext cx="10889520" cy="707886"/>
          </a:xfrm>
          <a:prstGeom prst="rect">
            <a:avLst/>
          </a:prstGeom>
          <a:solidFill>
            <a:srgbClr val="808080">
              <a:alpha val="30980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What have deep space probes done by now?</a:t>
            </a:r>
            <a:endParaRPr lang="zh-CN" altLang="zh-CN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4" y="3645024"/>
            <a:ext cx="9748181" cy="707886"/>
          </a:xfrm>
          <a:prstGeom prst="rect">
            <a:avLst/>
          </a:prstGeom>
          <a:solidFill>
            <a:srgbClr val="808080">
              <a:alpha val="30196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How can space probes help astronauts?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88640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C. Space Probes on Mars</a:t>
            </a:r>
            <a:endParaRPr lang="zh-CN" altLang="zh-CN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1412776"/>
            <a:ext cx="11593288" cy="1322070"/>
          </a:xfrm>
          <a:prstGeom prst="rect">
            <a:avLst/>
          </a:prstGeom>
          <a:solidFill>
            <a:srgbClr val="808080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How can space probes help scientists judge whether there is life on Mars?</a:t>
            </a:r>
            <a:endParaRPr lang="zh-CN" altLang="zh-CN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3357245"/>
            <a:ext cx="11462385" cy="1322070"/>
          </a:xfrm>
          <a:prstGeom prst="rect">
            <a:avLst/>
          </a:prstGeom>
          <a:solidFill>
            <a:srgbClr val="808080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Why are space probes an ideal way to explore space?</a:t>
            </a:r>
            <a:endParaRPr lang="zh-CN" altLang="zh-CN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evin\Desktop\415295604905765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520"/>
            <a:ext cx="8568952" cy="6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404664"/>
            <a:ext cx="5230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D. Orbiting Satellites</a:t>
            </a:r>
            <a:endParaRPr lang="zh-CN" altLang="zh-CN" sz="40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425" y="1412875"/>
            <a:ext cx="5465445" cy="706755"/>
          </a:xfrm>
          <a:prstGeom prst="rect">
            <a:avLst/>
          </a:prstGeom>
          <a:solidFill>
            <a:srgbClr val="80808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What are satellites?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are the uses of man-made satellites?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25" y="2853055"/>
            <a:ext cx="10299065" cy="706755"/>
          </a:xfrm>
          <a:prstGeom prst="rect">
            <a:avLst/>
          </a:prstGeom>
          <a:solidFill>
            <a:srgbClr val="80808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What are the uses of man-made satellites?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205361" y="1305812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02351" y="1334833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77445" y="1399171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76299" y="1311903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603888" y="1465617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533557" y="1512907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4458367" y="1456916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36783" y="1461617"/>
            <a:ext cx="1806507" cy="1800312"/>
            <a:chOff x="3768359" y="1725446"/>
            <a:chExt cx="1930605" cy="193060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67347" y="1450237"/>
            <a:ext cx="1044744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06289" y="1450303"/>
            <a:ext cx="1125963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P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81905" y="1345675"/>
            <a:ext cx="1292675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13931" y="1462801"/>
            <a:ext cx="1211456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</a:p>
        </p:txBody>
      </p:sp>
      <p:grpSp>
        <p:nvGrpSpPr>
          <p:cNvPr id="12" name="组合 30"/>
          <p:cNvGrpSpPr/>
          <p:nvPr/>
        </p:nvGrpSpPr>
        <p:grpSpPr>
          <a:xfrm>
            <a:off x="3122783" y="1183998"/>
            <a:ext cx="216397" cy="215655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33"/>
          <p:cNvGrpSpPr/>
          <p:nvPr/>
        </p:nvGrpSpPr>
        <p:grpSpPr>
          <a:xfrm>
            <a:off x="5029261" y="1088303"/>
            <a:ext cx="308785" cy="307727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组合 36"/>
          <p:cNvGrpSpPr/>
          <p:nvPr/>
        </p:nvGrpSpPr>
        <p:grpSpPr>
          <a:xfrm>
            <a:off x="7368813" y="3379311"/>
            <a:ext cx="266481" cy="265568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组合 39"/>
          <p:cNvGrpSpPr/>
          <p:nvPr/>
        </p:nvGrpSpPr>
        <p:grpSpPr>
          <a:xfrm>
            <a:off x="5114220" y="3379217"/>
            <a:ext cx="274147" cy="273207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组合 42"/>
          <p:cNvGrpSpPr/>
          <p:nvPr/>
        </p:nvGrpSpPr>
        <p:grpSpPr>
          <a:xfrm>
            <a:off x="7142753" y="1232612"/>
            <a:ext cx="269944" cy="269017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组合 45"/>
          <p:cNvGrpSpPr/>
          <p:nvPr/>
        </p:nvGrpSpPr>
        <p:grpSpPr>
          <a:xfrm>
            <a:off x="9440236" y="3112381"/>
            <a:ext cx="238509" cy="237691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11422836" y="2089303"/>
            <a:ext cx="431536" cy="4300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304800" dist="381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2661131" y="3754976"/>
            <a:ext cx="7250411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2" rIns="121886" bIns="60942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2" name="TextBox 187"/>
          <p:cNvSpPr txBox="1"/>
          <p:nvPr/>
        </p:nvSpPr>
        <p:spPr>
          <a:xfrm>
            <a:off x="3578518" y="3735168"/>
            <a:ext cx="5390702" cy="692461"/>
          </a:xfrm>
          <a:prstGeom prst="rect">
            <a:avLst/>
          </a:prstGeom>
          <a:noFill/>
        </p:spPr>
        <p:txBody>
          <a:bodyPr wrap="none" lIns="121886" tIns="60942" rIns="121886" bIns="60942" rtlCol="0">
            <a:spAutoFit/>
          </a:bodyPr>
          <a:lstStyle/>
          <a:p>
            <a:pPr algn="ctr"/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</a:t>
            </a:r>
            <a:r>
              <a:rPr lang="en-US" altLang="zh-CN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World Beyond Earth</a:t>
            </a:r>
            <a:endParaRPr lang="en-US" altLang="zh-CN" sz="37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8" name="组合 62"/>
          <p:cNvGrpSpPr/>
          <p:nvPr/>
        </p:nvGrpSpPr>
        <p:grpSpPr>
          <a:xfrm>
            <a:off x="2447298" y="3716966"/>
            <a:ext cx="959757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圆角矩形 63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66" name="Picture 2" descr="C:\Users\Administrator\Desktop\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0399" y="3842244"/>
            <a:ext cx="3945053" cy="3835091"/>
          </a:xfrm>
          <a:prstGeom prst="rect">
            <a:avLst/>
          </a:prstGeom>
          <a:noFill/>
        </p:spPr>
      </p:pic>
      <p:sp>
        <p:nvSpPr>
          <p:cNvPr id="67" name="TextBox 7"/>
          <p:cNvSpPr>
            <a:spLocks noChangeArrowheads="1"/>
          </p:cNvSpPr>
          <p:nvPr/>
        </p:nvSpPr>
        <p:spPr bwMode="auto">
          <a:xfrm>
            <a:off x="2790231" y="4482624"/>
            <a:ext cx="69758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0" hangingPunct="0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Reading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1"/>
          <p:cNvGrpSpPr/>
          <p:nvPr/>
        </p:nvGrpSpPr>
        <p:grpSpPr>
          <a:xfrm>
            <a:off x="10098498" y="1311943"/>
            <a:ext cx="2093503" cy="2086323"/>
            <a:chOff x="6913054" y="963473"/>
            <a:chExt cx="1570127" cy="1564742"/>
          </a:xfrm>
        </p:grpSpPr>
        <p:grpSp>
          <p:nvGrpSpPr>
            <p:cNvPr id="30" name="组合 83"/>
            <p:cNvGrpSpPr/>
            <p:nvPr/>
          </p:nvGrpSpPr>
          <p:grpSpPr>
            <a:xfrm>
              <a:off x="7038038" y="1093519"/>
              <a:ext cx="1354880" cy="1350234"/>
              <a:chOff x="3768359" y="1725446"/>
              <a:chExt cx="1930605" cy="1930605"/>
            </a:xfrm>
          </p:grpSpPr>
          <p:sp>
            <p:nvSpPr>
              <p:cNvPr id="85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Oval 5"/>
              <p:cNvSpPr>
                <a:spLocks noChangeArrowheads="1"/>
              </p:cNvSpPr>
              <p:nvPr/>
            </p:nvSpPr>
            <p:spPr bwMode="auto">
              <a:xfrm>
                <a:off x="3823757" y="1780845"/>
                <a:ext cx="1819806" cy="181980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7033500" y="1027313"/>
              <a:ext cx="1283695" cy="1431807"/>
            </a:xfrm>
            <a:prstGeom prst="rect">
              <a:avLst/>
            </a:prstGeom>
            <a:effectLst/>
          </p:spPr>
          <p:txBody>
            <a:bodyPr wrap="none" lIns="76840" tIns="38420" rIns="76840" bIns="38420">
              <a:spAutoFit/>
            </a:bodyPr>
            <a:lstStyle/>
            <a:p>
              <a:r>
                <a:rPr lang="zh-CN" altLang="en-US" sz="1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</a:rPr>
                <a:t>！</a:t>
              </a:r>
              <a:endParaRPr lang="en-US" altLang="zh-CN" sz="1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6913054" y="963473"/>
              <a:ext cx="1570127" cy="156474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40" tIns="38420" rIns="76840" bIns="38420"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" name="组合 11"/>
          <p:cNvGrpSpPr/>
          <p:nvPr/>
        </p:nvGrpSpPr>
        <p:grpSpPr>
          <a:xfrm>
            <a:off x="6361217" y="1504517"/>
            <a:ext cx="1806507" cy="1800312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6535382" y="1440997"/>
            <a:ext cx="1292675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8351 -4.8148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/>
      <p:bldP spid="22" grpId="0"/>
      <p:bldP spid="23" grpId="0"/>
      <p:bldP spid="24" grpId="0"/>
      <p:bldP spid="61" grpId="0" animBg="1"/>
      <p:bldP spid="62" grpId="0"/>
      <p:bldP spid="67" grpId="0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7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260648"/>
            <a:ext cx="36038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3. Space Junk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is space junk?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is space junk?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is space junk?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556792"/>
            <a:ext cx="5472608" cy="707886"/>
          </a:xfrm>
          <a:prstGeom prst="rect">
            <a:avLst/>
          </a:prstGeom>
          <a:solidFill>
            <a:srgbClr val="808080">
              <a:alpha val="30980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What is space junk?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space junk bad or good? Why?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3068960"/>
            <a:ext cx="8207696" cy="707886"/>
          </a:xfrm>
          <a:prstGeom prst="rect">
            <a:avLst/>
          </a:prstGeom>
          <a:solidFill>
            <a:srgbClr val="808080">
              <a:alpha val="30980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Is space junk good or bad? Why?</a:t>
            </a:r>
            <a:endParaRPr lang="zh-CN" altLang="zh-CN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3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53652" y="285728"/>
            <a:ext cx="1928826" cy="2000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84" y="404664"/>
            <a:ext cx="57679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Space Junk on Planets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1384" y="1628800"/>
            <a:ext cx="7895110" cy="707886"/>
          </a:xfrm>
          <a:prstGeom prst="rect">
            <a:avLst/>
          </a:prstGeom>
          <a:solidFill>
            <a:srgbClr val="808080">
              <a:alpha val="29020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Where are the space junk from?</a:t>
            </a:r>
            <a:endParaRPr lang="zh-CN" altLang="zh-CN" sz="4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3212976"/>
            <a:ext cx="10915168" cy="707886"/>
          </a:xfrm>
          <a:prstGeom prst="rect">
            <a:avLst/>
          </a:prstGeom>
          <a:solidFill>
            <a:srgbClr val="808080">
              <a:alpha val="29020"/>
            </a:srgbClr>
          </a:solidFill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What will space junk become one day?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260648"/>
            <a:ext cx="624600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4. Telescope-Space Eyes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376" y="1772816"/>
            <a:ext cx="10920536" cy="1323439"/>
          </a:xfrm>
          <a:prstGeom prst="rect">
            <a:avLst/>
          </a:prstGeom>
          <a:solidFill>
            <a:srgbClr val="808080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Why </a:t>
            </a:r>
            <a:r>
              <a:rPr lang="en-US" altLang="zh-CN" sz="4000" dirty="0">
                <a:solidFill>
                  <a:schemeClr val="bg1"/>
                </a:solidFill>
              </a:rPr>
              <a:t>do scientists </a:t>
            </a:r>
            <a:r>
              <a:rPr lang="en-US" altLang="zh-CN" sz="4000" dirty="0" smtClean="0">
                <a:solidFill>
                  <a:schemeClr val="bg1"/>
                </a:solidFill>
              </a:rPr>
              <a:t>call space </a:t>
            </a:r>
            <a:r>
              <a:rPr lang="en-US" altLang="zh-CN" sz="4000" dirty="0" smtClean="0">
                <a:solidFill>
                  <a:schemeClr val="bg1"/>
                </a:solidFill>
              </a:rPr>
              <a:t>telescope </a:t>
            </a:r>
            <a:r>
              <a:rPr lang="en-US" altLang="zh-CN" sz="4000" dirty="0" smtClean="0">
                <a:solidFill>
                  <a:schemeClr val="bg1"/>
                </a:solidFill>
              </a:rPr>
              <a:t>“</a:t>
            </a:r>
            <a:r>
              <a:rPr lang="en-US" altLang="zh-CN" sz="4000" dirty="0" smtClean="0">
                <a:solidFill>
                  <a:schemeClr val="bg1"/>
                </a:solidFill>
              </a:rPr>
              <a:t>space eyes</a:t>
            </a:r>
            <a:r>
              <a:rPr lang="en-US" altLang="zh-CN" sz="4000" dirty="0" smtClean="0">
                <a:solidFill>
                  <a:schemeClr val="bg1"/>
                </a:solidFill>
              </a:rPr>
              <a:t>”?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" y="0"/>
            <a:ext cx="12049498" cy="677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What Next?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404664"/>
            <a:ext cx="3576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5. What Next?</a:t>
            </a:r>
            <a:endParaRPr lang="zh-CN" altLang="zh-CN" sz="4000" dirty="0" smtClean="0">
              <a:solidFill>
                <a:srgbClr val="FFC000"/>
              </a:solidFill>
            </a:endParaRPr>
          </a:p>
          <a:p>
            <a:endParaRPr lang="zh-CN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70" y="1484630"/>
            <a:ext cx="11019155" cy="1322070"/>
          </a:xfrm>
          <a:prstGeom prst="rect">
            <a:avLst/>
          </a:prstGeom>
          <a:solidFill>
            <a:srgbClr val="80808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4000" dirty="0" smtClean="0">
                <a:solidFill>
                  <a:schemeClr val="bg1"/>
                </a:solidFill>
              </a:rPr>
              <a:t>What new ways are scientists trying to invent to explore space?</a:t>
            </a:r>
            <a:endParaRPr lang="zh-CN" altLang="zh-CN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/>
          <p:nvPr/>
        </p:nvSpPr>
        <p:spPr>
          <a:xfrm>
            <a:off x="651840" y="303763"/>
            <a:ext cx="11604477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Speaking &amp; Presenting </a:t>
            </a:r>
          </a:p>
        </p:txBody>
      </p:sp>
      <p:sp>
        <p:nvSpPr>
          <p:cNvPr id="4" name="AutoShape 2" descr="http://p2.so.qhimgs1.com/bdr/_240_/t0180a9c1e46718d752.jpg"/>
          <p:cNvSpPr>
            <a:spLocks noChangeAspect="1" noChangeArrowheads="1"/>
          </p:cNvSpPr>
          <p:nvPr/>
        </p:nvSpPr>
        <p:spPr bwMode="auto">
          <a:xfrm>
            <a:off x="1010997" y="77403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3" name="AutoShape 4" descr="http://p0.so.qhimgs1.com/bdr/_240_/t01a3e40a57d3e92e3c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4" name="AutoShape 10" descr="http://p3.so.qhimgs1.com/bdr/_240_/t0168d53d8503e55e73.jpg"/>
          <p:cNvSpPr>
            <a:spLocks noChangeAspect="1" noChangeArrowheads="1"/>
          </p:cNvSpPr>
          <p:nvPr/>
        </p:nvSpPr>
        <p:spPr bwMode="auto">
          <a:xfrm>
            <a:off x="410633" y="10583"/>
            <a:ext cx="493492" cy="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5" name="AutoShape 12" descr="http://p3.so.qhimgs1.com/bdr/_240_/t0168d53d8503e55e73.jpg"/>
          <p:cNvSpPr>
            <a:spLocks noChangeAspect="1" noChangeArrowheads="1"/>
          </p:cNvSpPr>
          <p:nvPr/>
        </p:nvSpPr>
        <p:spPr bwMode="auto">
          <a:xfrm>
            <a:off x="613833" y="213783"/>
            <a:ext cx="493492" cy="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6" name="AutoShape 14" descr="http://www.tianshu-art.cn/Uploadfiles/20140812143001595.jpg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8" name="AutoShape 16" descr="http://pic1.ooopic.com/00/87/97/27bOOOPIC77.jpg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0821" y="1299633"/>
            <a:ext cx="11882967" cy="57092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Group Work:  </a:t>
            </a:r>
          </a:p>
          <a:p>
            <a:pPr marL="609600" indent="-609600">
              <a:buFont typeface="Wingdings" panose="05000000000000000000" charset="0"/>
              <a:buChar char="ü"/>
            </a:pP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</a:rPr>
              <a:t>Work in groups, discuss </a:t>
            </a: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 part that interests you most.</a:t>
            </a:r>
            <a:endParaRPr lang="en-US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charset="0"/>
              <a:buChar char="ü"/>
            </a:pP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</a:rPr>
              <a:t>After discussion,  share your opinions with </a:t>
            </a: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 class.</a:t>
            </a:r>
            <a:endParaRPr lang="en-US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charset="0"/>
              <a:buChar char="ü"/>
            </a:pP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</a:rPr>
              <a:t>Your presentation needs to include the following points:</a:t>
            </a:r>
          </a:p>
          <a:p>
            <a:endParaRPr lang="en-US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charset="0"/>
              <a:buChar char="u"/>
            </a:pP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 </a:t>
            </a: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achievements made so far</a:t>
            </a:r>
            <a:endParaRPr lang="en-US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charset="0"/>
              <a:buChar char="u"/>
            </a:pP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why </a:t>
            </a: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this achievements matter</a:t>
            </a:r>
            <a:endParaRPr lang="en-US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charset="0"/>
              <a:buChar char="u"/>
            </a:pP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your </a:t>
            </a:r>
            <a:r>
              <a:rPr lang="en-US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outlook on its future development</a:t>
            </a:r>
            <a:endParaRPr lang="en-US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609600" indent="-609600">
              <a:buFont typeface="Wingdings" panose="05000000000000000000" charset="0"/>
              <a:buChar char="ü"/>
            </a:pPr>
            <a:endParaRPr lang="en-US" sz="4300" dirty="0">
              <a:latin typeface="Times New Roman" panose="02020603050405020304" pitchFamily="18" charset="0"/>
            </a:endParaRPr>
          </a:p>
          <a:p>
            <a:pPr marL="381000" indent="-381000"/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What do we know from the chapter?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What do we know from the chapter?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What do we know from the chapter?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8513869" cy="707886"/>
          </a:xfrm>
          <a:prstGeom prst="rect">
            <a:avLst/>
          </a:prstGeom>
          <a:solidFill>
            <a:srgbClr val="808080">
              <a:alpha val="27843"/>
            </a:srgbClr>
          </a:solidFill>
        </p:spPr>
        <p:txBody>
          <a:bodyPr wrap="none" rtlCol="0">
            <a:spAutoFit/>
          </a:bodyPr>
          <a:lstStyle/>
          <a:p>
            <a:pPr marL="742950" indent="-742950"/>
            <a:r>
              <a:rPr lang="en-US" altLang="zh-CN" sz="4000" dirty="0" smtClean="0">
                <a:solidFill>
                  <a:schemeClr val="bg1"/>
                </a:solidFill>
              </a:rPr>
              <a:t>1. What do we know from the book?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420888"/>
            <a:ext cx="9113392" cy="707886"/>
          </a:xfrm>
          <a:prstGeom prst="rect">
            <a:avLst/>
          </a:prstGeom>
          <a:solidFill>
            <a:srgbClr val="808080">
              <a:alpha val="27059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2. Why does the author write the book?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3717032"/>
            <a:ext cx="7572907" cy="707886"/>
          </a:xfrm>
          <a:prstGeom prst="rect">
            <a:avLst/>
          </a:prstGeom>
          <a:solidFill>
            <a:srgbClr val="808080">
              <a:alpha val="3098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3. What can we do in the future?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260648"/>
            <a:ext cx="836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</a:rPr>
              <a:t>                    Discussion</a:t>
            </a:r>
            <a:endParaRPr lang="zh-CN" alt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87011" y="832154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48132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3"/>
          <p:cNvSpPr txBox="1"/>
          <p:nvPr/>
        </p:nvSpPr>
        <p:spPr>
          <a:xfrm>
            <a:off x="4686299" y="502856"/>
            <a:ext cx="2687327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3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</a:p>
        </p:txBody>
      </p:sp>
      <p:grpSp>
        <p:nvGrpSpPr>
          <p:cNvPr id="3" name="组合 7"/>
          <p:cNvGrpSpPr/>
          <p:nvPr/>
        </p:nvGrpSpPr>
        <p:grpSpPr>
          <a:xfrm>
            <a:off x="737447" y="2932007"/>
            <a:ext cx="1369907" cy="1352973"/>
            <a:chOff x="6094126" y="1462094"/>
            <a:chExt cx="2871578" cy="2928468"/>
          </a:xfrm>
        </p:grpSpPr>
        <p:sp>
          <p:nvSpPr>
            <p:cNvPr id="9" name="矩形 8"/>
            <p:cNvSpPr/>
            <p:nvPr/>
          </p:nvSpPr>
          <p:spPr>
            <a:xfrm rot="2700000">
              <a:off x="6628205" y="2053063"/>
              <a:ext cx="2186962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8" name="组合 9"/>
            <p:cNvGrpSpPr/>
            <p:nvPr/>
          </p:nvGrpSpPr>
          <p:grpSpPr>
            <a:xfrm>
              <a:off x="6094126" y="1462094"/>
              <a:ext cx="1817810" cy="2259575"/>
              <a:chOff x="6094126" y="1462094"/>
              <a:chExt cx="1817810" cy="2259575"/>
            </a:xfrm>
          </p:grpSpPr>
          <p:grpSp>
            <p:nvGrpSpPr>
              <p:cNvPr id="10" name="组合 10"/>
              <p:cNvGrpSpPr/>
              <p:nvPr/>
            </p:nvGrpSpPr>
            <p:grpSpPr>
              <a:xfrm>
                <a:off x="6094126" y="1640002"/>
                <a:ext cx="1817810" cy="1835785"/>
                <a:chOff x="6901278" y="1014873"/>
                <a:chExt cx="1564989" cy="1580464"/>
              </a:xfrm>
              <a:effectLst/>
            </p:grpSpPr>
            <p:grpSp>
              <p:nvGrpSpPr>
                <p:cNvPr id="11" name="组合 12"/>
                <p:cNvGrpSpPr/>
                <p:nvPr/>
              </p:nvGrpSpPr>
              <p:grpSpPr>
                <a:xfrm rot="2700000">
                  <a:off x="6901278" y="1014874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89" name="直角三角形 8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直角三角形 8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直角三角形 9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直角三角形 9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组合 13"/>
                <p:cNvGrpSpPr/>
                <p:nvPr/>
              </p:nvGrpSpPr>
              <p:grpSpPr>
                <a:xfrm rot="2700000">
                  <a:off x="7255495" y="1014874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85" name="直角三角形 8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直角三角形 8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直角三角形 8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直角三角形 8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" name="组合 14"/>
                <p:cNvGrpSpPr/>
                <p:nvPr/>
              </p:nvGrpSpPr>
              <p:grpSpPr>
                <a:xfrm rot="2700000">
                  <a:off x="7603356" y="1014874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81" name="直角三角形 8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直角三角形 8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3" name="直角三角形 8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直角三角形 8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组合 15"/>
                <p:cNvGrpSpPr/>
                <p:nvPr/>
              </p:nvGrpSpPr>
              <p:grpSpPr>
                <a:xfrm rot="2700000">
                  <a:off x="7957065" y="101487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77" name="直角三角形 7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直角三角形 7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直角三角形 7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直角三角形 7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" name="组合 16"/>
                <p:cNvGrpSpPr/>
                <p:nvPr/>
              </p:nvGrpSpPr>
              <p:grpSpPr>
                <a:xfrm rot="2700000">
                  <a:off x="6901278" y="1371487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73" name="直角三角形 7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直角三角形 7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直角三角形 7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直角三角形 7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" name="组合 17"/>
                <p:cNvGrpSpPr/>
                <p:nvPr/>
              </p:nvGrpSpPr>
              <p:grpSpPr>
                <a:xfrm rot="2700000">
                  <a:off x="7255495" y="1371487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9" name="直角三角形 6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直角三角形 6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直角三角形 7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直角三角形 7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" name="组合 18"/>
                <p:cNvGrpSpPr/>
                <p:nvPr/>
              </p:nvGrpSpPr>
              <p:grpSpPr>
                <a:xfrm rot="2700000">
                  <a:off x="7603356" y="1371487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5" name="直角三角形 6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直角三角形 6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直角三角形 6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直角三角形 6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" name="组合 19"/>
                <p:cNvGrpSpPr/>
                <p:nvPr/>
              </p:nvGrpSpPr>
              <p:grpSpPr>
                <a:xfrm rot="2700000">
                  <a:off x="7957065" y="137148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61" name="直角三角形 6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直角三角形 6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直角三角形 6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直角三角形 6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" name="组合 20"/>
                <p:cNvGrpSpPr/>
                <p:nvPr/>
              </p:nvGrpSpPr>
              <p:grpSpPr>
                <a:xfrm rot="2700000">
                  <a:off x="6901278" y="172952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7" name="直角三角形 5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直角三角形 5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直角三角形 5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直角三角形 5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" name="组合 21"/>
                <p:cNvGrpSpPr/>
                <p:nvPr/>
              </p:nvGrpSpPr>
              <p:grpSpPr>
                <a:xfrm rot="2700000">
                  <a:off x="7255495" y="172952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53" name="直角三角形 5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直角三角形 5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直角三角形 5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直角三角形 5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2" name="组合 22"/>
                <p:cNvGrpSpPr/>
                <p:nvPr/>
              </p:nvGrpSpPr>
              <p:grpSpPr>
                <a:xfrm rot="2700000">
                  <a:off x="7603356" y="1729523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9" name="直角三角形 4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直角三角形 4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直角三角形 5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直角三角形 5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组合 23"/>
                <p:cNvGrpSpPr/>
                <p:nvPr/>
              </p:nvGrpSpPr>
              <p:grpSpPr>
                <a:xfrm rot="2700000">
                  <a:off x="7957065" y="172952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5" name="直角三角形 44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直角三角形 45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直角三角形 46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直角三角形 47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4" name="组合 24"/>
                <p:cNvGrpSpPr/>
                <p:nvPr/>
              </p:nvGrpSpPr>
              <p:grpSpPr>
                <a:xfrm rot="2700000">
                  <a:off x="6901278" y="208613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41" name="直角三角形 40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直角三角形 41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直角三角形 42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直角三角形 43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组合 25"/>
                <p:cNvGrpSpPr/>
                <p:nvPr/>
              </p:nvGrpSpPr>
              <p:grpSpPr>
                <a:xfrm rot="2700000">
                  <a:off x="7255495" y="208613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7" name="直角三角形 36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直角三角形 37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直角三角形 38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直角三角形 39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组合 26"/>
                <p:cNvGrpSpPr/>
                <p:nvPr/>
              </p:nvGrpSpPr>
              <p:grpSpPr>
                <a:xfrm rot="2700000">
                  <a:off x="7603356" y="2086136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3" name="直角三角形 32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直角三角形 33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直角三角形 34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直角三角形 35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组合 27"/>
                <p:cNvGrpSpPr/>
                <p:nvPr/>
              </p:nvGrpSpPr>
              <p:grpSpPr>
                <a:xfrm rot="2700000">
                  <a:off x="7957065" y="2086135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9" name="直角三角形 28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9D0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直角三角形 29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CC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直角三角形 30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直角三角形 31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FFB8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2" name="文本框 744"/>
              <p:cNvSpPr txBox="1"/>
              <p:nvPr/>
            </p:nvSpPr>
            <p:spPr>
              <a:xfrm>
                <a:off x="6169529" y="1462094"/>
                <a:ext cx="1600392" cy="225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prstClr val="white">
                        <a:lumMod val="95000"/>
                      </a:prstClr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28" name="组合 92"/>
          <p:cNvGrpSpPr/>
          <p:nvPr/>
        </p:nvGrpSpPr>
        <p:grpSpPr>
          <a:xfrm>
            <a:off x="741680" y="1217757"/>
            <a:ext cx="1352127" cy="1569469"/>
            <a:chOff x="2448033" y="1479575"/>
            <a:chExt cx="3048209" cy="3253456"/>
          </a:xfrm>
        </p:grpSpPr>
        <p:sp>
          <p:nvSpPr>
            <p:cNvPr id="94" name="矩形 93"/>
            <p:cNvSpPr/>
            <p:nvPr/>
          </p:nvSpPr>
          <p:spPr>
            <a:xfrm rot="2700000">
              <a:off x="2945622" y="2182411"/>
              <a:ext cx="2613204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3" name="组合 94"/>
            <p:cNvGrpSpPr/>
            <p:nvPr/>
          </p:nvGrpSpPr>
          <p:grpSpPr>
            <a:xfrm>
              <a:off x="2448033" y="1479575"/>
              <a:ext cx="1839355" cy="2164052"/>
              <a:chOff x="2448033" y="1479575"/>
              <a:chExt cx="1839355" cy="2164052"/>
            </a:xfrm>
          </p:grpSpPr>
          <p:grpSp>
            <p:nvGrpSpPr>
              <p:cNvPr id="95" name="组合 95"/>
              <p:cNvGrpSpPr/>
              <p:nvPr/>
            </p:nvGrpSpPr>
            <p:grpSpPr>
              <a:xfrm>
                <a:off x="2448033" y="1629995"/>
                <a:ext cx="1839355" cy="1837176"/>
                <a:chOff x="5743308" y="2091705"/>
                <a:chExt cx="2384585" cy="2381762"/>
              </a:xfrm>
              <a:effectLst/>
            </p:grpSpPr>
            <p:grpSp>
              <p:nvGrpSpPr>
                <p:cNvPr id="96" name="组合 97"/>
                <p:cNvGrpSpPr/>
                <p:nvPr/>
              </p:nvGrpSpPr>
              <p:grpSpPr>
                <a:xfrm rot="2700000">
                  <a:off x="5743308" y="2091707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74" name="直角三角形 17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" name="直角三角形 17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6" name="直角三角形 17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7" name="直角三角形 17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组合 98"/>
                <p:cNvGrpSpPr/>
                <p:nvPr/>
              </p:nvGrpSpPr>
              <p:grpSpPr>
                <a:xfrm rot="2700000">
                  <a:off x="6276708" y="2091706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70" name="直角三角形 16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1" name="直角三角形 17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2" name="直角三角形 17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3" name="直角三角形 17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9" name="组合 99"/>
                <p:cNvGrpSpPr/>
                <p:nvPr/>
              </p:nvGrpSpPr>
              <p:grpSpPr>
                <a:xfrm rot="2700000">
                  <a:off x="6820088" y="2091706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66" name="直角三角形 16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7" name="直角三角形 16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" name="直角三角形 16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9" name="直角三角形 16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0" name="组合 100"/>
                <p:cNvGrpSpPr/>
                <p:nvPr/>
              </p:nvGrpSpPr>
              <p:grpSpPr>
                <a:xfrm rot="2700000">
                  <a:off x="7361107" y="2091705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62" name="直角三角形 16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" name="直角三角形 16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" name="直角三角形 16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5" name="直角三角形 16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1" name="组合 101"/>
                <p:cNvGrpSpPr/>
                <p:nvPr/>
              </p:nvGrpSpPr>
              <p:grpSpPr>
                <a:xfrm rot="2700000">
                  <a:off x="5743308" y="2631905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58" name="直角三角形 15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9" name="直角三角形 15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直角三角形 15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1" name="直角三角形 16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2" name="组合 102"/>
                <p:cNvGrpSpPr/>
                <p:nvPr/>
              </p:nvGrpSpPr>
              <p:grpSpPr>
                <a:xfrm rot="2700000">
                  <a:off x="6276708" y="2631904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54" name="直角三角形 15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直角三角形 15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直角三角形 15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直角三角形 15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3" name="组合 103"/>
                <p:cNvGrpSpPr/>
                <p:nvPr/>
              </p:nvGrpSpPr>
              <p:grpSpPr>
                <a:xfrm rot="2700000">
                  <a:off x="6820088" y="2631904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50" name="直角三角形 14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直角三角形 15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直角三角形 15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直角三角形 15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4" name="组合 104"/>
                <p:cNvGrpSpPr/>
                <p:nvPr/>
              </p:nvGrpSpPr>
              <p:grpSpPr>
                <a:xfrm rot="2700000">
                  <a:off x="7361107" y="2631903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46" name="直角三角形 14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直角三角形 14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直角三角形 14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直角三角形 14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5" name="组合 105"/>
                <p:cNvGrpSpPr/>
                <p:nvPr/>
              </p:nvGrpSpPr>
              <p:grpSpPr>
                <a:xfrm rot="2700000">
                  <a:off x="5743308" y="3168484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42" name="直角三角形 14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直角三角形 14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直角三角形 14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" name="直角三角形 14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6" name="组合 106"/>
                <p:cNvGrpSpPr/>
                <p:nvPr/>
              </p:nvGrpSpPr>
              <p:grpSpPr>
                <a:xfrm rot="2700000">
                  <a:off x="6276708" y="3168483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38" name="直角三角形 13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直角三角形 13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直角三角形 13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直角三角形 14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7" name="组合 107"/>
                <p:cNvGrpSpPr/>
                <p:nvPr/>
              </p:nvGrpSpPr>
              <p:grpSpPr>
                <a:xfrm rot="2700000">
                  <a:off x="6820088" y="3168483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34" name="直角三角形 13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直角三角形 13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6" name="直角三角形 13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直角三角形 13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8" name="组合 108"/>
                <p:cNvGrpSpPr/>
                <p:nvPr/>
              </p:nvGrpSpPr>
              <p:grpSpPr>
                <a:xfrm rot="2700000">
                  <a:off x="7361107" y="3168482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30" name="直角三角形 12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1" name="直角三角形 13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2" name="直角三角形 13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" name="直角三角形 13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9" name="组合 109"/>
                <p:cNvGrpSpPr/>
                <p:nvPr/>
              </p:nvGrpSpPr>
              <p:grpSpPr>
                <a:xfrm rot="2700000">
                  <a:off x="5743308" y="3706681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26" name="直角三角形 12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7" name="直角三角形 12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8" name="直角三角形 12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9" name="直角三角形 12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0" name="组合 110"/>
                <p:cNvGrpSpPr/>
                <p:nvPr/>
              </p:nvGrpSpPr>
              <p:grpSpPr>
                <a:xfrm rot="2700000">
                  <a:off x="6276708" y="3706680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22" name="直角三角形 12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直角三角形 12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4" name="直角三角形 12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" name="直角三角形 12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1" name="组合 111"/>
                <p:cNvGrpSpPr/>
                <p:nvPr/>
              </p:nvGrpSpPr>
              <p:grpSpPr>
                <a:xfrm rot="2700000">
                  <a:off x="6820088" y="3706680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18" name="直角三角形 11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直角三角形 11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" name="直角三角形 11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1" name="直角三角形 12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2" name="组合 112"/>
                <p:cNvGrpSpPr/>
                <p:nvPr/>
              </p:nvGrpSpPr>
              <p:grpSpPr>
                <a:xfrm rot="2700000">
                  <a:off x="7361107" y="3706679"/>
                  <a:ext cx="766786" cy="766786"/>
                  <a:chOff x="3052763" y="1803400"/>
                  <a:chExt cx="2273300" cy="2273300"/>
                </a:xfrm>
              </p:grpSpPr>
              <p:sp>
                <p:nvSpPr>
                  <p:cNvPr id="114" name="直角三角形 11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3535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直角三角形 11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E9A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6" name="直角三角形 11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7" name="直角三角形 11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E870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7" name="文本框 91"/>
              <p:cNvSpPr txBox="1"/>
              <p:nvPr/>
            </p:nvSpPr>
            <p:spPr>
              <a:xfrm>
                <a:off x="2779109" y="1479575"/>
                <a:ext cx="1031438" cy="216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prstClr val="white">
                        <a:lumMod val="95000"/>
                      </a:prstClr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3" name="组合 262"/>
          <p:cNvGrpSpPr/>
          <p:nvPr/>
        </p:nvGrpSpPr>
        <p:grpSpPr>
          <a:xfrm>
            <a:off x="754381" y="4784513"/>
            <a:ext cx="1272540" cy="1339427"/>
            <a:chOff x="2444797" y="3550041"/>
            <a:chExt cx="2864449" cy="2848861"/>
          </a:xfrm>
        </p:grpSpPr>
        <p:sp>
          <p:nvSpPr>
            <p:cNvPr id="264" name="矩形 263"/>
            <p:cNvSpPr/>
            <p:nvPr/>
          </p:nvSpPr>
          <p:spPr>
            <a:xfrm rot="2700000">
              <a:off x="2971416" y="4061072"/>
              <a:ext cx="2187623" cy="2488036"/>
            </a:xfrm>
            <a:prstGeom prst="rect">
              <a:avLst/>
            </a:prstGeom>
            <a:gradFill>
              <a:gsLst>
                <a:gs pos="28000">
                  <a:srgbClr val="797979">
                    <a:alpha val="33000"/>
                  </a:srgbClr>
                </a:gs>
                <a:gs pos="0">
                  <a:schemeClr val="tx1">
                    <a:alpha val="27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78" name="组合 264"/>
            <p:cNvGrpSpPr/>
            <p:nvPr/>
          </p:nvGrpSpPr>
          <p:grpSpPr>
            <a:xfrm>
              <a:off x="2444797" y="3550041"/>
              <a:ext cx="1846121" cy="2220383"/>
              <a:chOff x="2444797" y="3550041"/>
              <a:chExt cx="1846121" cy="2220383"/>
            </a:xfrm>
          </p:grpSpPr>
          <p:grpSp>
            <p:nvGrpSpPr>
              <p:cNvPr id="179" name="组合 265"/>
              <p:cNvGrpSpPr/>
              <p:nvPr/>
            </p:nvGrpSpPr>
            <p:grpSpPr>
              <a:xfrm>
                <a:off x="2444797" y="3680356"/>
                <a:ext cx="1846121" cy="1832789"/>
                <a:chOff x="6901278" y="4253508"/>
                <a:chExt cx="1589363" cy="1577885"/>
              </a:xfrm>
              <a:effectLst/>
            </p:grpSpPr>
            <p:grpSp>
              <p:nvGrpSpPr>
                <p:cNvPr id="180" name="组合 267"/>
                <p:cNvGrpSpPr/>
                <p:nvPr/>
              </p:nvGrpSpPr>
              <p:grpSpPr>
                <a:xfrm rot="2700000">
                  <a:off x="6901278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44" name="直角三角形 34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5" name="直角三角形 34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6" name="直角三角形 34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7" name="直角三角形 34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1" name="组合 268"/>
                <p:cNvGrpSpPr/>
                <p:nvPr/>
              </p:nvGrpSpPr>
              <p:grpSpPr>
                <a:xfrm rot="2700000">
                  <a:off x="7262170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40" name="直角三角形 33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1" name="直角三角形 34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2" name="直角三角形 34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3" name="直角三角形 34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2" name="组合 269"/>
                <p:cNvGrpSpPr/>
                <p:nvPr/>
              </p:nvGrpSpPr>
              <p:grpSpPr>
                <a:xfrm rot="2700000">
                  <a:off x="7620389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36" name="直角三角形 33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直角三角形 33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" name="直角三角形 33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9" name="直角三角形 33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3" name="组合 270"/>
                <p:cNvGrpSpPr/>
                <p:nvPr/>
              </p:nvGrpSpPr>
              <p:grpSpPr>
                <a:xfrm rot="2700000">
                  <a:off x="7981438" y="4253508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32" name="直角三角形 33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3" name="直角三角形 33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4" name="直角三角形 33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直角三角形 33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" name="组合 271"/>
                <p:cNvGrpSpPr/>
                <p:nvPr/>
              </p:nvGrpSpPr>
              <p:grpSpPr>
                <a:xfrm rot="2700000">
                  <a:off x="6901279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28" name="直角三角形 32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9" name="直角三角形 32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0" name="直角三角形 32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1" name="直角三角形 33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5" name="组合 272"/>
                <p:cNvGrpSpPr/>
                <p:nvPr/>
              </p:nvGrpSpPr>
              <p:grpSpPr>
                <a:xfrm rot="2700000">
                  <a:off x="7262171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24" name="直角三角形 32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5" name="直角三角形 32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6" name="直角三角形 32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7" name="直角三角形 32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6" name="组合 273"/>
                <p:cNvGrpSpPr/>
                <p:nvPr/>
              </p:nvGrpSpPr>
              <p:grpSpPr>
                <a:xfrm rot="2700000">
                  <a:off x="7620390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20" name="直角三角形 31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1" name="直角三角形 32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2" name="直角三角形 32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3" name="直角三角形 32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7" name="组合 274"/>
                <p:cNvGrpSpPr/>
                <p:nvPr/>
              </p:nvGrpSpPr>
              <p:grpSpPr>
                <a:xfrm rot="2700000">
                  <a:off x="7981439" y="4609151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16" name="直角三角形 31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7" name="直角三角形 31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" name="直角三角形 31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9" name="直角三角形 31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8" name="组合 275"/>
                <p:cNvGrpSpPr/>
                <p:nvPr/>
              </p:nvGrpSpPr>
              <p:grpSpPr>
                <a:xfrm rot="2700000">
                  <a:off x="6901278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12" name="直角三角形 31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直角三角形 31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4" name="直角三角形 31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5" name="直角三角形 31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9" name="组合 276"/>
                <p:cNvGrpSpPr/>
                <p:nvPr/>
              </p:nvGrpSpPr>
              <p:grpSpPr>
                <a:xfrm rot="2700000">
                  <a:off x="7262170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08" name="直角三角形 30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" name="直角三角形 30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0" name="直角三角形 30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直角三角形 31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0" name="组合 277"/>
                <p:cNvGrpSpPr/>
                <p:nvPr/>
              </p:nvGrpSpPr>
              <p:grpSpPr>
                <a:xfrm rot="2700000">
                  <a:off x="7620389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04" name="直角三角形 30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5" name="直角三角形 30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6" name="直角三角形 30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7" name="直角三角形 30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1" name="组合 278"/>
                <p:cNvGrpSpPr/>
                <p:nvPr/>
              </p:nvGrpSpPr>
              <p:grpSpPr>
                <a:xfrm rot="2700000">
                  <a:off x="7981438" y="4966549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300" name="直角三角形 299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1" name="直角三角形 300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2" name="直角三角形 301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3" name="直角三角形 302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6" name="组合 279"/>
                <p:cNvGrpSpPr/>
                <p:nvPr/>
              </p:nvGrpSpPr>
              <p:grpSpPr>
                <a:xfrm rot="2700000">
                  <a:off x="6901279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96" name="直角三角形 295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7" name="直角三角形 296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8" name="直角三角形 297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9" name="直角三角形 298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7" name="组合 280"/>
                <p:cNvGrpSpPr/>
                <p:nvPr/>
              </p:nvGrpSpPr>
              <p:grpSpPr>
                <a:xfrm rot="2700000">
                  <a:off x="7262171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92" name="直角三角形 291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3" name="直角三角形 292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4" name="直角三角形 293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5" name="直角三角形 294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8" name="组合 281"/>
                <p:cNvGrpSpPr/>
                <p:nvPr/>
              </p:nvGrpSpPr>
              <p:grpSpPr>
                <a:xfrm rot="2700000">
                  <a:off x="7620390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88" name="直角三角形 287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9" name="直角三角形 288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0" name="直角三角形 289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1" name="直角三角形 290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9" name="组合 282"/>
                <p:cNvGrpSpPr/>
                <p:nvPr/>
              </p:nvGrpSpPr>
              <p:grpSpPr>
                <a:xfrm rot="2700000">
                  <a:off x="7981439" y="5322192"/>
                  <a:ext cx="509201" cy="509202"/>
                  <a:chOff x="3052763" y="1803400"/>
                  <a:chExt cx="2273300" cy="2273300"/>
                </a:xfrm>
              </p:grpSpPr>
              <p:sp>
                <p:nvSpPr>
                  <p:cNvPr id="284" name="直角三角形 283"/>
                  <p:cNvSpPr/>
                  <p:nvPr/>
                </p:nvSpPr>
                <p:spPr>
                  <a:xfrm>
                    <a:off x="418941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87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5" name="直角三角形 284"/>
                  <p:cNvSpPr/>
                  <p:nvPr/>
                </p:nvSpPr>
                <p:spPr>
                  <a:xfrm flipH="1" flipV="1">
                    <a:off x="305276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C4D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6" name="直角三角形 285"/>
                  <p:cNvSpPr/>
                  <p:nvPr/>
                </p:nvSpPr>
                <p:spPr>
                  <a:xfrm rot="5400000" flipH="1" flipV="1">
                    <a:off x="3052763" y="180340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" name="直角三角形 286"/>
                  <p:cNvSpPr/>
                  <p:nvPr/>
                </p:nvSpPr>
                <p:spPr>
                  <a:xfrm rot="5400000">
                    <a:off x="4189413" y="2940050"/>
                    <a:ext cx="1136650" cy="1136650"/>
                  </a:xfrm>
                  <a:prstGeom prst="rtTriangle">
                    <a:avLst/>
                  </a:prstGeom>
                  <a:solidFill>
                    <a:srgbClr val="01AC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67" name="文本框 743"/>
              <p:cNvSpPr txBox="1"/>
              <p:nvPr/>
            </p:nvSpPr>
            <p:spPr>
              <a:xfrm>
                <a:off x="2556195" y="3550041"/>
                <a:ext cx="1468719" cy="2220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prstClr val="white">
                        <a:lumMod val="95000"/>
                      </a:prstClr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881159" y="1340768"/>
            <a:ext cx="10310842" cy="6924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Times New Roman" panose="02020603050405020304" pitchFamily="18" charset="0"/>
              </a:rPr>
              <a:t>We have known more things about </a:t>
            </a:r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 space.</a:t>
            </a:r>
            <a:endParaRPr lang="en-US" altLang="zh-CN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91544" y="2780928"/>
            <a:ext cx="9937104" cy="1828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We have developed good skills in presenting our</a:t>
            </a:r>
          </a:p>
          <a:p>
            <a:pPr algn="l"/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views and share </a:t>
            </a:r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them </a:t>
            </a:r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with others about space after teamwork.</a:t>
            </a:r>
            <a:endParaRPr lang="en-US" altLang="zh-CN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3" name="文本框 692"/>
          <p:cNvSpPr txBox="1"/>
          <p:nvPr/>
        </p:nvSpPr>
        <p:spPr>
          <a:xfrm>
            <a:off x="2024034" y="4725144"/>
            <a:ext cx="9721027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We have realized the importance of exploring the unknown world and will learn more to share our knowledge with other people.</a:t>
            </a:r>
            <a:endParaRPr lang="en-US" altLang="zh-CN" sz="37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687011" y="503857"/>
            <a:ext cx="3287648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7" idx="3"/>
          </p:cNvCxnSpPr>
          <p:nvPr/>
        </p:nvCxnSpPr>
        <p:spPr>
          <a:xfrm>
            <a:off x="8103391" y="503856"/>
            <a:ext cx="3268576" cy="69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3"/>
          <p:cNvSpPr txBox="1"/>
          <p:nvPr/>
        </p:nvSpPr>
        <p:spPr>
          <a:xfrm>
            <a:off x="4102147" y="175561"/>
            <a:ext cx="4001244" cy="656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3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Learning Aims</a:t>
            </a:r>
            <a:endParaRPr lang="zh-CN" altLang="en-US" sz="1500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469140" y="2367360"/>
            <a:ext cx="0" cy="251541"/>
          </a:xfrm>
          <a:custGeom>
            <a:avLst/>
            <a:gdLst>
              <a:gd name="connsiteX0" fmla="*/ 0 w 0"/>
              <a:gd name="connsiteY0" fmla="*/ 0 h 266700"/>
              <a:gd name="connsiteX1" fmla="*/ 0 w 0"/>
              <a:gd name="connsiteY1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6845" y="4857759"/>
            <a:ext cx="11891010" cy="1682105"/>
          </a:xfrm>
          <a:prstGeom prst="roundRect">
            <a:avLst/>
          </a:prstGeom>
          <a:gradFill>
            <a:gsLst>
              <a:gs pos="100000">
                <a:schemeClr val="bg1">
                  <a:lumMod val="96000"/>
                </a:schemeClr>
              </a:gs>
              <a:gs pos="0">
                <a:schemeClr val="bg1">
                  <a:lumMod val="88000"/>
                </a:schemeClr>
              </a:gs>
            </a:gsLst>
            <a:lin ang="54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127000" dist="508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66646" y="2874645"/>
            <a:ext cx="11874224" cy="1693545"/>
          </a:xfrm>
          <a:prstGeom prst="roundRect">
            <a:avLst/>
          </a:prstGeom>
          <a:gradFill>
            <a:gsLst>
              <a:gs pos="100000">
                <a:schemeClr val="bg1">
                  <a:lumMod val="96000"/>
                </a:schemeClr>
              </a:gs>
              <a:gs pos="0">
                <a:schemeClr val="bg1">
                  <a:lumMod val="88000"/>
                </a:schemeClr>
              </a:gs>
            </a:gsLst>
            <a:lin ang="54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127000" dist="508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7480" y="883497"/>
            <a:ext cx="11890587" cy="1724660"/>
          </a:xfrm>
          <a:prstGeom prst="roundRect">
            <a:avLst/>
          </a:prstGeom>
          <a:gradFill>
            <a:gsLst>
              <a:gs pos="100000">
                <a:schemeClr val="bg1">
                  <a:lumMod val="96000"/>
                </a:schemeClr>
              </a:gs>
              <a:gs pos="0">
                <a:schemeClr val="bg1">
                  <a:lumMod val="88000"/>
                </a:schemeClr>
              </a:gs>
            </a:gsLst>
            <a:lin ang="54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127000" dist="508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309522" y="1785926"/>
            <a:ext cx="691160" cy="690911"/>
            <a:chOff x="1764354" y="1805094"/>
            <a:chExt cx="484086" cy="484086"/>
          </a:xfrm>
        </p:grpSpPr>
        <p:sp>
          <p:nvSpPr>
            <p:cNvPr id="17" name="椭圆 16"/>
            <p:cNvSpPr/>
            <p:nvPr/>
          </p:nvSpPr>
          <p:spPr>
            <a:xfrm>
              <a:off x="1764354" y="1805094"/>
              <a:ext cx="484086" cy="484086"/>
            </a:xfrm>
            <a:prstGeom prst="ellipse">
              <a:avLst/>
            </a:prstGeom>
            <a:solidFill>
              <a:srgbClr val="E4E4E4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44"/>
            <p:cNvSpPr txBox="1"/>
            <p:nvPr/>
          </p:nvSpPr>
          <p:spPr>
            <a:xfrm>
              <a:off x="1777262" y="1872927"/>
              <a:ext cx="458270" cy="38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sz="3000" dirty="0">
                <a:solidFill>
                  <a:srgbClr val="FFB8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308159" y="3733290"/>
            <a:ext cx="691160" cy="690911"/>
            <a:chOff x="1764354" y="2940605"/>
            <a:chExt cx="484086" cy="484086"/>
          </a:xfrm>
        </p:grpSpPr>
        <p:sp>
          <p:nvSpPr>
            <p:cNvPr id="20" name="椭圆 19"/>
            <p:cNvSpPr/>
            <p:nvPr/>
          </p:nvSpPr>
          <p:spPr>
            <a:xfrm>
              <a:off x="1764354" y="2940605"/>
              <a:ext cx="484086" cy="484086"/>
            </a:xfrm>
            <a:prstGeom prst="ellipse">
              <a:avLst/>
            </a:prstGeom>
            <a:solidFill>
              <a:srgbClr val="E4E4E4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45"/>
            <p:cNvSpPr txBox="1"/>
            <p:nvPr/>
          </p:nvSpPr>
          <p:spPr>
            <a:xfrm>
              <a:off x="1777262" y="3008865"/>
              <a:ext cx="458270" cy="38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zh-CN" altLang="en-US" sz="3000" dirty="0">
                <a:solidFill>
                  <a:srgbClr val="01ACB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21"/>
          <p:cNvGrpSpPr/>
          <p:nvPr/>
        </p:nvGrpSpPr>
        <p:grpSpPr>
          <a:xfrm>
            <a:off x="308159" y="5694149"/>
            <a:ext cx="691160" cy="690911"/>
            <a:chOff x="1764354" y="4069797"/>
            <a:chExt cx="484086" cy="484086"/>
          </a:xfrm>
        </p:grpSpPr>
        <p:sp>
          <p:nvSpPr>
            <p:cNvPr id="23" name="椭圆 22"/>
            <p:cNvSpPr/>
            <p:nvPr/>
          </p:nvSpPr>
          <p:spPr>
            <a:xfrm>
              <a:off x="1764354" y="4069797"/>
              <a:ext cx="484086" cy="484086"/>
            </a:xfrm>
            <a:prstGeom prst="ellipse">
              <a:avLst/>
            </a:prstGeom>
            <a:solidFill>
              <a:srgbClr val="E4E4E4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46"/>
            <p:cNvSpPr txBox="1"/>
            <p:nvPr/>
          </p:nvSpPr>
          <p:spPr>
            <a:xfrm>
              <a:off x="1777262" y="4128622"/>
              <a:ext cx="458270" cy="38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zh-CN" altLang="en-US" sz="3000" dirty="0">
                <a:solidFill>
                  <a:srgbClr val="E8707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>
            <a:off x="9739338" y="1142984"/>
            <a:ext cx="2307680" cy="1205332"/>
          </a:xfrm>
          <a:prstGeom prst="roundRect">
            <a:avLst>
              <a:gd name="adj" fmla="val 20986"/>
            </a:avLst>
          </a:prstGeom>
          <a:solidFill>
            <a:srgbClr val="FFB850"/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</a:p>
          <a:p>
            <a:pPr algn="ctr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9740265" y="3088640"/>
            <a:ext cx="2307590" cy="1183005"/>
          </a:xfrm>
          <a:prstGeom prst="roundRect">
            <a:avLst>
              <a:gd name="adj" fmla="val 20986"/>
            </a:avLst>
          </a:prstGeom>
          <a:solidFill>
            <a:srgbClr val="01ACBE"/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</a:p>
          <a:p>
            <a:pPr algn="ctr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9739338" y="5072074"/>
            <a:ext cx="2287270" cy="1186815"/>
          </a:xfrm>
          <a:prstGeom prst="roundRect">
            <a:avLst>
              <a:gd name="adj" fmla="val 20986"/>
            </a:avLst>
          </a:prstGeom>
          <a:solidFill>
            <a:srgbClr val="E87071"/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Aims</a:t>
            </a:r>
          </a:p>
        </p:txBody>
      </p:sp>
      <p:sp>
        <p:nvSpPr>
          <p:cNvPr id="68" name="文本框 23"/>
          <p:cNvSpPr txBox="1"/>
          <p:nvPr/>
        </p:nvSpPr>
        <p:spPr>
          <a:xfrm>
            <a:off x="1095128" y="639065"/>
            <a:ext cx="8536552" cy="20436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to know the main idea of the whole book and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each section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Develop the process map about human beings exploring the space.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23"/>
          <p:cNvSpPr txBox="1"/>
          <p:nvPr/>
        </p:nvSpPr>
        <p:spPr>
          <a:xfrm>
            <a:off x="1023902" y="3143248"/>
            <a:ext cx="891076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an outlook on the future development of space exploration.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23"/>
          <p:cNvSpPr txBox="1"/>
          <p:nvPr/>
        </p:nvSpPr>
        <p:spPr>
          <a:xfrm>
            <a:off x="1023902" y="5072074"/>
            <a:ext cx="867712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awareness of the importance of exploring the unknown world and love of science.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ldLvl="0" animBg="1"/>
      <p:bldP spid="14" grpId="0" bldLvl="0" animBg="1"/>
      <p:bldP spid="15" grpId="0" bldLvl="0" animBg="1"/>
      <p:bldP spid="26" grpId="0" bldLvl="0" animBg="1"/>
      <p:bldP spid="36" grpId="0" bldLvl="0" animBg="1"/>
      <p:bldP spid="62" grpId="0" bldLvl="0" animBg="1"/>
      <p:bldP spid="68" grpId="0"/>
      <p:bldP spid="72" grpId="0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87011" y="832154"/>
            <a:ext cx="4256863" cy="698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48132" y="839135"/>
            <a:ext cx="43528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3"/>
          <p:cNvSpPr txBox="1"/>
          <p:nvPr/>
        </p:nvSpPr>
        <p:spPr>
          <a:xfrm>
            <a:off x="3719736" y="332656"/>
            <a:ext cx="43924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  <a:endParaRPr lang="en-US" altLang="zh-CN" sz="4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151765" y="1078230"/>
            <a:ext cx="11802110" cy="5560695"/>
            <a:chOff x="982640" y="1286614"/>
            <a:chExt cx="10081118" cy="5023499"/>
          </a:xfrm>
        </p:grpSpPr>
        <p:sp>
          <p:nvSpPr>
            <p:cNvPr id="9" name="圆角矩形 8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组合 10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11" name="组合 11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12" name="组合 42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" name="组合 43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9" name="椭圆 6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4" name="组合 44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7" name="椭圆 6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45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" name="组合 46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3" name="椭圆 6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7" name="组合 47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1" name="椭圆 6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48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9" name="椭圆 5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9" name="组合 49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" name="组合 50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5" name="椭圆 5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1" name="组合 51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2" name="组合 12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组合 13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组合 14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5" name="组合 15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" name="组合 16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组合 17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8" name="组合 18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9" name="组合 19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组合 20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" name="组合 21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73" name="直接连接符 72"/>
          <p:cNvCxnSpPr/>
          <p:nvPr/>
        </p:nvCxnSpPr>
        <p:spPr>
          <a:xfrm>
            <a:off x="3809239" y="1458531"/>
            <a:ext cx="0" cy="46271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73"/>
          <p:cNvGrpSpPr/>
          <p:nvPr/>
        </p:nvGrpSpPr>
        <p:grpSpPr>
          <a:xfrm>
            <a:off x="10489060" y="1483930"/>
            <a:ext cx="190525" cy="4627115"/>
            <a:chOff x="10487694" y="1484274"/>
            <a:chExt cx="190500" cy="4628185"/>
          </a:xfrm>
        </p:grpSpPr>
        <p:sp>
          <p:nvSpPr>
            <p:cNvPr id="75" name="矩形 74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84" name="文本框 107"/>
          <p:cNvSpPr txBox="1"/>
          <p:nvPr/>
        </p:nvSpPr>
        <p:spPr>
          <a:xfrm>
            <a:off x="3969808" y="1451398"/>
            <a:ext cx="6416040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1.Compulsory: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800" dirty="0">
                <a:solidFill>
                  <a:srgbClr val="1F2D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en-US" sz="2800" dirty="0" smtClean="0">
                <a:solidFill>
                  <a:srgbClr val="1F2D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earch </a:t>
            </a:r>
            <a:r>
              <a:rPr lang="en-US" sz="2800" dirty="0" smtClean="0">
                <a:solidFill>
                  <a:srgbClr val="1F2D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online </a:t>
            </a:r>
            <a:r>
              <a:rPr lang="en-US" sz="2800" dirty="0" smtClean="0">
                <a:solidFill>
                  <a:srgbClr val="1F2D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latest news of space exploration and  share your findings in the class. </a:t>
            </a:r>
          </a:p>
          <a:p>
            <a:pPr algn="just" fontAlgn="auto"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Optional:</a:t>
            </a:r>
          </a:p>
          <a:p>
            <a:pPr algn="just" fontAlgn="auto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sz="2800" dirty="0" smtClean="0">
                <a:solidFill>
                  <a:srgbClr val="1F2D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Work with your teammates and use your imagination to create a poster introducing a space flying machine, including its making material, function, uses etc.</a:t>
            </a:r>
          </a:p>
        </p:txBody>
      </p:sp>
      <p:pic>
        <p:nvPicPr>
          <p:cNvPr id="2" name="图片 1" descr="u=3372766514,1692971574&amp;fm=26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554" y="1802554"/>
            <a:ext cx="1638300" cy="1638300"/>
          </a:xfrm>
          <a:prstGeom prst="rect">
            <a:avLst/>
          </a:prstGeom>
        </p:spPr>
      </p:pic>
      <p:pic>
        <p:nvPicPr>
          <p:cNvPr id="3" name="图片 2" descr="u=4240114419,3919146157&amp;fm=26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154" y="3910754"/>
            <a:ext cx="1675553" cy="1675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205361" y="1305812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02351" y="1334833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77445" y="1399171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76299" y="1311903"/>
            <a:ext cx="2093503" cy="208632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1" tIns="51225" rIns="102451" bIns="51225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603888" y="1465617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2533557" y="1512907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4458367" y="1456916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36783" y="1461617"/>
            <a:ext cx="1806507" cy="1800312"/>
            <a:chOff x="3768359" y="1725446"/>
            <a:chExt cx="1930605" cy="193060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67347" y="1450237"/>
            <a:ext cx="1044744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06289" y="1450303"/>
            <a:ext cx="1125963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P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81905" y="1345675"/>
            <a:ext cx="1292675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13931" y="1462801"/>
            <a:ext cx="1211456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</a:p>
        </p:txBody>
      </p:sp>
      <p:grpSp>
        <p:nvGrpSpPr>
          <p:cNvPr id="12" name="组合 30"/>
          <p:cNvGrpSpPr/>
          <p:nvPr/>
        </p:nvGrpSpPr>
        <p:grpSpPr>
          <a:xfrm>
            <a:off x="3122783" y="1183998"/>
            <a:ext cx="216397" cy="215655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33"/>
          <p:cNvGrpSpPr/>
          <p:nvPr/>
        </p:nvGrpSpPr>
        <p:grpSpPr>
          <a:xfrm>
            <a:off x="5029261" y="1088303"/>
            <a:ext cx="308785" cy="307727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组合 36"/>
          <p:cNvGrpSpPr/>
          <p:nvPr/>
        </p:nvGrpSpPr>
        <p:grpSpPr>
          <a:xfrm>
            <a:off x="7368813" y="3379311"/>
            <a:ext cx="266481" cy="265568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组合 39"/>
          <p:cNvGrpSpPr/>
          <p:nvPr/>
        </p:nvGrpSpPr>
        <p:grpSpPr>
          <a:xfrm>
            <a:off x="5114220" y="3379217"/>
            <a:ext cx="274147" cy="273207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组合 42"/>
          <p:cNvGrpSpPr/>
          <p:nvPr/>
        </p:nvGrpSpPr>
        <p:grpSpPr>
          <a:xfrm>
            <a:off x="7142753" y="1232612"/>
            <a:ext cx="269944" cy="269017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组合 45"/>
          <p:cNvGrpSpPr/>
          <p:nvPr/>
        </p:nvGrpSpPr>
        <p:grpSpPr>
          <a:xfrm>
            <a:off x="9440236" y="3112381"/>
            <a:ext cx="238509" cy="237691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11422836" y="2089303"/>
            <a:ext cx="431536" cy="4300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304800" dist="381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2661131" y="3754976"/>
            <a:ext cx="7250411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2" rIns="121886" bIns="60942"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2" name="TextBox 187"/>
          <p:cNvSpPr txBox="1"/>
          <p:nvPr/>
        </p:nvSpPr>
        <p:spPr>
          <a:xfrm>
            <a:off x="3578518" y="3735168"/>
            <a:ext cx="5390702" cy="692461"/>
          </a:xfrm>
          <a:prstGeom prst="rect">
            <a:avLst/>
          </a:prstGeom>
          <a:noFill/>
        </p:spPr>
        <p:txBody>
          <a:bodyPr wrap="none" lIns="121886" tIns="60942" rIns="121886" bIns="60942" rtlCol="0">
            <a:spAutoFit/>
          </a:bodyPr>
          <a:lstStyle/>
          <a:p>
            <a:pPr algn="ctr"/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</a:t>
            </a:r>
            <a:r>
              <a:rPr lang="en-US" altLang="zh-CN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World Beyond Earth</a:t>
            </a:r>
            <a:endParaRPr lang="en-US" altLang="zh-CN" sz="37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8" name="组合 62"/>
          <p:cNvGrpSpPr/>
          <p:nvPr/>
        </p:nvGrpSpPr>
        <p:grpSpPr>
          <a:xfrm>
            <a:off x="2447298" y="3716966"/>
            <a:ext cx="959757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圆角矩形 63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66" name="Picture 2" descr="C:\Users\Administrator\Desktop\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0399" y="3842244"/>
            <a:ext cx="3945053" cy="3835091"/>
          </a:xfrm>
          <a:prstGeom prst="rect">
            <a:avLst/>
          </a:prstGeom>
          <a:noFill/>
        </p:spPr>
      </p:pic>
      <p:sp>
        <p:nvSpPr>
          <p:cNvPr id="67" name="TextBox 7"/>
          <p:cNvSpPr>
            <a:spLocks noChangeArrowheads="1"/>
          </p:cNvSpPr>
          <p:nvPr/>
        </p:nvSpPr>
        <p:spPr bwMode="auto">
          <a:xfrm>
            <a:off x="996355" y="5128419"/>
            <a:ext cx="9066410" cy="7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0" hangingPunct="0"/>
            <a:r>
              <a:rPr lang="en-US" altLang="zh-CN" sz="4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your attention!</a:t>
            </a:r>
            <a:endParaRPr lang="en-US" altLang="zh-CN" sz="4000" b="1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1"/>
          <p:cNvGrpSpPr/>
          <p:nvPr/>
        </p:nvGrpSpPr>
        <p:grpSpPr>
          <a:xfrm>
            <a:off x="10098498" y="1311943"/>
            <a:ext cx="2093503" cy="2086323"/>
            <a:chOff x="6913054" y="963473"/>
            <a:chExt cx="1570127" cy="1564742"/>
          </a:xfrm>
        </p:grpSpPr>
        <p:grpSp>
          <p:nvGrpSpPr>
            <p:cNvPr id="30" name="组合 83"/>
            <p:cNvGrpSpPr/>
            <p:nvPr/>
          </p:nvGrpSpPr>
          <p:grpSpPr>
            <a:xfrm>
              <a:off x="7038038" y="1093519"/>
              <a:ext cx="1354880" cy="1350234"/>
              <a:chOff x="3768359" y="1725446"/>
              <a:chExt cx="1930605" cy="1930605"/>
            </a:xfrm>
          </p:grpSpPr>
          <p:sp>
            <p:nvSpPr>
              <p:cNvPr id="85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Oval 5"/>
              <p:cNvSpPr>
                <a:spLocks noChangeArrowheads="1"/>
              </p:cNvSpPr>
              <p:nvPr/>
            </p:nvSpPr>
            <p:spPr bwMode="auto">
              <a:xfrm>
                <a:off x="3823757" y="1780845"/>
                <a:ext cx="1819806" cy="181980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7033500" y="1027313"/>
              <a:ext cx="1283695" cy="1431807"/>
            </a:xfrm>
            <a:prstGeom prst="rect">
              <a:avLst/>
            </a:prstGeom>
            <a:effectLst/>
          </p:spPr>
          <p:txBody>
            <a:bodyPr wrap="none" lIns="76840" tIns="38420" rIns="76840" bIns="38420">
              <a:spAutoFit/>
            </a:bodyPr>
            <a:lstStyle/>
            <a:p>
              <a:r>
                <a:rPr lang="zh-CN" altLang="en-US" sz="1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</a:rPr>
                <a:t>！</a:t>
              </a:r>
              <a:endParaRPr lang="en-US" altLang="zh-CN" sz="1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6913054" y="963473"/>
              <a:ext cx="1570127" cy="156474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40" tIns="38420" rIns="76840" bIns="38420"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" name="组合 11"/>
          <p:cNvGrpSpPr/>
          <p:nvPr/>
        </p:nvGrpSpPr>
        <p:grpSpPr>
          <a:xfrm>
            <a:off x="6361217" y="1504517"/>
            <a:ext cx="1806507" cy="1800312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6535382" y="1440997"/>
            <a:ext cx="1292675" cy="1909076"/>
          </a:xfrm>
          <a:prstGeom prst="rect">
            <a:avLst/>
          </a:prstGeom>
          <a:effectLst/>
        </p:spPr>
        <p:txBody>
          <a:bodyPr wrap="none" lIns="102451" tIns="51225" rIns="102451" bIns="51225">
            <a:spAutoFit/>
          </a:bodyPr>
          <a:lstStyle/>
          <a:p>
            <a:r>
              <a:rPr lang="en-US" altLang="zh-CN" sz="1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lang="en-US" altLang="zh-CN" sz="1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8351 -4.8148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/>
      <p:bldP spid="22" grpId="0"/>
      <p:bldP spid="23" grpId="0"/>
      <p:bldP spid="24" grpId="0"/>
      <p:bldP spid="61" grpId="0" animBg="1"/>
      <p:bldP spid="62" grpId="0"/>
      <p:bldP spid="67" grpId="0" bldLvl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/>
          <p:cNvSpPr txBox="1"/>
          <p:nvPr/>
        </p:nvSpPr>
        <p:spPr>
          <a:xfrm>
            <a:off x="380961" y="238569"/>
            <a:ext cx="1114432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you know </a:t>
            </a:r>
            <a:r>
              <a:rPr lang="en-US" altLang="zh-CN" sz="4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anything about Apollo 11 and Apollo 13?</a:t>
            </a:r>
            <a:endParaRPr lang="zh-CN" altLang="en-US" sz="1600" dirty="0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00" y="1839925"/>
            <a:ext cx="2597678" cy="2597678"/>
          </a:xfrm>
          <a:prstGeom prst="rect">
            <a:avLst/>
          </a:prstGeom>
        </p:spPr>
      </p:pic>
      <p:sp>
        <p:nvSpPr>
          <p:cNvPr id="4" name="AutoShape 2" descr="http://p2.so.qhimgs1.com/bdr/_240_/t0180a9c1e46718d752.jpg"/>
          <p:cNvSpPr>
            <a:spLocks noChangeAspect="1" noChangeArrowheads="1"/>
          </p:cNvSpPr>
          <p:nvPr/>
        </p:nvSpPr>
        <p:spPr bwMode="auto">
          <a:xfrm>
            <a:off x="1010997" y="77403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3115" y="4572008"/>
            <a:ext cx="2844790" cy="2133592"/>
          </a:xfrm>
          <a:prstGeom prst="rect">
            <a:avLst/>
          </a:prstGeom>
        </p:spPr>
      </p:pic>
      <p:sp>
        <p:nvSpPr>
          <p:cNvPr id="53" name="AutoShape 4" descr="http://p0.so.qhimgs1.com/bdr/_240_/t01a3e40a57d3e92e3c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 descr="http://p4.so.qhmsg.com/bdr/_240_/t016b15135e3f588439.jpg"/>
          <p:cNvPicPr>
            <a:picLocks noChangeAspect="1" noChangeArrowheads="1"/>
          </p:cNvPicPr>
          <p:nvPr/>
        </p:nvPicPr>
        <p:blipFill>
          <a:blip r:embed="rId4" cstate="print"/>
          <a:srcRect t="8751" b="9049"/>
          <a:stretch>
            <a:fillRect/>
          </a:stretch>
        </p:blipFill>
        <p:spPr bwMode="auto">
          <a:xfrm>
            <a:off x="7739074" y="1785926"/>
            <a:ext cx="245577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10" descr="http://p3.so.qhimgs1.com/bdr/_240_/t0168d53d8503e55e73.jpg"/>
          <p:cNvSpPr>
            <a:spLocks noChangeAspect="1" noChangeArrowheads="1"/>
          </p:cNvSpPr>
          <p:nvPr/>
        </p:nvSpPr>
        <p:spPr bwMode="auto">
          <a:xfrm>
            <a:off x="410633" y="10583"/>
            <a:ext cx="493492" cy="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5" name="AutoShape 12" descr="http://p3.so.qhimgs1.com/bdr/_240_/t0168d53d8503e55e73.jpg"/>
          <p:cNvSpPr>
            <a:spLocks noChangeAspect="1" noChangeArrowheads="1"/>
          </p:cNvSpPr>
          <p:nvPr/>
        </p:nvSpPr>
        <p:spPr bwMode="auto">
          <a:xfrm>
            <a:off x="613833" y="213783"/>
            <a:ext cx="493492" cy="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6" name="AutoShape 14" descr="http://www.tianshu-art.cn/Uploadfiles/20140812143001595.jpg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8348" y="4500570"/>
            <a:ext cx="3162708" cy="2150166"/>
          </a:xfrm>
          <a:prstGeom prst="rect">
            <a:avLst/>
          </a:prstGeom>
        </p:spPr>
      </p:pic>
      <p:sp>
        <p:nvSpPr>
          <p:cNvPr id="58" name="AutoShape 16" descr="http://pic1.ooopic.com/00/87/97/27bOOOPIC77.jpg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p2.so.qhimgs1.com/bdr/_240_/t0180a9c1e46718d752.jpg"/>
          <p:cNvSpPr>
            <a:spLocks noChangeAspect="1" noChangeArrowheads="1"/>
          </p:cNvSpPr>
          <p:nvPr/>
        </p:nvSpPr>
        <p:spPr bwMode="auto">
          <a:xfrm>
            <a:off x="1010997" y="77403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3" name="AutoShape 4" descr="http://p0.so.qhimgs1.com/bdr/_240_/t01a3e40a57d3e92e3c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4" name="AutoShape 10" descr="http://p3.so.qhimgs1.com/bdr/_240_/t0168d53d8503e55e73.jpg"/>
          <p:cNvSpPr>
            <a:spLocks noChangeAspect="1" noChangeArrowheads="1"/>
          </p:cNvSpPr>
          <p:nvPr/>
        </p:nvSpPr>
        <p:spPr bwMode="auto">
          <a:xfrm>
            <a:off x="410633" y="10583"/>
            <a:ext cx="493492" cy="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5" name="AutoShape 12" descr="http://p3.so.qhimgs1.com/bdr/_240_/t0168d53d8503e55e73.jpg"/>
          <p:cNvSpPr>
            <a:spLocks noChangeAspect="1" noChangeArrowheads="1"/>
          </p:cNvSpPr>
          <p:nvPr/>
        </p:nvSpPr>
        <p:spPr bwMode="auto">
          <a:xfrm>
            <a:off x="613833" y="213783"/>
            <a:ext cx="493492" cy="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6" name="AutoShape 14" descr="http://www.tianshu-art.cn/Uploadfiles/20140812143001595.jpg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8" name="AutoShape 16" descr="http://pic1.ooopic.com/00/87/97/27bOOOPIC77.jpg"/>
          <p:cNvSpPr>
            <a:spLocks noChangeAspect="1" noChangeArrowheads="1"/>
          </p:cNvSpPr>
          <p:nvPr/>
        </p:nvSpPr>
        <p:spPr bwMode="auto">
          <a:xfrm>
            <a:off x="613833" y="2137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6193" y="774033"/>
            <a:ext cx="11243733" cy="66710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3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Read the cover and the contents</a:t>
            </a:r>
            <a:endParaRPr lang="en-US" altLang="zh-CN" sz="43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endParaRPr lang="en-US" altLang="zh-CN" sz="3700" dirty="0">
              <a:latin typeface="Times New Roman" panose="02020603050405020304" pitchFamily="18" charset="0"/>
              <a:sym typeface="+mn-ea"/>
            </a:endParaRPr>
          </a:p>
          <a:p>
            <a:pPr marL="609600" indent="-609600">
              <a:buFont typeface="Wingdings" panose="05000000000000000000" charset="0"/>
              <a:buChar char="Ø"/>
            </a:pPr>
            <a:r>
              <a:rPr lang="en-US" altLang="zh-CN" sz="37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1. </a:t>
            </a:r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book mainly talk about?</a:t>
            </a:r>
          </a:p>
          <a:p>
            <a:pPr marL="609600" indent="-609600"/>
            <a:endParaRPr lang="zh-CN" altLang="en-US" sz="3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37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2. </a:t>
            </a:r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human beings done to explore the space?</a:t>
            </a:r>
          </a:p>
          <a:p>
            <a:pPr marL="609600" indent="-609600">
              <a:lnSpc>
                <a:spcPct val="110000"/>
              </a:lnSpc>
            </a:pPr>
            <a:endParaRPr lang="en-US" altLang="zh-CN" sz="3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09600" indent="-60960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en-US" altLang="zh-CN" sz="3700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3. </a:t>
            </a:r>
            <a:r>
              <a:rPr lang="en-US" altLang="zh-CN" sz="3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problem does human activities cause to the space?</a:t>
            </a:r>
            <a:endParaRPr lang="zh-CN" altLang="zh-CN" sz="3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10000"/>
              </a:lnSpc>
              <a:buFont typeface="Wingdings" panose="05000000000000000000" charset="0"/>
              <a:buChar char="Ø"/>
            </a:pPr>
            <a:endParaRPr lang="en-US" altLang="zh-CN" sz="3700" dirty="0">
              <a:latin typeface="Times New Roman" panose="02020603050405020304" pitchFamily="18" charset="0"/>
              <a:sym typeface="+mn-ea"/>
            </a:endParaRPr>
          </a:p>
          <a:p>
            <a:pPr marL="609600" indent="-609600"/>
            <a:endParaRPr lang="en-US" altLang="zh-CN" sz="3200" dirty="0">
              <a:latin typeface="Times New Roman" panose="02020603050405020304" pitchFamily="18" charset="0"/>
              <a:sym typeface="+mn-ea"/>
            </a:endParaRPr>
          </a:p>
          <a:p>
            <a:endParaRPr lang="en-US" altLang="zh-CN" b="1" dirty="0">
              <a:latin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vin\Desktop\325217456773237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3206"/>
            <a:ext cx="10009112" cy="67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332656"/>
            <a:ext cx="10004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C000"/>
                </a:solidFill>
              </a:rPr>
              <a:t>1. Unmanned Explorers and Orbiters</a:t>
            </a:r>
            <a:endParaRPr lang="zh-CN" altLang="zh-CN" sz="4400" dirty="0" smtClean="0">
              <a:solidFill>
                <a:srgbClr val="FFC000"/>
              </a:solidFill>
            </a:endParaRPr>
          </a:p>
          <a:p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9425" y="1340485"/>
            <a:ext cx="11272520" cy="1200329"/>
          </a:xfrm>
          <a:prstGeom prst="rect">
            <a:avLst/>
          </a:prstGeom>
          <a:solidFill>
            <a:srgbClr val="808080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</a:rPr>
              <a:t>People always wonder about the mysteries of space.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36" y="3214686"/>
            <a:ext cx="11521280" cy="1200329"/>
          </a:xfrm>
          <a:prstGeom prst="rect">
            <a:avLst/>
          </a:prstGeom>
          <a:solidFill>
            <a:srgbClr val="808080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</a:rPr>
              <a:t>What explanations did ancient people have about the mysteries of space?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398" y="5072074"/>
            <a:ext cx="11466195" cy="645160"/>
          </a:xfrm>
          <a:prstGeom prst="rect">
            <a:avLst/>
          </a:prstGeom>
          <a:solidFill>
            <a:srgbClr val="808080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</a:rPr>
              <a:t>Why have people known more about space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vin\Desktop\530912811978100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vin\Desktop\780837677591491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8690"/>
            <a:ext cx="8640960" cy="68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版规范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707</Words>
  <Application>Microsoft Office PowerPoint</Application>
  <PresentationFormat>自定义</PresentationFormat>
  <Paragraphs>115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74页合集</dc:title>
  <dc:creator>QQ:394222199</dc:creator>
  <cp:lastModifiedBy>fltrp</cp:lastModifiedBy>
  <cp:revision>428</cp:revision>
  <dcterms:created xsi:type="dcterms:W3CDTF">2014-07-03T18:36:00Z</dcterms:created>
  <dcterms:modified xsi:type="dcterms:W3CDTF">2019-02-28T05:41:17Z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