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none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 baseline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20471" y="218114"/>
            <a:ext cx="8361229" cy="3265895"/>
          </a:xfrm>
        </p:spPr>
        <p:txBody>
          <a:bodyPr/>
          <a:lstStyle/>
          <a:p>
            <a:r>
              <a:rPr lang="en-US" altLang="zh-CN" sz="6600" dirty="0">
                <a:cs typeface="Times New Roman" pitchFamily="18" charset="0"/>
              </a:rPr>
              <a:t>Looking After </a:t>
            </a:r>
            <a:br>
              <a:rPr lang="en-US" altLang="zh-CN" sz="6600" dirty="0">
                <a:cs typeface="Times New Roman" pitchFamily="18" charset="0"/>
              </a:rPr>
            </a:br>
            <a:r>
              <a:rPr lang="en-US" altLang="zh-CN" sz="6600" dirty="0">
                <a:cs typeface="Times New Roman" pitchFamily="18" charset="0"/>
              </a:rPr>
              <a:t>Our </a:t>
            </a:r>
            <a:r>
              <a:rPr lang="en-US" altLang="zh-CN" sz="6600" dirty="0" smtClean="0">
                <a:cs typeface="Times New Roman" pitchFamily="18" charset="0"/>
              </a:rPr>
              <a:t>World</a:t>
            </a:r>
            <a:br>
              <a:rPr lang="en-US" altLang="zh-CN" sz="6600" dirty="0" smtClean="0">
                <a:cs typeface="Times New Roman" pitchFamily="18" charset="0"/>
              </a:rPr>
            </a:br>
            <a:r>
              <a:rPr lang="zh-CN" altLang="en-US" sz="5400" dirty="0" smtClean="0">
                <a:cs typeface="Times New Roman" pitchFamily="18" charset="0"/>
              </a:rPr>
              <a:t>保护地球家园</a:t>
            </a:r>
            <a:endParaRPr lang="en-US" altLang="zh-CN" sz="5400" dirty="0">
              <a:cs typeface="Times New Roman" pitchFamily="18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7865659" y="621259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选自</a:t>
            </a:r>
            <a:r>
              <a:rPr lang="en-US" altLang="zh-CN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多维阅读第</a:t>
            </a:r>
            <a:r>
              <a:rPr lang="en-US" altLang="zh-CN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19</a:t>
            </a:r>
            <a:r>
              <a:rPr lang="zh-CN" altLang="en-US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级</a:t>
            </a:r>
            <a:r>
              <a:rPr lang="en-US" altLang="zh-CN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2800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4" y="3433763"/>
            <a:ext cx="5005385" cy="3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/>
              <a:t>Second </a:t>
            </a:r>
            <a:r>
              <a:rPr lang="en-US" altLang="zh-CN" sz="4400" b="1" dirty="0" smtClean="0"/>
              <a:t>reading</a:t>
            </a:r>
            <a:r>
              <a:rPr lang="en-US" altLang="zh-CN" sz="4400" b="1" dirty="0"/>
              <a:t/>
            </a:r>
            <a:br>
              <a:rPr lang="en-US" altLang="zh-CN" sz="4400" b="1" dirty="0"/>
            </a:br>
            <a:r>
              <a:rPr lang="en-US" altLang="zh-CN" sz="4400" b="1" dirty="0"/>
              <a:t>Group work: detailed information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Further thinking:</a:t>
            </a:r>
          </a:p>
          <a:p>
            <a:pPr algn="just"/>
            <a:r>
              <a:rPr lang="en-US" sz="2800" dirty="0"/>
              <a:t>Are there </a:t>
            </a:r>
            <a:r>
              <a:rPr lang="en-US" sz="2800" u="sng" dirty="0">
                <a:solidFill>
                  <a:srgbClr val="FF0000"/>
                </a:solidFill>
              </a:rPr>
              <a:t>any other effects or suggestions</a:t>
            </a:r>
            <a:r>
              <a:rPr lang="en-US" sz="2800" dirty="0"/>
              <a:t> that you want to add to the list? What are they?</a:t>
            </a:r>
          </a:p>
          <a:p>
            <a:pPr algn="just"/>
            <a:r>
              <a:rPr lang="en-US" sz="2800" dirty="0"/>
              <a:t>Are there any listed suggestions that you think are not practical?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/>
              <a:t>Third reading</a:t>
            </a:r>
            <a:br>
              <a:rPr lang="en-US" altLang="zh-CN" sz="4400" b="1" dirty="0"/>
            </a:br>
            <a:r>
              <a:rPr lang="en-US" altLang="zh-CN" sz="4400" b="1" dirty="0"/>
              <a:t>Further </a:t>
            </a:r>
            <a:r>
              <a:rPr lang="en-US" altLang="zh-CN" sz="4400" b="1" dirty="0" smtClean="0"/>
              <a:t>thinking</a:t>
            </a:r>
            <a:r>
              <a:rPr lang="en-US" altLang="zh-CN" sz="4400" b="1" dirty="0"/>
              <a:t>: </a:t>
            </a:r>
            <a:r>
              <a:rPr lang="en-US" altLang="zh-CN" sz="4400" b="1" dirty="0" smtClean="0"/>
              <a:t>picture </a:t>
            </a:r>
            <a:r>
              <a:rPr lang="en-US" altLang="zh-CN" sz="4400" b="1" dirty="0"/>
              <a:t>in mind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When you read,</a:t>
            </a:r>
            <a:r>
              <a:rPr lang="en-US" altLang="zh-CN" sz="2800" dirty="0"/>
              <a:t>“</a:t>
            </a:r>
            <a:r>
              <a:rPr lang="zh-CN" altLang="en-US" sz="2800" i="1" u="sng" dirty="0">
                <a:solidFill>
                  <a:srgbClr val="FF0000"/>
                </a:solidFill>
              </a:rPr>
              <a:t>Earth is groaning under its weight</a:t>
            </a:r>
            <a:r>
              <a:rPr lang="zh-CN" altLang="en-US" sz="2800" dirty="0"/>
              <a:t>,</a:t>
            </a:r>
            <a:r>
              <a:rPr lang="en-US" altLang="zh-CN" sz="2800" dirty="0"/>
              <a:t>” </a:t>
            </a:r>
            <a:r>
              <a:rPr lang="zh-CN" altLang="en-US" sz="2800" dirty="0"/>
              <a:t>what picture do you get in your head?</a:t>
            </a:r>
          </a:p>
          <a:p>
            <a:r>
              <a:rPr lang="zh-CN" altLang="en-US" sz="2800" dirty="0"/>
              <a:t>When you read, </a:t>
            </a:r>
            <a:r>
              <a:rPr lang="en-US" altLang="zh-CN" sz="2800" dirty="0"/>
              <a:t>“</a:t>
            </a:r>
            <a:r>
              <a:rPr lang="zh-CN" altLang="en-US" sz="2800" i="1" u="sng" dirty="0">
                <a:solidFill>
                  <a:srgbClr val="FF0000"/>
                </a:solidFill>
              </a:rPr>
              <a:t>living in a friendly way with nature</a:t>
            </a:r>
            <a:r>
              <a:rPr lang="zh-CN" altLang="en-US" sz="2800" dirty="0"/>
              <a:t>,</a:t>
            </a:r>
            <a:r>
              <a:rPr lang="en-US" altLang="zh-CN" sz="2800" dirty="0"/>
              <a:t>” </a:t>
            </a:r>
            <a:r>
              <a:rPr lang="zh-CN" altLang="en-US" sz="2800" dirty="0"/>
              <a:t>what picture do you get in your head?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/>
              <a:t>Third reading</a:t>
            </a:r>
            <a:br>
              <a:rPr lang="en-US" altLang="zh-CN" sz="4400" b="1" dirty="0"/>
            </a:br>
            <a:r>
              <a:rPr lang="en-US" altLang="zh-CN" sz="4400" b="1" dirty="0"/>
              <a:t>Further </a:t>
            </a:r>
            <a:r>
              <a:rPr lang="en-US" altLang="zh-CN" sz="4400" b="1" dirty="0" smtClean="0"/>
              <a:t>thinking</a:t>
            </a:r>
            <a:r>
              <a:rPr lang="en-US" altLang="zh-CN" sz="4400" b="1" dirty="0"/>
              <a:t>: your daily behavior</a:t>
            </a:r>
          </a:p>
        </p:txBody>
      </p:sp>
      <p:graphicFrame>
        <p:nvGraphicFramePr>
          <p:cNvPr id="5" name="表格 4"/>
          <p:cNvGraphicFramePr/>
          <p:nvPr>
            <p:extLst>
              <p:ext uri="{D42A27DB-BD31-4B8C-83A1-F6EECF244321}">
                <p14:modId xmlns:p14="http://schemas.microsoft.com/office/powerpoint/2010/main" val="803966940"/>
              </p:ext>
            </p:extLst>
          </p:nvPr>
        </p:nvGraphicFramePr>
        <p:xfrm>
          <a:off x="1905000" y="2286000"/>
          <a:ext cx="8804275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1185"/>
                <a:gridCol w="4403090"/>
              </a:tblGrid>
              <a:tr h="133804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Unfriendly </a:t>
                      </a:r>
                      <a:r>
                        <a:rPr lang="en-US" sz="32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behavior</a:t>
                      </a:r>
                      <a:endParaRPr lang="en-US" altLang="en-US" sz="3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Friendly behavior</a:t>
                      </a:r>
                      <a:endParaRPr lang="en-US" altLang="en-US" sz="3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0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3600" b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36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09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Other things we can do to protect </a:t>
                      </a:r>
                      <a:r>
                        <a:rPr lang="en-US" sz="32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32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Earth</a:t>
                      </a:r>
                      <a:r>
                        <a:rPr lang="en-US" sz="32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en-US" altLang="en-US" sz="3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/>
              <a:t>Conclusion: </a:t>
            </a:r>
            <a:r>
              <a:rPr lang="en-US" altLang="zh-CN" sz="4400" b="1" dirty="0" smtClean="0"/>
              <a:t>title </a:t>
            </a:r>
            <a:r>
              <a:rPr lang="en-US" altLang="zh-CN" sz="4400" b="1" dirty="0"/>
              <a:t>analysis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cs typeface="Times New Roman" panose="02020603050405020304" pitchFamily="18" charset="0"/>
              </a:rPr>
              <a:t>What does the title </a:t>
            </a:r>
            <a:r>
              <a:rPr lang="en-US" altLang="zh-CN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“</a:t>
            </a:r>
            <a:r>
              <a:rPr lang="zh-CN" altLang="en-US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Looking After Our World</a:t>
            </a:r>
            <a:r>
              <a:rPr lang="en-US" altLang="zh-CN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cs typeface="Times New Roman" panose="02020603050405020304" pitchFamily="18" charset="0"/>
              </a:rPr>
              <a:t>mean</a:t>
            </a:r>
            <a:r>
              <a:rPr lang="en-US" altLang="zh-CN" sz="2800" dirty="0">
                <a:cs typeface="Times New Roman" panose="02020603050405020304" pitchFamily="18" charset="0"/>
              </a:rPr>
              <a:t>?</a:t>
            </a:r>
            <a:endParaRPr lang="zh-CN" altLang="en-US" sz="2800" dirty="0">
              <a:cs typeface="Times New Roman" panose="02020603050405020304" pitchFamily="18" charset="0"/>
            </a:endParaRPr>
          </a:p>
          <a:p>
            <a:r>
              <a:rPr lang="zh-CN" altLang="en-US" sz="2800" dirty="0">
                <a:cs typeface="Times New Roman" panose="02020603050405020304" pitchFamily="18" charset="0"/>
              </a:rPr>
              <a:t>What is </a:t>
            </a:r>
            <a:r>
              <a:rPr lang="zh-CN" altLang="en-US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the best way</a:t>
            </a:r>
            <a:r>
              <a:rPr lang="zh-CN" altLang="en-US" sz="2800" dirty="0">
                <a:cs typeface="Times New Roman" panose="02020603050405020304" pitchFamily="18" charset="0"/>
              </a:rPr>
              <a:t> to look after our world?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b80a571a310add1c69882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31" y="1089509"/>
            <a:ext cx="2703638" cy="4663776"/>
          </a:xfrm>
          <a:prstGeom prst="rect">
            <a:avLst/>
          </a:prstGeom>
        </p:spPr>
      </p:pic>
      <p:pic>
        <p:nvPicPr>
          <p:cNvPr id="6" name="图片 5" descr="日本温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009" y="2209416"/>
            <a:ext cx="6049214" cy="40364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54316" y="321159"/>
            <a:ext cx="89857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</a:t>
            </a:r>
            <a:r>
              <a:rPr lang="en-US" altLang="zh-CN" sz="40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40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40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pictures?</a:t>
            </a:r>
            <a:endParaRPr lang="en-US" altLang="zh-CN" sz="40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245" y="385445"/>
            <a:ext cx="10488295" cy="6012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677" y="477864"/>
            <a:ext cx="10619105" cy="42183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89264" y="5063938"/>
            <a:ext cx="573157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What’s happening to the world?</a:t>
            </a:r>
          </a:p>
          <a:p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Why is it happening?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825" y="685800"/>
            <a:ext cx="10367645" cy="1485900"/>
          </a:xfrm>
        </p:spPr>
        <p:txBody>
          <a:bodyPr>
            <a:noAutofit/>
          </a:bodyPr>
          <a:lstStyle/>
          <a:p>
            <a:pPr algn="just"/>
            <a:r>
              <a:rPr lang="en-US" altLang="zh-CN" b="1" dirty="0" smtClean="0"/>
              <a:t>When it comes to </a:t>
            </a:r>
            <a:r>
              <a:rPr lang="en-US" altLang="zh-CN" b="1" i="1" u="sng" dirty="0" smtClean="0">
                <a:solidFill>
                  <a:srgbClr val="FF0000"/>
                </a:solidFill>
              </a:rPr>
              <a:t>“environmental </a:t>
            </a:r>
            <a:r>
              <a:rPr lang="en-US" altLang="zh-CN" b="1" i="1" u="sng" dirty="0">
                <a:solidFill>
                  <a:srgbClr val="FF0000"/>
                </a:solidFill>
              </a:rPr>
              <a:t>protection”</a:t>
            </a:r>
            <a:r>
              <a:rPr lang="en-US" altLang="zh-CN" b="1" dirty="0"/>
              <a:t>, what comes to your mind first?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Energy waste?</a:t>
            </a:r>
          </a:p>
          <a:p>
            <a:r>
              <a:rPr lang="en-US" altLang="zh-CN" dirty="0"/>
              <a:t>Garbage?</a:t>
            </a:r>
          </a:p>
          <a:p>
            <a:r>
              <a:rPr lang="en-US" altLang="zh-CN" dirty="0"/>
              <a:t>Destroying forests?</a:t>
            </a:r>
          </a:p>
          <a:p>
            <a:r>
              <a:rPr lang="en-US" altLang="zh-CN" dirty="0" smtClean="0"/>
              <a:t>......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3820" y="341852"/>
            <a:ext cx="9601200" cy="1485900"/>
          </a:xfrm>
        </p:spPr>
        <p:txBody>
          <a:bodyPr/>
          <a:lstStyle/>
          <a:p>
            <a:r>
              <a:rPr lang="en-US" altLang="zh-CN" sz="4400" b="1" dirty="0"/>
              <a:t>First reading</a:t>
            </a:r>
            <a:br>
              <a:rPr lang="en-US" altLang="zh-CN" sz="4400" b="1" dirty="0"/>
            </a:br>
            <a:r>
              <a:rPr lang="en-US" altLang="zh-CN" sz="4400" b="1" dirty="0"/>
              <a:t>Pair work: Structure and main idea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378" y="2306955"/>
            <a:ext cx="9601200" cy="35814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How many parts can the passage be divided into?</a:t>
            </a:r>
          </a:p>
          <a:p>
            <a:r>
              <a:rPr lang="en-US" altLang="zh-CN" sz="2800" dirty="0"/>
              <a:t>Follow the example to draw a structure map of the passage.</a:t>
            </a:r>
          </a:p>
          <a:p>
            <a:pPr marL="0" indent="0">
              <a:buNone/>
            </a:pPr>
            <a:endParaRPr lang="en-US" altLang="zh-CN" sz="2800" dirty="0"/>
          </a:p>
        </p:txBody>
      </p:sp>
      <p:grpSp>
        <p:nvGrpSpPr>
          <p:cNvPr id="8" name="组合 7"/>
          <p:cNvGrpSpPr/>
          <p:nvPr/>
        </p:nvGrpSpPr>
        <p:grpSpPr>
          <a:xfrm>
            <a:off x="1922145" y="4147185"/>
            <a:ext cx="8400415" cy="1889760"/>
            <a:chOff x="3027" y="6531"/>
            <a:chExt cx="13229" cy="29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7" y="6531"/>
              <a:ext cx="3873" cy="294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9" y="6681"/>
              <a:ext cx="3482" cy="282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54" y="6531"/>
              <a:ext cx="3607" cy="29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40" y="6681"/>
              <a:ext cx="3316" cy="25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6433" y="341852"/>
            <a:ext cx="9601200" cy="1485900"/>
          </a:xfrm>
        </p:spPr>
        <p:txBody>
          <a:bodyPr/>
          <a:lstStyle/>
          <a:p>
            <a:r>
              <a:rPr lang="en-US" altLang="zh-CN" sz="4400" b="1"/>
              <a:t>First reading</a:t>
            </a:r>
            <a:br>
              <a:rPr lang="en-US" altLang="zh-CN" sz="4400" b="1"/>
            </a:br>
            <a:r>
              <a:rPr lang="en-US" altLang="zh-CN" sz="4400" b="1"/>
              <a:t>Pair work: Structure and main idea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What’s </a:t>
            </a:r>
            <a:r>
              <a:rPr lang="en-US" altLang="zh-CN" sz="2800" dirty="0"/>
              <a:t>the main idea of each </a:t>
            </a:r>
            <a:r>
              <a:rPr lang="en-US" altLang="zh-CN" sz="2800"/>
              <a:t>part</a:t>
            </a:r>
            <a:r>
              <a:rPr lang="en-US" altLang="zh-CN" sz="2800" smtClean="0"/>
              <a:t>?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/>
              <a:t>Second </a:t>
            </a:r>
            <a:r>
              <a:rPr lang="en-US" altLang="zh-CN" sz="4400" b="1" dirty="0" smtClean="0"/>
              <a:t>reading</a:t>
            </a:r>
            <a:r>
              <a:rPr lang="en-US" altLang="zh-CN" sz="4400" b="1" dirty="0"/>
              <a:t/>
            </a:r>
            <a:br>
              <a:rPr lang="en-US" altLang="zh-CN" sz="4400" b="1" dirty="0"/>
            </a:br>
            <a:r>
              <a:rPr lang="en-US" altLang="zh-CN" sz="4400" b="1" dirty="0"/>
              <a:t>Group work: detailed information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sz="2800" dirty="0"/>
              <a:t>Read from </a:t>
            </a:r>
            <a:r>
              <a:rPr lang="en-US" altLang="zh-CN" sz="2800" u="sng" dirty="0">
                <a:solidFill>
                  <a:srgbClr val="FF0000"/>
                </a:solidFill>
              </a:rPr>
              <a:t>p</a:t>
            </a:r>
            <a:r>
              <a:rPr lang="zh-CN" altLang="en-US" sz="2800" u="sng" dirty="0" smtClean="0">
                <a:solidFill>
                  <a:srgbClr val="FF0000"/>
                </a:solidFill>
              </a:rPr>
              <a:t>age </a:t>
            </a:r>
            <a:r>
              <a:rPr lang="en-US" altLang="zh-CN" sz="2800" u="sng" dirty="0" smtClean="0">
                <a:solidFill>
                  <a:srgbClr val="FF0000"/>
                </a:solidFill>
              </a:rPr>
              <a:t>4</a:t>
            </a:r>
            <a:r>
              <a:rPr lang="zh-CN" altLang="en-US" sz="2800" u="sng" dirty="0" smtClean="0">
                <a:solidFill>
                  <a:srgbClr val="FF0000"/>
                </a:solidFill>
              </a:rPr>
              <a:t> </a:t>
            </a:r>
            <a:r>
              <a:rPr lang="zh-CN" altLang="en-US" sz="2800" u="sng" dirty="0">
                <a:solidFill>
                  <a:srgbClr val="FF0000"/>
                </a:solidFill>
              </a:rPr>
              <a:t>to </a:t>
            </a:r>
            <a:r>
              <a:rPr lang="en-US" altLang="zh-CN" sz="2800" u="sng" dirty="0" smtClean="0">
                <a:solidFill>
                  <a:srgbClr val="FF0000"/>
                </a:solidFill>
              </a:rPr>
              <a:t>p</a:t>
            </a:r>
            <a:r>
              <a:rPr lang="zh-CN" altLang="en-US" sz="2800" u="sng" dirty="0" smtClean="0">
                <a:solidFill>
                  <a:srgbClr val="FF0000"/>
                </a:solidFill>
              </a:rPr>
              <a:t>age </a:t>
            </a:r>
            <a:r>
              <a:rPr lang="zh-CN" altLang="en-US" sz="2800" u="sng" dirty="0" smtClean="0">
                <a:solidFill>
                  <a:srgbClr val="FF0000"/>
                </a:solidFill>
              </a:rPr>
              <a:t>2</a:t>
            </a:r>
            <a:r>
              <a:rPr lang="en-US" altLang="zh-CN" sz="2800" u="sng" dirty="0" smtClean="0">
                <a:solidFill>
                  <a:srgbClr val="FF0000"/>
                </a:solidFill>
              </a:rPr>
              <a:t>0</a:t>
            </a:r>
            <a:r>
              <a:rPr lang="zh-CN" altLang="en-US" sz="2800" dirty="0" smtClean="0"/>
              <a:t>, </a:t>
            </a:r>
            <a:r>
              <a:rPr lang="zh-CN" altLang="en-US" sz="2800" dirty="0"/>
              <a:t>follow the example </a:t>
            </a:r>
            <a:r>
              <a:rPr lang="en-US" altLang="zh-CN" sz="2800" dirty="0"/>
              <a:t>on your </a:t>
            </a:r>
            <a:r>
              <a:rPr lang="zh-CN" altLang="en-US" sz="2800" dirty="0"/>
              <a:t> </a:t>
            </a:r>
            <a:r>
              <a:rPr lang="en-US" altLang="zh-CN" sz="2800" dirty="0"/>
              <a:t>handout </a:t>
            </a:r>
            <a:r>
              <a:rPr lang="zh-CN" altLang="en-US" sz="2800" dirty="0"/>
              <a:t>to draw a mind map of the effects and suggestions of the given situation.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75" y="462915"/>
            <a:ext cx="4421505" cy="5931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15" y="1930400"/>
            <a:ext cx="5695950" cy="427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紫罗兰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36</TotalTime>
  <Words>255</Words>
  <Application>Microsoft Office PowerPoint</Application>
  <PresentationFormat>自定义</PresentationFormat>
  <Paragraphs>33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Crop</vt:lpstr>
      <vt:lpstr>Looking After  Our World 保护地球家园</vt:lpstr>
      <vt:lpstr>PowerPoint 演示文稿</vt:lpstr>
      <vt:lpstr>PowerPoint 演示文稿</vt:lpstr>
      <vt:lpstr>PowerPoint 演示文稿</vt:lpstr>
      <vt:lpstr>When it comes to “environmental protection”, what comes to your mind first?</vt:lpstr>
      <vt:lpstr>First reading Pair work: Structure and main idea</vt:lpstr>
      <vt:lpstr>First reading Pair work: Structure and main idea</vt:lpstr>
      <vt:lpstr>Second reading Group work: detailed information</vt:lpstr>
      <vt:lpstr>PowerPoint 演示文稿</vt:lpstr>
      <vt:lpstr>Second reading Group work: detailed information</vt:lpstr>
      <vt:lpstr>Third reading Further thinking: picture in mind</vt:lpstr>
      <vt:lpstr>Third reading Further thinking: your daily behavior</vt:lpstr>
      <vt:lpstr>Conclusion: title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Vida</dc:creator>
  <cp:lastModifiedBy>fltrp</cp:lastModifiedBy>
  <cp:revision>25</cp:revision>
  <dcterms:created xsi:type="dcterms:W3CDTF">2018-08-31T02:17:00Z</dcterms:created>
  <dcterms:modified xsi:type="dcterms:W3CDTF">2019-01-30T00:51:08Z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