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8" r:id="rId1"/>
  </p:sldMasterIdLst>
  <p:sldIdLst>
    <p:sldId id="256" r:id="rId2"/>
    <p:sldId id="257" r:id="rId3"/>
    <p:sldId id="258" r:id="rId4"/>
    <p:sldId id="270" r:id="rId5"/>
    <p:sldId id="271" r:id="rId6"/>
    <p:sldId id="262" r:id="rId7"/>
    <p:sldId id="265" r:id="rId8"/>
    <p:sldId id="268" r:id="rId9"/>
    <p:sldId id="266" r:id="rId10"/>
    <p:sldId id="267" r:id="rId11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87" d="100"/>
          <a:sy n="87" d="100"/>
        </p:scale>
        <p:origin x="-528" y="-91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标题幻灯片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15128" y="1788454"/>
            <a:ext cx="8361229" cy="2098226"/>
          </a:xfrm>
        </p:spPr>
        <p:txBody>
          <a:bodyPr anchor="b">
            <a:noAutofit/>
          </a:bodyPr>
          <a:lstStyle>
            <a:lvl1pPr algn="ctr">
              <a:defRPr sz="7200" cap="all" baseline="0">
                <a:solidFill>
                  <a:schemeClr val="tx2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</a:lstStyle>
          <a:p>
            <a:r>
              <a:rPr lang="zh-CN" altLang="en-US" dirty="0" smtClean="0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79906" y="3956279"/>
            <a:ext cx="6831673" cy="1086237"/>
          </a:xfrm>
        </p:spPr>
        <p:txBody>
          <a:bodyPr>
            <a:normAutofit/>
          </a:bodyPr>
          <a:lstStyle>
            <a:lvl1pPr marL="0" indent="0" algn="ct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23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dirty="0" smtClean="0"/>
              <a:t>单击以编辑母版副标题样式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52858" y="6453386"/>
            <a:ext cx="1607944" cy="404614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A3182DC8-2AD1-4F6E-928D-601A84BA3D5F}" type="datetimeFigureOut">
              <a:rPr lang="zh-CN" altLang="en-US" smtClean="0"/>
              <a:pPr/>
              <a:t>2019/1/30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84054" y="6453386"/>
            <a:ext cx="7023377" cy="404614"/>
          </a:xfrm>
        </p:spPr>
        <p:txBody>
          <a:bodyPr/>
          <a:lstStyle>
            <a:lvl1pPr algn="ctr">
              <a:defRPr baseline="0">
                <a:solidFill>
                  <a:schemeClr val="tx2"/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30683" y="6453386"/>
            <a:ext cx="1596292" cy="404614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3219C286-C66E-4CB1-A030-2CF5247F998D}" type="slidenum">
              <a:rPr lang="zh-CN" altLang="en-US" smtClean="0"/>
              <a:pPr/>
              <a:t>‹#›</a:t>
            </a:fld>
            <a:endParaRPr lang="zh-CN" altLang="en-US"/>
          </a:p>
        </p:txBody>
      </p:sp>
      <p:grpSp>
        <p:nvGrpSpPr>
          <p:cNvPr id="7" name="Group 6"/>
          <p:cNvGrpSpPr/>
          <p:nvPr/>
        </p:nvGrpSpPr>
        <p:grpSpPr>
          <a:xfrm>
            <a:off x="752858" y="744469"/>
            <a:ext cx="10674117" cy="5349671"/>
            <a:chOff x="752858" y="744469"/>
            <a:chExt cx="10674117" cy="5349671"/>
          </a:xfrm>
        </p:grpSpPr>
        <p:sp>
          <p:nvSpPr>
            <p:cNvPr id="11" name="Freeform 6"/>
            <p:cNvSpPr/>
            <p:nvPr/>
          </p:nvSpPr>
          <p:spPr bwMode="auto">
            <a:xfrm>
              <a:off x="8151962" y="1685652"/>
              <a:ext cx="3275013" cy="4408488"/>
            </a:xfrm>
            <a:custGeom>
              <a:avLst/>
              <a:gdLst/>
              <a:ahLst/>
              <a:cxnLst/>
              <a:rect l="l" t="t" r="r" b="b"/>
              <a:pathLst>
                <a:path w="10000" h="10000">
                  <a:moveTo>
                    <a:pt x="8761" y="0"/>
                  </a:moveTo>
                  <a:lnTo>
                    <a:pt x="10000" y="0"/>
                  </a:lnTo>
                  <a:lnTo>
                    <a:pt x="10000" y="10000"/>
                  </a:lnTo>
                  <a:lnTo>
                    <a:pt x="0" y="10000"/>
                  </a:lnTo>
                  <a:lnTo>
                    <a:pt x="0" y="9126"/>
                  </a:lnTo>
                  <a:lnTo>
                    <a:pt x="8761" y="9127"/>
                  </a:lnTo>
                  <a:lnTo>
                    <a:pt x="8761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14" name="Freeform 6"/>
            <p:cNvSpPr/>
            <p:nvPr/>
          </p:nvSpPr>
          <p:spPr bwMode="auto">
            <a:xfrm flipH="1" flipV="1">
              <a:off x="752858" y="744469"/>
              <a:ext cx="3275668" cy="4408488"/>
            </a:xfrm>
            <a:custGeom>
              <a:avLst/>
              <a:gdLst/>
              <a:ahLst/>
              <a:cxnLst/>
              <a:rect l="l" t="t" r="r" b="b"/>
              <a:pathLst>
                <a:path w="10002" h="10000">
                  <a:moveTo>
                    <a:pt x="8763" y="0"/>
                  </a:moveTo>
                  <a:lnTo>
                    <a:pt x="10002" y="0"/>
                  </a:lnTo>
                  <a:lnTo>
                    <a:pt x="10002" y="10000"/>
                  </a:lnTo>
                  <a:lnTo>
                    <a:pt x="2" y="10000"/>
                  </a:lnTo>
                  <a:cubicBezTo>
                    <a:pt x="-2" y="9698"/>
                    <a:pt x="4" y="9427"/>
                    <a:pt x="0" y="9125"/>
                  </a:cubicBezTo>
                  <a:lnTo>
                    <a:pt x="8763" y="9128"/>
                  </a:lnTo>
                  <a:lnTo>
                    <a:pt x="8763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</p:grpSp>
    </p:spTree>
    <p:extLst>
      <p:ext uri="{BB962C8B-B14F-4D97-AF65-F5344CB8AC3E}">
        <p14:creationId xmlns:p14="http://schemas.microsoft.com/office/powerpoint/2010/main" val="36428647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71600" y="2295525"/>
            <a:ext cx="9601200" cy="3571875"/>
          </a:xfrm>
        </p:spPr>
        <p:txBody>
          <a:bodyPr vert="eaVert"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182DC8-2AD1-4F6E-928D-601A84BA3D5F}" type="datetimeFigureOut">
              <a:rPr lang="zh-CN" altLang="en-US" smtClean="0"/>
              <a:pPr/>
              <a:t>2019/1/30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19C286-C66E-4CB1-A030-2CF5247F998D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68278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596561" y="624156"/>
            <a:ext cx="1565766" cy="5243244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71600" y="624156"/>
            <a:ext cx="8179641" cy="5243244"/>
          </a:xfrm>
        </p:spPr>
        <p:txBody>
          <a:bodyPr vert="eaVert"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182DC8-2AD1-4F6E-928D-601A84BA3D5F}" type="datetimeFigureOut">
              <a:rPr lang="zh-CN" altLang="en-US" smtClean="0"/>
              <a:pPr/>
              <a:t>2019/1/30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19C286-C66E-4CB1-A030-2CF5247F998D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190025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aseline="0">
                <a:latin typeface="Calibri" panose="020F0502020204030204" pitchFamily="34" charset="0"/>
              </a:defRPr>
            </a:lvl1pPr>
          </a:lstStyle>
          <a:p>
            <a:r>
              <a:rPr lang="zh-CN" altLang="en-US" dirty="0" smtClean="0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3200" baseline="0">
                <a:latin typeface="Calibri" panose="020F0502020204030204" pitchFamily="34" charset="0"/>
              </a:defRPr>
            </a:lvl1pPr>
          </a:lstStyle>
          <a:p>
            <a:pPr lvl="0"/>
            <a:r>
              <a:rPr lang="zh-CN" altLang="en-US" dirty="0" smtClean="0"/>
              <a:t>编辑母版文本样式</a:t>
            </a:r>
          </a:p>
          <a:p>
            <a:pPr lvl="1"/>
            <a:r>
              <a:rPr lang="zh-CN" altLang="en-US" dirty="0" smtClean="0"/>
              <a:t>第二级</a:t>
            </a:r>
          </a:p>
          <a:p>
            <a:pPr lvl="2"/>
            <a:r>
              <a:rPr lang="zh-CN" altLang="en-US" dirty="0" smtClean="0"/>
              <a:t>第三级</a:t>
            </a:r>
          </a:p>
          <a:p>
            <a:pPr lvl="3"/>
            <a:r>
              <a:rPr lang="zh-CN" altLang="en-US" dirty="0" smtClean="0"/>
              <a:t>第四级</a:t>
            </a:r>
          </a:p>
          <a:p>
            <a:pPr lvl="4"/>
            <a:r>
              <a:rPr lang="zh-CN" altLang="en-US" dirty="0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182DC8-2AD1-4F6E-928D-601A84BA3D5F}" type="datetimeFigureOut">
              <a:rPr lang="zh-CN" altLang="en-US" smtClean="0"/>
              <a:pPr/>
              <a:t>2019/1/30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19C286-C66E-4CB1-A030-2CF5247F998D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5339711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节标题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5025" y="1301360"/>
            <a:ext cx="9612971" cy="2852737"/>
          </a:xfrm>
        </p:spPr>
        <p:txBody>
          <a:bodyPr anchor="b">
            <a:normAutofit/>
          </a:bodyPr>
          <a:lstStyle>
            <a:lvl1pPr algn="r">
              <a:defRPr sz="7200" cap="all" baseline="0">
                <a:solidFill>
                  <a:schemeClr val="tx2"/>
                </a:solidFill>
              </a:defRPr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5025" y="4216328"/>
            <a:ext cx="9612971" cy="1143324"/>
          </a:xfrm>
        </p:spPr>
        <p:txBody>
          <a:bodyPr/>
          <a:lstStyle>
            <a:lvl1pPr marL="0" indent="0" algn="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38908" y="6453386"/>
            <a:ext cx="1622409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A3182DC8-2AD1-4F6E-928D-601A84BA3D5F}" type="datetimeFigureOut">
              <a:rPr lang="zh-CN" altLang="en-US" smtClean="0"/>
              <a:pPr/>
              <a:t>2019/1/30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84312" y="6453386"/>
            <a:ext cx="7023377" cy="404614"/>
          </a:xfrm>
        </p:spPr>
        <p:txBody>
          <a:bodyPr/>
          <a:lstStyle>
            <a:lvl1pPr algn="ctr">
              <a:defRPr>
                <a:solidFill>
                  <a:schemeClr val="tx2"/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30683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3219C286-C66E-4CB1-A030-2CF5247F998D}" type="slidenum">
              <a:rPr lang="zh-CN" altLang="en-US" smtClean="0"/>
              <a:pPr/>
              <a:t>‹#›</a:t>
            </a:fld>
            <a:endParaRPr lang="zh-CN" altLang="en-US"/>
          </a:p>
        </p:txBody>
      </p:sp>
      <p:sp>
        <p:nvSpPr>
          <p:cNvPr id="7" name="Freeform 6"/>
          <p:cNvSpPr/>
          <p:nvPr/>
        </p:nvSpPr>
        <p:spPr bwMode="auto">
          <a:xfrm>
            <a:off x="8151962" y="1685652"/>
            <a:ext cx="3275013" cy="4408488"/>
          </a:xfrm>
          <a:custGeom>
            <a:avLst/>
            <a:gdLst/>
            <a:ahLst/>
            <a:cxnLst/>
            <a:rect l="0" t="0" r="r" b="b"/>
            <a:pathLst>
              <a:path w="4125" h="5554">
                <a:moveTo>
                  <a:pt x="3614" y="0"/>
                </a:moveTo>
                <a:lnTo>
                  <a:pt x="4125" y="0"/>
                </a:lnTo>
                <a:lnTo>
                  <a:pt x="4125" y="5554"/>
                </a:lnTo>
                <a:lnTo>
                  <a:pt x="0" y="5554"/>
                </a:lnTo>
                <a:lnTo>
                  <a:pt x="0" y="5074"/>
                </a:lnTo>
                <a:lnTo>
                  <a:pt x="3614" y="5074"/>
                </a:lnTo>
                <a:lnTo>
                  <a:pt x="3614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</p:spTree>
    <p:extLst>
      <p:ext uri="{BB962C8B-B14F-4D97-AF65-F5344CB8AC3E}">
        <p14:creationId xmlns:p14="http://schemas.microsoft.com/office/powerpoint/2010/main" val="193768384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371600" y="2285999"/>
            <a:ext cx="4447786" cy="3581401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25403" y="2285999"/>
            <a:ext cx="4447786" cy="3581401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182DC8-2AD1-4F6E-928D-601A84BA3D5F}" type="datetimeFigureOut">
              <a:rPr lang="zh-CN" altLang="en-US" smtClean="0"/>
              <a:pPr/>
              <a:t>2019/1/30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19C286-C66E-4CB1-A030-2CF5247F998D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223145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14859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340864"/>
            <a:ext cx="4443984" cy="823912"/>
          </a:xfrm>
        </p:spPr>
        <p:txBody>
          <a:bodyPr anchor="b">
            <a:noAutofit/>
          </a:bodyPr>
          <a:lstStyle>
            <a:lvl1pPr marL="0" indent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None/>
              <a:defRPr sz="3000" b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371600" y="3305207"/>
            <a:ext cx="4443984" cy="2562193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25014" y="2340864"/>
            <a:ext cx="4443984" cy="823912"/>
          </a:xfrm>
        </p:spPr>
        <p:txBody>
          <a:bodyPr anchor="b">
            <a:noAutofit/>
          </a:bodyPr>
          <a:lstStyle>
            <a:lvl1pPr marL="0" indent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None/>
              <a:defRPr sz="3000" b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525014" y="3305207"/>
            <a:ext cx="4443984" cy="2562193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182DC8-2AD1-4F6E-928D-601A84BA3D5F}" type="datetimeFigureOut">
              <a:rPr lang="zh-CN" altLang="en-US" smtClean="0"/>
              <a:pPr/>
              <a:t>2019/1/30</a:t>
            </a:fld>
            <a:endParaRPr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19C286-C66E-4CB1-A030-2CF5247F998D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533914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182DC8-2AD1-4F6E-928D-601A84BA3D5F}" type="datetimeFigureOut">
              <a:rPr lang="zh-CN" altLang="en-US" smtClean="0"/>
              <a:pPr/>
              <a:t>2019/1/30</a:t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19C286-C66E-4CB1-A030-2CF5247F998D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281819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182DC8-2AD1-4F6E-928D-601A84BA3D5F}" type="datetimeFigureOut">
              <a:rPr lang="zh-CN" altLang="en-US" smtClean="0"/>
              <a:pPr/>
              <a:t>2019/1/30</a:t>
            </a:fld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19C286-C66E-4CB1-A030-2CF5247F998D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117252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76"/>
            <a:ext cx="5303520" cy="68576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3900" y="685800"/>
            <a:ext cx="3855720" cy="2157884"/>
          </a:xfrm>
        </p:spPr>
        <p:txBody>
          <a:bodyPr anchor="t">
            <a:noAutofit/>
          </a:bodyPr>
          <a:lstStyle>
            <a:lvl1pPr>
              <a:lnSpc>
                <a:spcPct val="84000"/>
              </a:lnSpc>
              <a:defRPr sz="4800" baseline="0">
                <a:solidFill>
                  <a:schemeClr val="tx2"/>
                </a:solidFill>
              </a:defRPr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56020" y="685801"/>
            <a:ext cx="5212080" cy="517525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23900" y="2856344"/>
            <a:ext cx="3855720" cy="3011056"/>
          </a:xfrm>
        </p:spPr>
        <p:txBody>
          <a:bodyPr/>
          <a:lstStyle>
            <a:lvl1pPr marL="0" indent="0">
              <a:lnSpc>
                <a:spcPct val="113000"/>
              </a:lnSpc>
              <a:spcBef>
                <a:spcPts val="0"/>
              </a:spcBef>
              <a:spcAft>
                <a:spcPts val="1500"/>
              </a:spcAft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23900" y="6453386"/>
            <a:ext cx="120457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A3182DC8-2AD1-4F6E-928D-601A84BA3D5F}" type="datetimeFigureOut">
              <a:rPr lang="zh-CN" altLang="en-US" smtClean="0"/>
              <a:pPr/>
              <a:t>2019/1/30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205945" y="6453386"/>
            <a:ext cx="2373675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883140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3219C286-C66E-4CB1-A030-2CF5247F998D}" type="slidenum">
              <a:rPr lang="zh-CN" altLang="en-US" smtClean="0"/>
              <a:pPr/>
              <a:t>‹#›</a:t>
            </a:fld>
            <a:endParaRPr lang="zh-CN" altLang="en-US"/>
          </a:p>
        </p:txBody>
      </p:sp>
      <p:sp>
        <p:nvSpPr>
          <p:cNvPr id="9" name="Rectangle 8"/>
          <p:cNvSpPr/>
          <p:nvPr/>
        </p:nvSpPr>
        <p:spPr>
          <a:xfrm>
            <a:off x="5303520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7726998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76"/>
            <a:ext cx="5303520" cy="68576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3900" y="685800"/>
            <a:ext cx="3855720" cy="2157884"/>
          </a:xfrm>
        </p:spPr>
        <p:txBody>
          <a:bodyPr anchor="t">
            <a:normAutofit/>
          </a:bodyPr>
          <a:lstStyle>
            <a:lvl1pPr>
              <a:lnSpc>
                <a:spcPct val="84000"/>
              </a:lnSpc>
              <a:defRPr sz="4800" baseline="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532120" y="0"/>
            <a:ext cx="6659880" cy="6857999"/>
          </a:xfrm>
        </p:spPr>
        <p:txBody>
          <a:bodyPr anchor="t"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000"/>
            </a:lvl2pPr>
            <a:lvl3pPr marL="914400" indent="0">
              <a:buNone/>
              <a:defRPr sz="20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CN" altLang="en-US" smtClean="0"/>
              <a:t>单击图标添加图片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23900" y="2855968"/>
            <a:ext cx="3855720" cy="3011432"/>
          </a:xfrm>
        </p:spPr>
        <p:txBody>
          <a:bodyPr/>
          <a:lstStyle>
            <a:lvl1pPr marL="0" indent="0">
              <a:lnSpc>
                <a:spcPct val="113000"/>
              </a:lnSpc>
              <a:spcBef>
                <a:spcPts val="0"/>
              </a:spcBef>
              <a:spcAft>
                <a:spcPts val="1500"/>
              </a:spcAft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23900" y="6453386"/>
            <a:ext cx="120457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A3182DC8-2AD1-4F6E-928D-601A84BA3D5F}" type="datetimeFigureOut">
              <a:rPr lang="zh-CN" altLang="en-US" smtClean="0"/>
              <a:pPr/>
              <a:t>2019/1/30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205945" y="6453386"/>
            <a:ext cx="2373675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883140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3219C286-C66E-4CB1-A030-2CF5247F998D}" type="slidenum">
              <a:rPr lang="zh-CN" altLang="en-US" smtClean="0"/>
              <a:pPr/>
              <a:t>‹#›</a:t>
            </a:fld>
            <a:endParaRPr lang="zh-CN" altLang="en-US"/>
          </a:p>
        </p:txBody>
      </p:sp>
      <p:sp>
        <p:nvSpPr>
          <p:cNvPr id="9" name="Rectangle 8"/>
          <p:cNvSpPr/>
          <p:nvPr/>
        </p:nvSpPr>
        <p:spPr>
          <a:xfrm>
            <a:off x="5303520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8063791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14859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286000"/>
            <a:ext cx="9601200" cy="3581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390650" y="6453386"/>
            <a:ext cx="1204572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2"/>
                </a:solidFill>
              </a:defRPr>
            </a:lvl1pPr>
          </a:lstStyle>
          <a:p>
            <a:fld id="{A3182DC8-2AD1-4F6E-928D-601A84BA3D5F}" type="datetimeFigureOut">
              <a:rPr lang="zh-CN" altLang="en-US" smtClean="0"/>
              <a:pPr/>
              <a:t>2019/1/30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893564" y="6453386"/>
            <a:ext cx="6280830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2"/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472736" y="6453386"/>
            <a:ext cx="1596292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aseline="0">
                <a:solidFill>
                  <a:schemeClr val="tx2"/>
                </a:solidFill>
              </a:defRPr>
            </a:lvl1pPr>
          </a:lstStyle>
          <a:p>
            <a:fld id="{3219C286-C66E-4CB1-A030-2CF5247F998D}" type="slidenum">
              <a:rPr lang="zh-CN" altLang="en-US" smtClean="0"/>
              <a:pPr/>
              <a:t>‹#›</a:t>
            </a:fld>
            <a:endParaRPr lang="zh-CN" altLang="en-US"/>
          </a:p>
        </p:txBody>
      </p:sp>
      <p:sp>
        <p:nvSpPr>
          <p:cNvPr id="9" name="Rectangle 8"/>
          <p:cNvSpPr/>
          <p:nvPr/>
        </p:nvSpPr>
        <p:spPr>
          <a:xfrm>
            <a:off x="478095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9315182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9" r:id="rId1"/>
    <p:sldLayoutId id="2147483740" r:id="rId2"/>
    <p:sldLayoutId id="2147483741" r:id="rId3"/>
    <p:sldLayoutId id="2147483742" r:id="rId4"/>
    <p:sldLayoutId id="2147483743" r:id="rId5"/>
    <p:sldLayoutId id="2147483744" r:id="rId6"/>
    <p:sldLayoutId id="2147483745" r:id="rId7"/>
    <p:sldLayoutId id="2147483746" r:id="rId8"/>
    <p:sldLayoutId id="2147483747" r:id="rId9"/>
    <p:sldLayoutId id="2147483748" r:id="rId10"/>
    <p:sldLayoutId id="2147483749" r:id="rId11"/>
  </p:sldLayoutIdLst>
  <p:txStyles>
    <p:titleStyle>
      <a:lvl1pPr algn="l" defTabSz="914400" rtl="0" eaLnBrk="1" latinLnBrk="0" hangingPunct="1">
        <a:lnSpc>
          <a:spcPct val="89000"/>
        </a:lnSpc>
        <a:spcBef>
          <a:spcPct val="0"/>
        </a:spcBef>
        <a:buNone/>
        <a:defRPr sz="4400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84048" indent="-384048" algn="l" defTabSz="914400" rtl="0" eaLnBrk="1" latinLnBrk="0" hangingPunct="1">
        <a:lnSpc>
          <a:spcPct val="94000"/>
        </a:lnSpc>
        <a:spcBef>
          <a:spcPts val="1000"/>
        </a:spcBef>
        <a:spcAft>
          <a:spcPts val="200"/>
        </a:spcAft>
        <a:buFont typeface="Franklin Gothic Book" panose="020B0503020102020204" pitchFamily="34" charset="0"/>
        <a:buChar char="■"/>
        <a:defRPr sz="2000" kern="1200" baseline="0">
          <a:solidFill>
            <a:schemeClr val="tx2"/>
          </a:solidFill>
          <a:latin typeface="+mn-lt"/>
          <a:ea typeface="+mn-ea"/>
          <a:cs typeface="+mn-cs"/>
        </a:defRPr>
      </a:lvl1pPr>
      <a:lvl2pPr marL="9144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2000" i="1" kern="1200" baseline="0">
          <a:solidFill>
            <a:schemeClr val="tx2"/>
          </a:solidFill>
          <a:latin typeface="+mn-lt"/>
          <a:ea typeface="+mn-ea"/>
          <a:cs typeface="+mn-cs"/>
        </a:defRPr>
      </a:lvl2pPr>
      <a:lvl3pPr marL="13716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800" kern="1200" baseline="0">
          <a:solidFill>
            <a:schemeClr val="tx2"/>
          </a:solidFill>
          <a:latin typeface="+mn-lt"/>
          <a:ea typeface="+mn-ea"/>
          <a:cs typeface="+mn-cs"/>
        </a:defRPr>
      </a:lvl3pPr>
      <a:lvl4pPr marL="18288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800" i="1" kern="1200" baseline="0">
          <a:solidFill>
            <a:schemeClr val="tx2"/>
          </a:solidFill>
          <a:latin typeface="+mn-lt"/>
          <a:ea typeface="+mn-ea"/>
          <a:cs typeface="+mn-cs"/>
        </a:defRPr>
      </a:lvl4pPr>
      <a:lvl5pPr marL="22860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27432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600" i="1" kern="1200" baseline="0">
          <a:solidFill>
            <a:schemeClr val="tx2"/>
          </a:solidFill>
          <a:latin typeface="+mn-lt"/>
          <a:ea typeface="+mn-ea"/>
          <a:cs typeface="+mn-cs"/>
        </a:defRPr>
      </a:lvl6pPr>
      <a:lvl7pPr marL="32004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36576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400" i="1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41148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 xmlns="">
        <p15:guide id="3" orient="horz" pos="1368">
          <p15:clr>
            <a:srgbClr val="F26B43"/>
          </p15:clr>
        </p15:guide>
        <p15:guide id="4" orient="horz" pos="1440">
          <p15:clr>
            <a:srgbClr val="F26B43"/>
          </p15:clr>
        </p15:guide>
        <p15:guide id="6" orient="horz" pos="3696">
          <p15:clr>
            <a:srgbClr val="F26B43"/>
          </p15:clr>
        </p15:guide>
        <p15:guide id="7" orient="horz" pos="432">
          <p15:clr>
            <a:srgbClr val="F26B43"/>
          </p15:clr>
        </p15:guide>
        <p15:guide id="8" orient="horz" pos="1512">
          <p15:clr>
            <a:srgbClr val="F26B43"/>
          </p15:clr>
        </p15:guide>
        <p15:guide id="9" pos="6912">
          <p15:clr>
            <a:srgbClr val="F26B43"/>
          </p15:clr>
        </p15:guide>
        <p15:guide id="10" pos="936">
          <p15:clr>
            <a:srgbClr val="F26B43"/>
          </p15:clr>
        </p15:guide>
        <p15:guide id="11" pos="864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2762416" y="385894"/>
            <a:ext cx="8361229" cy="2919368"/>
          </a:xfrm>
        </p:spPr>
        <p:txBody>
          <a:bodyPr/>
          <a:lstStyle/>
          <a:p>
            <a:r>
              <a:rPr lang="en-US" altLang="zh-CN" sz="6600" cap="none" dirty="0" smtClean="0"/>
              <a:t>Nomads</a:t>
            </a:r>
            <a:r>
              <a:rPr lang="en-US" altLang="zh-CN" sz="6600" dirty="0" smtClean="0"/>
              <a:t/>
            </a:r>
            <a:br>
              <a:rPr lang="en-US" altLang="zh-CN" sz="6600" dirty="0" smtClean="0"/>
            </a:br>
            <a:r>
              <a:rPr lang="en-US" altLang="zh-CN" sz="5400" dirty="0" smtClean="0">
                <a:cs typeface="Times New Roman" panose="02020603050405020304" pitchFamily="18" charset="0"/>
              </a:rPr>
              <a:t> – </a:t>
            </a:r>
            <a:r>
              <a:rPr lang="en-US" altLang="zh-CN" sz="5400" cap="none" dirty="0" smtClean="0"/>
              <a:t>A Wandering People</a:t>
            </a:r>
            <a:r>
              <a:rPr lang="en-US" altLang="zh-CN" sz="6600" cap="none" dirty="0" smtClean="0"/>
              <a:t/>
            </a:r>
            <a:br>
              <a:rPr lang="en-US" altLang="zh-CN" sz="6600" cap="none" dirty="0" smtClean="0"/>
            </a:br>
            <a:r>
              <a:rPr lang="zh-CN" altLang="zh-CN" sz="5400" dirty="0"/>
              <a:t>游牧民族</a:t>
            </a:r>
            <a:endParaRPr lang="zh-CN" altLang="en-US" sz="5400" dirty="0"/>
          </a:p>
        </p:txBody>
      </p:sp>
      <p:sp>
        <p:nvSpPr>
          <p:cNvPr id="6" name="TextBox 5"/>
          <p:cNvSpPr txBox="1"/>
          <p:nvPr/>
        </p:nvSpPr>
        <p:spPr>
          <a:xfrm>
            <a:off x="7448738" y="6165304"/>
            <a:ext cx="39604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 dirty="0" smtClean="0">
                <a:solidFill>
                  <a:schemeClr val="tx2"/>
                </a:solidFill>
                <a:latin typeface="宋体" pitchFamily="2" charset="-122"/>
                <a:ea typeface="宋体" pitchFamily="2" charset="-122"/>
              </a:rPr>
              <a:t>选自</a:t>
            </a:r>
            <a:r>
              <a:rPr lang="en-US" altLang="zh-CN" sz="2800" b="1" dirty="0" smtClean="0">
                <a:solidFill>
                  <a:schemeClr val="tx2"/>
                </a:solidFill>
                <a:latin typeface="宋体" pitchFamily="2" charset="-122"/>
                <a:ea typeface="宋体" pitchFamily="2" charset="-122"/>
              </a:rPr>
              <a:t>《</a:t>
            </a:r>
            <a:r>
              <a:rPr lang="zh-CN" altLang="en-US" sz="2800" b="1" dirty="0" smtClean="0">
                <a:solidFill>
                  <a:schemeClr val="tx2"/>
                </a:solidFill>
                <a:latin typeface="宋体" pitchFamily="2" charset="-122"/>
                <a:ea typeface="宋体" pitchFamily="2" charset="-122"/>
              </a:rPr>
              <a:t>多维阅读第</a:t>
            </a:r>
            <a:r>
              <a:rPr lang="en-US" altLang="zh-CN" sz="2800" b="1" dirty="0" smtClean="0">
                <a:solidFill>
                  <a:schemeClr val="tx2"/>
                </a:solidFill>
                <a:latin typeface="宋体" pitchFamily="2" charset="-122"/>
                <a:ea typeface="宋体" pitchFamily="2" charset="-122"/>
              </a:rPr>
              <a:t>19</a:t>
            </a:r>
            <a:r>
              <a:rPr lang="zh-CN" altLang="en-US" sz="2800" b="1" dirty="0" smtClean="0">
                <a:solidFill>
                  <a:schemeClr val="tx2"/>
                </a:solidFill>
                <a:latin typeface="宋体" pitchFamily="2" charset="-122"/>
                <a:ea typeface="宋体" pitchFamily="2" charset="-122"/>
              </a:rPr>
              <a:t>级</a:t>
            </a:r>
            <a:r>
              <a:rPr lang="en-US" altLang="zh-CN" sz="2800" b="1" dirty="0" smtClean="0">
                <a:solidFill>
                  <a:schemeClr val="tx2"/>
                </a:solidFill>
                <a:latin typeface="宋体" pitchFamily="2" charset="-122"/>
                <a:ea typeface="宋体" pitchFamily="2" charset="-122"/>
              </a:rPr>
              <a:t>》</a:t>
            </a:r>
            <a:endParaRPr lang="zh-CN" altLang="en-US" sz="2800" b="1" dirty="0">
              <a:solidFill>
                <a:schemeClr val="tx2"/>
              </a:solidFill>
              <a:latin typeface="宋体" pitchFamily="2" charset="-122"/>
              <a:ea typeface="宋体" pitchFamily="2" charset="-122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28839" y="3381377"/>
            <a:ext cx="4871994" cy="304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6720704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980092" y="1359766"/>
            <a:ext cx="10563159" cy="249078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altLang="zh-CN" dirty="0" smtClean="0">
                <a:latin typeface="Times New Roman" pitchFamily="18" charset="0"/>
                <a:cs typeface="Times New Roman" pitchFamily="18" charset="0"/>
              </a:rPr>
              <a:t>The UN will hold a conference aiming to protect the homes of nomadic people and their way of living. As a representative of your tribe, please make a speech, introducing your tribe’s basic information, and what you think the world should do to help </a:t>
            </a:r>
            <a:r>
              <a:rPr lang="en-US" altLang="zh-CN" dirty="0" smtClean="0">
                <a:latin typeface="Times New Roman" pitchFamily="18" charset="0"/>
                <a:cs typeface="Times New Roman" pitchFamily="18" charset="0"/>
              </a:rPr>
              <a:t>with your </a:t>
            </a:r>
            <a:r>
              <a:rPr lang="en-US" altLang="zh-CN" dirty="0" smtClean="0">
                <a:latin typeface="Times New Roman" pitchFamily="18" charset="0"/>
                <a:cs typeface="Times New Roman" pitchFamily="18" charset="0"/>
              </a:rPr>
              <a:t>challenges.</a:t>
            </a:r>
            <a:endParaRPr lang="en-US" altLang="zh-CN" dirty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endParaRPr lang="en-US" altLang="zh-CN" sz="4000" dirty="0" smtClean="0"/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20505" y="4240695"/>
            <a:ext cx="2414822" cy="2414822"/>
          </a:xfrm>
          <a:prstGeom prst="rect">
            <a:avLst/>
          </a:prstGeom>
        </p:spPr>
      </p:pic>
      <p:sp>
        <p:nvSpPr>
          <p:cNvPr id="4" name="内容占位符 2"/>
          <p:cNvSpPr txBox="1">
            <a:spLocks/>
          </p:cNvSpPr>
          <p:nvPr/>
        </p:nvSpPr>
        <p:spPr>
          <a:xfrm>
            <a:off x="10435905" y="0"/>
            <a:ext cx="1756094" cy="74662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vert="horz" lIns="91440" tIns="45720" rIns="91440" bIns="45720" rtlCol="0">
            <a:noAutofit/>
          </a:bodyPr>
          <a:lstStyle>
            <a:lvl1pPr marL="384048" indent="-384048" algn="l" defTabSz="914400" rtl="0" eaLnBrk="1" latinLnBrk="0" hangingPunct="1">
              <a:lnSpc>
                <a:spcPct val="94000"/>
              </a:lnSpc>
              <a:spcBef>
                <a:spcPts val="10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3200" kern="1200" baseline="0">
                <a:solidFill>
                  <a:schemeClr val="tx2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9144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–"/>
              <a:defRPr sz="20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3716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18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8288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–"/>
              <a:defRPr sz="18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2860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7432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–"/>
              <a:defRPr sz="16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32004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36576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–"/>
              <a:defRPr sz="14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41148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Franklin Gothic Book" panose="020B0503020102020204" pitchFamily="34" charset="0"/>
              <a:buNone/>
            </a:pP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Discuss and speak</a:t>
            </a:r>
            <a:endParaRPr lang="zh-CN" altLang="en-US" sz="24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828457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885824" y="228601"/>
            <a:ext cx="7187022" cy="3167744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altLang="zh-CN" b="1" dirty="0">
                <a:latin typeface="Times New Roman" pitchFamily="18" charset="0"/>
                <a:cs typeface="Times New Roman" pitchFamily="18" charset="0"/>
              </a:rPr>
              <a:t>What do you know about them</a:t>
            </a:r>
            <a:r>
              <a:rPr lang="en-US" altLang="zh-CN" b="1" dirty="0" smtClean="0"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r>
              <a:rPr lang="en-US" altLang="zh-CN" sz="2800" dirty="0" smtClean="0">
                <a:latin typeface="Times New Roman" pitchFamily="18" charset="0"/>
                <a:cs typeface="Times New Roman" pitchFamily="18" charset="0"/>
              </a:rPr>
              <a:t>Who are they?</a:t>
            </a:r>
          </a:p>
          <a:p>
            <a:r>
              <a:rPr lang="en-US" altLang="zh-CN" sz="2800" dirty="0" smtClean="0">
                <a:latin typeface="Times New Roman" pitchFamily="18" charset="0"/>
                <a:cs typeface="Times New Roman" pitchFamily="18" charset="0"/>
              </a:rPr>
              <a:t>Where</a:t>
            </a:r>
            <a:r>
              <a:rPr lang="en-US" altLang="zh-CN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0" dirty="0" smtClean="0">
                <a:latin typeface="Times New Roman" pitchFamily="18" charset="0"/>
                <a:cs typeface="Times New Roman" pitchFamily="18" charset="0"/>
              </a:rPr>
              <a:t>do they live?</a:t>
            </a:r>
          </a:p>
          <a:p>
            <a:r>
              <a:rPr lang="en-US" altLang="zh-CN" sz="2800" dirty="0" smtClean="0">
                <a:latin typeface="Times New Roman" pitchFamily="18" charset="0"/>
                <a:cs typeface="Times New Roman" pitchFamily="18" charset="0"/>
              </a:rPr>
              <a:t>How do they make a living?</a:t>
            </a:r>
          </a:p>
          <a:p>
            <a:r>
              <a:rPr lang="en-US" altLang="zh-CN" sz="2800" dirty="0" smtClean="0">
                <a:latin typeface="Times New Roman" pitchFamily="18" charset="0"/>
                <a:cs typeface="Times New Roman" pitchFamily="18" charset="0"/>
              </a:rPr>
              <a:t>…</a:t>
            </a:r>
            <a:endParaRPr lang="en-US" altLang="zh-CN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61657" y="2844450"/>
            <a:ext cx="8399417" cy="38211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42696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6594" y="2880537"/>
            <a:ext cx="4239237" cy="2951368"/>
          </a:xfrm>
          <a:prstGeom prst="rect">
            <a:avLst/>
          </a:prstGeom>
        </p:spPr>
      </p:pic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876435" y="1376498"/>
            <a:ext cx="6016824" cy="5754189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altLang="zh-CN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altLang="zh-CN" sz="2800" dirty="0" smtClean="0">
                <a:latin typeface="Times New Roman" pitchFamily="18" charset="0"/>
                <a:cs typeface="Times New Roman" pitchFamily="18" charset="0"/>
              </a:rPr>
              <a:t>Who are they?</a:t>
            </a:r>
          </a:p>
          <a:p>
            <a:r>
              <a:rPr lang="en-US" altLang="zh-CN" sz="2800" dirty="0" smtClean="0">
                <a:latin typeface="Times New Roman" pitchFamily="18" charset="0"/>
                <a:cs typeface="Times New Roman" pitchFamily="18" charset="0"/>
              </a:rPr>
              <a:t>How do they live?</a:t>
            </a:r>
          </a:p>
          <a:p>
            <a:r>
              <a:rPr lang="en-US" altLang="zh-CN" sz="2800" dirty="0" smtClean="0">
                <a:latin typeface="Times New Roman" pitchFamily="18" charset="0"/>
                <a:cs typeface="Times New Roman" pitchFamily="18" charset="0"/>
              </a:rPr>
              <a:t>What kinds of nomads are introduced in the book?</a:t>
            </a:r>
          </a:p>
          <a:p>
            <a:r>
              <a:rPr lang="en-US" altLang="zh-CN" sz="2800" dirty="0" smtClean="0">
                <a:latin typeface="Times New Roman" pitchFamily="18" charset="0"/>
                <a:cs typeface="Times New Roman" pitchFamily="18" charset="0"/>
              </a:rPr>
              <a:t>What’s the main structure of the text?</a:t>
            </a:r>
            <a:endParaRPr lang="en-US" altLang="zh-CN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内容占位符 2"/>
          <p:cNvSpPr txBox="1">
            <a:spLocks/>
          </p:cNvSpPr>
          <p:nvPr/>
        </p:nvSpPr>
        <p:spPr>
          <a:xfrm>
            <a:off x="862148" y="433523"/>
            <a:ext cx="10175966" cy="146059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4000"/>
              </a:lnSpc>
              <a:spcBef>
                <a:spcPts val="1000"/>
              </a:spcBef>
              <a:spcAft>
                <a:spcPts val="200"/>
              </a:spcAft>
              <a:buClrTx/>
              <a:buSzTx/>
              <a:buFont typeface="Franklin Gothic Book" panose="020B0503020102020204" pitchFamily="34" charset="0"/>
              <a:buNone/>
              <a:tabLst/>
              <a:defRPr/>
            </a:pPr>
            <a:r>
              <a:rPr kumimoji="0" lang="en-US" altLang="zh-CN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Read PP 2-3, and answer the following questions:</a:t>
            </a:r>
            <a:endParaRPr kumimoji="0" lang="zh-CN" altLang="en-US" sz="3200" b="1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541578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862148" y="433523"/>
            <a:ext cx="10175966" cy="146059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altLang="zh-CN" b="1" dirty="0" smtClean="0">
                <a:latin typeface="Times New Roman" pitchFamily="18" charset="0"/>
                <a:cs typeface="Times New Roman" pitchFamily="18" charset="0"/>
              </a:rPr>
              <a:t>Read PP 2-3, and answer the following questions:</a:t>
            </a:r>
            <a:endParaRPr lang="zh-CN" altLang="en-US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1436" y="3687399"/>
            <a:ext cx="4308627" cy="2859201"/>
          </a:xfrm>
          <a:prstGeom prst="rect">
            <a:avLst/>
          </a:prstGeom>
        </p:spPr>
      </p:pic>
      <p:sp>
        <p:nvSpPr>
          <p:cNvPr id="8" name="矩形 7"/>
          <p:cNvSpPr/>
          <p:nvPr/>
        </p:nvSpPr>
        <p:spPr>
          <a:xfrm>
            <a:off x="928409" y="4108676"/>
            <a:ext cx="10559142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/>
            <a:endParaRPr lang="en-US" altLang="zh-CN" sz="2800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altLang="zh-CN" sz="2800" dirty="0" smtClean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1028701" y="1428751"/>
            <a:ext cx="6157912" cy="65556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n"/>
            </a:pPr>
            <a:r>
              <a:rPr lang="en-US" altLang="zh-CN" sz="28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 Who are they?</a:t>
            </a:r>
          </a:p>
          <a:p>
            <a:r>
              <a:rPr lang="en-US" altLang="zh-CN" sz="28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They are nomads – a wandering people.</a:t>
            </a:r>
          </a:p>
          <a:p>
            <a:endParaRPr lang="en-US" altLang="zh-CN" sz="2800" dirty="0" smtClean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n"/>
            </a:pPr>
            <a:r>
              <a:rPr lang="en-US" altLang="zh-CN" sz="28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 How do they live?</a:t>
            </a:r>
          </a:p>
          <a:p>
            <a:r>
              <a:rPr lang="en-US" altLang="zh-CN" sz="28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They don’t live in just one place for long. Instead, they move around.</a:t>
            </a:r>
          </a:p>
          <a:p>
            <a:endParaRPr lang="en-US" altLang="zh-CN" sz="2800" dirty="0" smtClean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n"/>
            </a:pPr>
            <a:r>
              <a:rPr lang="en-US" altLang="zh-CN" sz="28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 What kinds of nomads are introduced in the book?</a:t>
            </a:r>
          </a:p>
          <a:p>
            <a:r>
              <a:rPr lang="en-US" altLang="zh-CN" sz="28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There are pastoral nomads, hunter-gatherer nomads, and nomadic traders and craft workers.</a:t>
            </a:r>
          </a:p>
          <a:p>
            <a:endParaRPr lang="en-US" altLang="zh-CN" sz="2800" dirty="0" smtClean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n"/>
            </a:pPr>
            <a:endParaRPr lang="en-US" altLang="zh-CN" sz="2800" dirty="0" smtClean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en-US" altLang="zh-CN" sz="2800" dirty="0" smtClean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456767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862148" y="433523"/>
            <a:ext cx="10175966" cy="146059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altLang="zh-CN" b="1" dirty="0" smtClean="0">
                <a:latin typeface="Times New Roman" pitchFamily="18" charset="0"/>
                <a:cs typeface="Times New Roman" pitchFamily="18" charset="0"/>
              </a:rPr>
              <a:t>Read PP 2-3, and answer the following questions:</a:t>
            </a:r>
            <a:endParaRPr lang="zh-CN" altLang="en-US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35699" y="3458800"/>
            <a:ext cx="3976342" cy="2638697"/>
          </a:xfrm>
          <a:prstGeom prst="rect">
            <a:avLst/>
          </a:prstGeom>
        </p:spPr>
      </p:pic>
      <p:grpSp>
        <p:nvGrpSpPr>
          <p:cNvPr id="6" name="组合 5"/>
          <p:cNvGrpSpPr/>
          <p:nvPr/>
        </p:nvGrpSpPr>
        <p:grpSpPr>
          <a:xfrm>
            <a:off x="1543050" y="2796446"/>
            <a:ext cx="3474917" cy="3022929"/>
            <a:chOff x="2440672" y="2737723"/>
            <a:chExt cx="3474917" cy="3022929"/>
          </a:xfrm>
        </p:grpSpPr>
        <p:sp>
          <p:nvSpPr>
            <p:cNvPr id="2" name="矩形 1"/>
            <p:cNvSpPr/>
            <p:nvPr/>
          </p:nvSpPr>
          <p:spPr>
            <a:xfrm>
              <a:off x="2440672" y="2737723"/>
              <a:ext cx="3471863" cy="523220"/>
            </a:xfrm>
            <a:prstGeom prst="rect">
              <a:avLst/>
            </a:prstGeom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wrap="square">
              <a:spAutoFit/>
            </a:bodyPr>
            <a:lstStyle/>
            <a:p>
              <a:pPr algn="ctr"/>
              <a:r>
                <a:rPr lang="en-US" altLang="zh-CN" sz="2800" dirty="0">
                  <a:solidFill>
                    <a:schemeClr val="tx2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Brief introduction </a:t>
              </a:r>
              <a:endParaRPr lang="zh-CN" altLang="en-US" sz="2800" dirty="0"/>
            </a:p>
          </p:txBody>
        </p:sp>
        <p:sp>
          <p:nvSpPr>
            <p:cNvPr id="4" name="矩形 3"/>
            <p:cNvSpPr/>
            <p:nvPr/>
          </p:nvSpPr>
          <p:spPr>
            <a:xfrm>
              <a:off x="2440673" y="3975135"/>
              <a:ext cx="3471862" cy="523220"/>
            </a:xfrm>
            <a:prstGeom prst="rect">
              <a:avLst/>
            </a:prstGeom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wrap="square">
              <a:spAutoFit/>
            </a:bodyPr>
            <a:lstStyle/>
            <a:p>
              <a:pPr algn="ctr"/>
              <a:r>
                <a:rPr lang="en-US" altLang="zh-CN" sz="2800" dirty="0" smtClean="0">
                  <a:solidFill>
                    <a:schemeClr val="tx2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Three </a:t>
              </a:r>
              <a:r>
                <a:rPr lang="en-US" altLang="zh-CN" sz="2800" dirty="0">
                  <a:solidFill>
                    <a:schemeClr val="tx2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types </a:t>
              </a:r>
              <a:r>
                <a:rPr lang="en-US" altLang="zh-CN" sz="2800" dirty="0" smtClean="0">
                  <a:solidFill>
                    <a:schemeClr val="tx2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of nomads </a:t>
              </a:r>
              <a:endParaRPr lang="zh-CN" altLang="en-US" sz="28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7" name="矩形 6"/>
            <p:cNvSpPr/>
            <p:nvPr/>
          </p:nvSpPr>
          <p:spPr>
            <a:xfrm>
              <a:off x="2454960" y="5237432"/>
              <a:ext cx="3460629" cy="523220"/>
            </a:xfrm>
            <a:prstGeom prst="rect">
              <a:avLst/>
            </a:prstGeom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wrap="square">
              <a:spAutoFit/>
            </a:bodyPr>
            <a:lstStyle/>
            <a:p>
              <a:pPr algn="ctr"/>
              <a:r>
                <a:rPr lang="en-US" altLang="zh-CN" sz="2800" dirty="0" smtClean="0">
                  <a:solidFill>
                    <a:schemeClr val="tx2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Threats </a:t>
              </a:r>
              <a:r>
                <a:rPr lang="en-US" altLang="zh-CN" sz="2800" dirty="0">
                  <a:solidFill>
                    <a:schemeClr val="tx2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and challenges</a:t>
              </a:r>
            </a:p>
          </p:txBody>
        </p:sp>
        <p:sp>
          <p:nvSpPr>
            <p:cNvPr id="13" name="下箭头 12"/>
            <p:cNvSpPr/>
            <p:nvPr/>
          </p:nvSpPr>
          <p:spPr>
            <a:xfrm>
              <a:off x="4048164" y="3294137"/>
              <a:ext cx="145407" cy="645343"/>
            </a:xfrm>
            <a:prstGeom prst="downArrow">
              <a:avLst/>
            </a:prstGeom>
            <a:ln w="952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4" name="下箭头 13"/>
            <p:cNvSpPr/>
            <p:nvPr/>
          </p:nvSpPr>
          <p:spPr>
            <a:xfrm>
              <a:off x="4048164" y="4533366"/>
              <a:ext cx="145407" cy="645343"/>
            </a:xfrm>
            <a:prstGeom prst="downArrow">
              <a:avLst/>
            </a:prstGeom>
            <a:ln w="952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1" name="矩形 10"/>
          <p:cNvSpPr/>
          <p:nvPr/>
        </p:nvSpPr>
        <p:spPr>
          <a:xfrm>
            <a:off x="922704" y="1386959"/>
            <a:ext cx="602216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Font typeface="Wingdings" pitchFamily="2" charset="2"/>
              <a:buChar char="n"/>
            </a:pPr>
            <a:r>
              <a:rPr lang="en-US" altLang="zh-CN" sz="28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 What’s the main structure of the text?</a:t>
            </a:r>
            <a:endParaRPr lang="en-US" altLang="zh-CN" sz="2800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068266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80292" y="156686"/>
            <a:ext cx="10323598" cy="59844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altLang="zh-CN" sz="2700" b="1" dirty="0" smtClean="0">
                <a:latin typeface="Times New Roman" pitchFamily="18" charset="0"/>
                <a:cs typeface="Times New Roman" pitchFamily="18" charset="0"/>
              </a:rPr>
              <a:t> Read </a:t>
            </a:r>
            <a:r>
              <a:rPr lang="en-US" altLang="zh-CN" sz="2700" b="1" dirty="0" smtClean="0">
                <a:latin typeface="Times New Roman" pitchFamily="18" charset="0"/>
                <a:cs typeface="Times New Roman" pitchFamily="18" charset="0"/>
              </a:rPr>
              <a:t>the </a:t>
            </a:r>
            <a:r>
              <a:rPr lang="en-US" altLang="zh-CN" sz="2700" b="1" dirty="0" smtClean="0">
                <a:latin typeface="Times New Roman" pitchFamily="18" charset="0"/>
                <a:cs typeface="Times New Roman" pitchFamily="18" charset="0"/>
              </a:rPr>
              <a:t>remaining parts </a:t>
            </a:r>
            <a:r>
              <a:rPr lang="en-US" altLang="zh-CN" sz="2700" b="1" dirty="0" smtClean="0">
                <a:latin typeface="Times New Roman" pitchFamily="18" charset="0"/>
                <a:cs typeface="Times New Roman" pitchFamily="18" charset="0"/>
              </a:rPr>
              <a:t>of </a:t>
            </a:r>
            <a:r>
              <a:rPr lang="en-US" altLang="zh-CN" sz="2700" b="1" dirty="0" smtClean="0">
                <a:latin typeface="Times New Roman" pitchFamily="18" charset="0"/>
                <a:cs typeface="Times New Roman" pitchFamily="18" charset="0"/>
              </a:rPr>
              <a:t>the book and complete the table.</a:t>
            </a:r>
          </a:p>
          <a:p>
            <a:pPr marL="0" indent="0">
              <a:buNone/>
            </a:pPr>
            <a:endParaRPr lang="en-US" altLang="zh-CN" sz="2700" dirty="0" smtClean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表格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39881052"/>
              </p:ext>
            </p:extLst>
          </p:nvPr>
        </p:nvGraphicFramePr>
        <p:xfrm>
          <a:off x="799840" y="805463"/>
          <a:ext cx="11392160" cy="552062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931978">
                  <a:extLst>
                    <a:ext uri="{9D8B030D-6E8A-4147-A177-3AD203B41FA5}">
                      <a16:colId xmlns:a16="http://schemas.microsoft.com/office/drawing/2014/main" xmlns="" val="2415550987"/>
                    </a:ext>
                  </a:extLst>
                </a:gridCol>
                <a:gridCol w="2734296">
                  <a:extLst>
                    <a:ext uri="{9D8B030D-6E8A-4147-A177-3AD203B41FA5}">
                      <a16:colId xmlns:a16="http://schemas.microsoft.com/office/drawing/2014/main" xmlns="" val="907656061"/>
                    </a:ext>
                  </a:extLst>
                </a:gridCol>
                <a:gridCol w="3043646">
                  <a:extLst>
                    <a:ext uri="{9D8B030D-6E8A-4147-A177-3AD203B41FA5}">
                      <a16:colId xmlns:a16="http://schemas.microsoft.com/office/drawing/2014/main" xmlns="" val="558478986"/>
                    </a:ext>
                  </a:extLst>
                </a:gridCol>
                <a:gridCol w="2682240">
                  <a:extLst>
                    <a:ext uri="{9D8B030D-6E8A-4147-A177-3AD203B41FA5}">
                      <a16:colId xmlns:a16="http://schemas.microsoft.com/office/drawing/2014/main" xmlns="" val="1539766339"/>
                    </a:ext>
                  </a:extLst>
                </a:gridCol>
              </a:tblGrid>
              <a:tr h="1150557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800" dirty="0" smtClean="0">
                          <a:latin typeface="Times New Roman" pitchFamily="18" charset="0"/>
                          <a:cs typeface="Times New Roman" pitchFamily="18" charset="0"/>
                        </a:rPr>
                        <a:t>Nomads</a:t>
                      </a:r>
                      <a:endParaRPr lang="zh-CN" altLang="en-US" sz="2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800" dirty="0" smtClean="0">
                          <a:latin typeface="Times New Roman" pitchFamily="18" charset="0"/>
                          <a:cs typeface="Times New Roman" pitchFamily="18" charset="0"/>
                        </a:rPr>
                        <a:t>Pastoral Nomads</a:t>
                      </a:r>
                      <a:endParaRPr lang="zh-CN" altLang="en-US" sz="2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800" dirty="0" smtClean="0">
                          <a:latin typeface="Times New Roman" pitchFamily="18" charset="0"/>
                          <a:cs typeface="Times New Roman" pitchFamily="18" charset="0"/>
                        </a:rPr>
                        <a:t>Hunter-gatherers </a:t>
                      </a:r>
                      <a:endParaRPr lang="zh-CN" altLang="en-US" sz="2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800" dirty="0" smtClean="0">
                          <a:latin typeface="Times New Roman" pitchFamily="18" charset="0"/>
                          <a:cs typeface="Times New Roman" pitchFamily="18" charset="0"/>
                        </a:rPr>
                        <a:t>Traders and Craft Workers</a:t>
                      </a:r>
                      <a:endParaRPr lang="zh-CN" altLang="en-US" sz="2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3968954477"/>
                  </a:ext>
                </a:extLst>
              </a:tr>
              <a:tr h="1150557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800" dirty="0" smtClean="0">
                          <a:latin typeface="Times New Roman" pitchFamily="18" charset="0"/>
                          <a:cs typeface="Times New Roman" pitchFamily="18" charset="0"/>
                        </a:rPr>
                        <a:t>Homes</a:t>
                      </a:r>
                    </a:p>
                    <a:p>
                      <a:pPr algn="ctr"/>
                      <a:r>
                        <a:rPr lang="en-US" altLang="zh-CN" sz="2800" dirty="0" smtClean="0">
                          <a:latin typeface="Times New Roman" pitchFamily="18" charset="0"/>
                          <a:cs typeface="Times New Roman" pitchFamily="18" charset="0"/>
                        </a:rPr>
                        <a:t>(place, feature …)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2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2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280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2984205757"/>
                  </a:ext>
                </a:extLst>
              </a:tr>
              <a:tr h="74129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800" dirty="0" smtClean="0">
                          <a:latin typeface="Times New Roman" pitchFamily="18" charset="0"/>
                          <a:cs typeface="Times New Roman" pitchFamily="18" charset="0"/>
                        </a:rPr>
                        <a:t>Typical</a:t>
                      </a:r>
                      <a:r>
                        <a:rPr lang="en-US" altLang="zh-CN" sz="28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people</a:t>
                      </a:r>
                      <a:endParaRPr lang="zh-CN" altLang="en-US" sz="2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2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2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2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3499189237"/>
                  </a:ext>
                </a:extLst>
              </a:tr>
              <a:tr h="83319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800" dirty="0" smtClean="0">
                          <a:latin typeface="Times New Roman" pitchFamily="18" charset="0"/>
                          <a:cs typeface="Times New Roman" pitchFamily="18" charset="0"/>
                        </a:rPr>
                        <a:t>Purpose</a:t>
                      </a:r>
                      <a:endParaRPr lang="zh-CN" altLang="en-US" sz="2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2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2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2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2683432579"/>
                  </a:ext>
                </a:extLst>
              </a:tr>
              <a:tr h="582611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800" dirty="0" smtClean="0">
                          <a:latin typeface="Times New Roman" pitchFamily="18" charset="0"/>
                          <a:cs typeface="Times New Roman" pitchFamily="18" charset="0"/>
                        </a:rPr>
                        <a:t>Food and Animals</a:t>
                      </a:r>
                      <a:endParaRPr lang="zh-CN" altLang="en-US" sz="2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altLang="zh-CN" sz="28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2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2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2068802477"/>
                  </a:ext>
                </a:extLst>
              </a:tr>
              <a:tr h="1062417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2800" dirty="0" smtClean="0">
                          <a:latin typeface="Times New Roman" pitchFamily="18" charset="0"/>
                          <a:cs typeface="Times New Roman" pitchFamily="18" charset="0"/>
                        </a:rPr>
                        <a:t>What do they value?</a:t>
                      </a:r>
                      <a:endParaRPr lang="zh-CN" altLang="en-US" sz="2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2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2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2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3065639510"/>
                  </a:ext>
                </a:extLst>
              </a:tr>
            </a:tbl>
          </a:graphicData>
        </a:graphic>
      </p:graphicFrame>
      <p:sp>
        <p:nvSpPr>
          <p:cNvPr id="5" name="内容占位符 2"/>
          <p:cNvSpPr txBox="1">
            <a:spLocks/>
          </p:cNvSpPr>
          <p:nvPr/>
        </p:nvSpPr>
        <p:spPr>
          <a:xfrm>
            <a:off x="9801225" y="-1"/>
            <a:ext cx="2390775" cy="755009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vert="horz" lIns="91440" tIns="45720" rIns="91440" bIns="45720" rtlCol="0">
            <a:noAutofit/>
          </a:bodyPr>
          <a:lstStyle>
            <a:lvl1pPr marL="384048" indent="-384048" algn="l" defTabSz="914400" rtl="0" eaLnBrk="1" latinLnBrk="0" hangingPunct="1">
              <a:lnSpc>
                <a:spcPct val="94000"/>
              </a:lnSpc>
              <a:spcBef>
                <a:spcPts val="10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3200" kern="1200" baseline="0">
                <a:solidFill>
                  <a:schemeClr val="tx2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9144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–"/>
              <a:defRPr sz="20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3716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18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8288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–"/>
              <a:defRPr sz="18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2860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7432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–"/>
              <a:defRPr sz="16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32004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36576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–"/>
              <a:defRPr sz="14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41148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Franklin Gothic Book" panose="020B0503020102020204" pitchFamily="34" charset="0"/>
              <a:buNone/>
            </a:pP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Reading for basic information</a:t>
            </a:r>
            <a:endParaRPr lang="zh-CN" alt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6" name="直接连接符 5"/>
          <p:cNvCxnSpPr/>
          <p:nvPr/>
        </p:nvCxnSpPr>
        <p:spPr>
          <a:xfrm>
            <a:off x="9513116" y="4672668"/>
            <a:ext cx="2678884" cy="55367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137671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687245" y="81185"/>
            <a:ext cx="10175966" cy="598443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altLang="zh-CN" b="1" dirty="0">
                <a:latin typeface="Times New Roman" pitchFamily="18" charset="0"/>
                <a:cs typeface="Times New Roman" pitchFamily="18" charset="0"/>
              </a:rPr>
              <a:t>Introduce </a:t>
            </a:r>
            <a:r>
              <a:rPr lang="en-US" altLang="zh-CN" b="1" dirty="0" smtClean="0">
                <a:latin typeface="Times New Roman" pitchFamily="18" charset="0"/>
                <a:cs typeface="Times New Roman" pitchFamily="18" charset="0"/>
              </a:rPr>
              <a:t>different types </a:t>
            </a:r>
            <a:r>
              <a:rPr lang="en-US" altLang="zh-CN" b="1" dirty="0">
                <a:latin typeface="Times New Roman" pitchFamily="18" charset="0"/>
                <a:cs typeface="Times New Roman" pitchFamily="18" charset="0"/>
              </a:rPr>
              <a:t>of </a:t>
            </a:r>
            <a:r>
              <a:rPr lang="en-US" altLang="zh-CN" b="1" dirty="0" smtClean="0">
                <a:latin typeface="Times New Roman" pitchFamily="18" charset="0"/>
                <a:cs typeface="Times New Roman" pitchFamily="18" charset="0"/>
              </a:rPr>
              <a:t>nomads. </a:t>
            </a:r>
            <a:endParaRPr lang="en-US" altLang="zh-CN" b="1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5" name="表格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84718175"/>
              </p:ext>
            </p:extLst>
          </p:nvPr>
        </p:nvGraphicFramePr>
        <p:xfrm>
          <a:off x="816841" y="665830"/>
          <a:ext cx="11280084" cy="59369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903133">
                  <a:extLst>
                    <a:ext uri="{9D8B030D-6E8A-4147-A177-3AD203B41FA5}">
                      <a16:colId xmlns:a16="http://schemas.microsoft.com/office/drawing/2014/main" xmlns="" val="2415550987"/>
                    </a:ext>
                  </a:extLst>
                </a:gridCol>
                <a:gridCol w="2707396">
                  <a:extLst>
                    <a:ext uri="{9D8B030D-6E8A-4147-A177-3AD203B41FA5}">
                      <a16:colId xmlns:a16="http://schemas.microsoft.com/office/drawing/2014/main" xmlns="" val="907656061"/>
                    </a:ext>
                  </a:extLst>
                </a:gridCol>
                <a:gridCol w="3013703">
                  <a:extLst>
                    <a:ext uri="{9D8B030D-6E8A-4147-A177-3AD203B41FA5}">
                      <a16:colId xmlns:a16="http://schemas.microsoft.com/office/drawing/2014/main" xmlns="" val="558478986"/>
                    </a:ext>
                  </a:extLst>
                </a:gridCol>
                <a:gridCol w="2655852">
                  <a:extLst>
                    <a:ext uri="{9D8B030D-6E8A-4147-A177-3AD203B41FA5}">
                      <a16:colId xmlns:a16="http://schemas.microsoft.com/office/drawing/2014/main" xmlns="" val="1539766339"/>
                    </a:ext>
                  </a:extLst>
                </a:gridCol>
              </a:tblGrid>
              <a:tr h="1036949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800" dirty="0" smtClean="0">
                          <a:latin typeface="Times New Roman" pitchFamily="18" charset="0"/>
                          <a:cs typeface="Times New Roman" pitchFamily="18" charset="0"/>
                        </a:rPr>
                        <a:t>Nomads</a:t>
                      </a:r>
                      <a:endParaRPr lang="zh-CN" altLang="en-US" sz="2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800" dirty="0" smtClean="0">
                          <a:latin typeface="Times New Roman" pitchFamily="18" charset="0"/>
                          <a:cs typeface="Times New Roman" pitchFamily="18" charset="0"/>
                        </a:rPr>
                        <a:t>Pastoral Nomads</a:t>
                      </a:r>
                      <a:endParaRPr lang="zh-CN" altLang="en-US" sz="2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800" dirty="0" smtClean="0">
                          <a:latin typeface="Times New Roman" pitchFamily="18" charset="0"/>
                          <a:cs typeface="Times New Roman" pitchFamily="18" charset="0"/>
                        </a:rPr>
                        <a:t>Hunter-gatherers </a:t>
                      </a:r>
                      <a:endParaRPr lang="zh-CN" altLang="en-US" sz="2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800" dirty="0" smtClean="0">
                          <a:latin typeface="Times New Roman" pitchFamily="18" charset="0"/>
                          <a:cs typeface="Times New Roman" pitchFamily="18" charset="0"/>
                        </a:rPr>
                        <a:t>Traders and Craft Workers</a:t>
                      </a:r>
                      <a:endParaRPr lang="zh-CN" altLang="en-US" sz="2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3968954477"/>
                  </a:ext>
                </a:extLst>
              </a:tr>
              <a:tr h="1036949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800" dirty="0" smtClean="0">
                          <a:latin typeface="Times New Roman" pitchFamily="18" charset="0"/>
                          <a:cs typeface="Times New Roman" pitchFamily="18" charset="0"/>
                        </a:rPr>
                        <a:t>Homes</a:t>
                      </a:r>
                    </a:p>
                    <a:p>
                      <a:pPr algn="ctr"/>
                      <a:r>
                        <a:rPr lang="en-US" altLang="zh-CN" sz="2800" dirty="0" smtClean="0">
                          <a:latin typeface="Times New Roman" pitchFamily="18" charset="0"/>
                          <a:cs typeface="Times New Roman" pitchFamily="18" charset="0"/>
                        </a:rPr>
                        <a:t>(place, feature …)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2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2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2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2984205757"/>
                  </a:ext>
                </a:extLst>
              </a:tr>
              <a:tr h="668094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800" dirty="0" smtClean="0">
                          <a:latin typeface="Times New Roman" pitchFamily="18" charset="0"/>
                          <a:cs typeface="Times New Roman" pitchFamily="18" charset="0"/>
                        </a:rPr>
                        <a:t>Typical</a:t>
                      </a:r>
                      <a:r>
                        <a:rPr lang="en-US" altLang="zh-CN" sz="28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people</a:t>
                      </a:r>
                      <a:endParaRPr lang="zh-CN" altLang="en-US" sz="2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2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2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2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3499189237"/>
                  </a:ext>
                </a:extLst>
              </a:tr>
              <a:tr h="966652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800" dirty="0" smtClean="0">
                          <a:latin typeface="Times New Roman" pitchFamily="18" charset="0"/>
                          <a:cs typeface="Times New Roman" pitchFamily="18" charset="0"/>
                        </a:rPr>
                        <a:t>Purpose of moving</a:t>
                      </a:r>
                      <a:endParaRPr lang="zh-CN" altLang="en-US" sz="2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2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2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2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2683432579"/>
                  </a:ext>
                </a:extLst>
              </a:tr>
              <a:tr h="1283376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800" dirty="0" smtClean="0">
                          <a:latin typeface="Times New Roman" pitchFamily="18" charset="0"/>
                          <a:cs typeface="Times New Roman" pitchFamily="18" charset="0"/>
                        </a:rPr>
                        <a:t>Food and animals</a:t>
                      </a:r>
                    </a:p>
                    <a:p>
                      <a:pPr algn="ctr"/>
                      <a:endParaRPr lang="zh-CN" altLang="en-US" sz="2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altLang="zh-CN" sz="28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2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2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2068802477"/>
                  </a:ext>
                </a:extLst>
              </a:tr>
              <a:tr h="518475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2800" dirty="0" smtClean="0">
                          <a:latin typeface="Times New Roman" pitchFamily="18" charset="0"/>
                          <a:cs typeface="Times New Roman" pitchFamily="18" charset="0"/>
                        </a:rPr>
                        <a:t>What do they value?</a:t>
                      </a:r>
                      <a:endParaRPr lang="zh-CN" altLang="en-US" sz="2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2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2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2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3065639510"/>
                  </a:ext>
                </a:extLst>
              </a:tr>
            </a:tbl>
          </a:graphicData>
        </a:graphic>
      </p:graphicFrame>
      <p:sp>
        <p:nvSpPr>
          <p:cNvPr id="2" name="矩形 1"/>
          <p:cNvSpPr/>
          <p:nvPr/>
        </p:nvSpPr>
        <p:spPr>
          <a:xfrm>
            <a:off x="3827213" y="1800667"/>
            <a:ext cx="259421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pasture, plateau</a:t>
            </a:r>
          </a:p>
          <a:p>
            <a:pPr algn="ctr"/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chum, </a:t>
            </a:r>
            <a:r>
              <a:rPr lang="en-US" altLang="zh-CN" sz="2400" dirty="0" err="1" smtClean="0">
                <a:latin typeface="Times New Roman" pitchFamily="18" charset="0"/>
                <a:cs typeface="Times New Roman" pitchFamily="18" charset="0"/>
              </a:rPr>
              <a:t>ger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, easy to </a:t>
            </a:r>
            <a:endParaRPr lang="en-US" altLang="zh-CN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3685180" y="4434812"/>
            <a:ext cx="2878276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meat, milk …</a:t>
            </a:r>
          </a:p>
          <a:p>
            <a:pPr algn="ctr"/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yak, horse, sheep, cattle, reindeer …</a:t>
            </a:r>
          </a:p>
          <a:p>
            <a:pPr algn="ctr"/>
            <a:endParaRPr lang="zh-CN" alt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6628155" y="4434812"/>
            <a:ext cx="279275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animals, birds, nuts, honey, wild fruits …</a:t>
            </a:r>
            <a:endParaRPr lang="zh-CN" alt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6923970" y="5659479"/>
            <a:ext cx="219335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the land</a:t>
            </a:r>
            <a:endParaRPr lang="zh-CN" alt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4099558" y="5661692"/>
            <a:ext cx="204951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animals</a:t>
            </a:r>
            <a:endParaRPr lang="zh-CN" alt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6628155" y="1985332"/>
            <a:ext cx="278498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desert, rain forest</a:t>
            </a:r>
            <a:endParaRPr lang="zh-CN" alt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3827212" y="2825706"/>
            <a:ext cx="259421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2400" dirty="0">
                <a:latin typeface="Times New Roman" pitchFamily="18" charset="0"/>
                <a:cs typeface="Times New Roman" pitchFamily="18" charset="0"/>
              </a:rPr>
              <a:t>Nenets, 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Mongolian</a:t>
            </a:r>
            <a:endParaRPr lang="zh-CN" alt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9516076" y="1782540"/>
            <a:ext cx="267592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a camel caravan, a shelter</a:t>
            </a:r>
            <a:endParaRPr lang="zh-CN" alt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矩形 12"/>
          <p:cNvSpPr/>
          <p:nvPr/>
        </p:nvSpPr>
        <p:spPr>
          <a:xfrm>
            <a:off x="9420909" y="2826617"/>
            <a:ext cx="267592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2400" dirty="0" err="1" smtClean="0">
                <a:latin typeface="Times New Roman" pitchFamily="18" charset="0"/>
                <a:cs typeface="Times New Roman" pitchFamily="18" charset="0"/>
              </a:rPr>
              <a:t>Tuareg</a:t>
            </a:r>
            <a:endParaRPr lang="zh-CN" alt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矩形 13"/>
          <p:cNvSpPr/>
          <p:nvPr/>
        </p:nvSpPr>
        <p:spPr>
          <a:xfrm>
            <a:off x="6628155" y="2825706"/>
            <a:ext cx="278498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San, Awa people</a:t>
            </a:r>
            <a:endParaRPr lang="zh-CN" alt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矩形 15"/>
          <p:cNvSpPr/>
          <p:nvPr/>
        </p:nvSpPr>
        <p:spPr>
          <a:xfrm>
            <a:off x="3827212" y="3507554"/>
            <a:ext cx="2594209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food and water for animals</a:t>
            </a:r>
            <a:endParaRPr lang="zh-CN" alt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矩形 16"/>
          <p:cNvSpPr/>
          <p:nvPr/>
        </p:nvSpPr>
        <p:spPr>
          <a:xfrm>
            <a:off x="6628155" y="3692219"/>
            <a:ext cx="279275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food for themselves</a:t>
            </a:r>
            <a:endParaRPr lang="zh-CN" alt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矩形 17"/>
          <p:cNvSpPr/>
          <p:nvPr/>
        </p:nvSpPr>
        <p:spPr>
          <a:xfrm>
            <a:off x="9427024" y="3692219"/>
            <a:ext cx="266980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work and trade</a:t>
            </a:r>
            <a:endParaRPr lang="zh-CN" alt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矩形 18"/>
          <p:cNvSpPr/>
          <p:nvPr/>
        </p:nvSpPr>
        <p:spPr>
          <a:xfrm>
            <a:off x="9932082" y="5659478"/>
            <a:ext cx="186225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work</a:t>
            </a:r>
            <a:endParaRPr lang="zh-CN" alt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5" name="直接连接符 14"/>
          <p:cNvCxnSpPr/>
          <p:nvPr/>
        </p:nvCxnSpPr>
        <p:spPr>
          <a:xfrm>
            <a:off x="9427024" y="4356081"/>
            <a:ext cx="2669809" cy="98845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323245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/>
      <p:bldP spid="7" grpId="0"/>
      <p:bldP spid="8" grpId="0"/>
      <p:bldP spid="9" grpId="0"/>
      <p:bldP spid="10" grpId="0"/>
      <p:bldP spid="11" grpId="0"/>
      <p:bldP spid="12" grpId="0"/>
      <p:bldP spid="13" grpId="0"/>
      <p:bldP spid="14" grpId="0"/>
      <p:bldP spid="16" grpId="0"/>
      <p:bldP spid="17" grpId="0"/>
      <p:bldP spid="18" grpId="0"/>
      <p:bldP spid="1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651019" y="692567"/>
            <a:ext cx="9633884" cy="132079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altLang="zh-CN" b="1" dirty="0" smtClean="0">
                <a:latin typeface="Times New Roman" pitchFamily="18" charset="0"/>
                <a:cs typeface="Times New Roman" pitchFamily="18" charset="0"/>
              </a:rPr>
              <a:t>What can we learn from nomadic people’s way of life?</a:t>
            </a:r>
          </a:p>
          <a:p>
            <a:pPr marL="0" indent="0">
              <a:buNone/>
            </a:pPr>
            <a:r>
              <a:rPr lang="en-US" altLang="zh-CN" b="1" dirty="0" smtClean="0">
                <a:latin typeface="Times New Roman" pitchFamily="18" charset="0"/>
                <a:cs typeface="Times New Roman" pitchFamily="18" charset="0"/>
              </a:rPr>
              <a:t>(What spirits do nomadic people have?)</a:t>
            </a:r>
          </a:p>
        </p:txBody>
      </p:sp>
      <p:sp>
        <p:nvSpPr>
          <p:cNvPr id="4" name="矩形 3"/>
          <p:cNvSpPr/>
          <p:nvPr/>
        </p:nvSpPr>
        <p:spPr>
          <a:xfrm>
            <a:off x="978189" y="2428171"/>
            <a:ext cx="10657341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altLang="zh-CN" sz="28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They live a frugal and simple life and care little about material </a:t>
            </a:r>
            <a:r>
              <a:rPr lang="en-US" altLang="zh-CN" sz="28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gains.</a:t>
            </a:r>
            <a:endParaRPr lang="en-US" altLang="zh-CN" sz="2800" dirty="0" smtClean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altLang="zh-CN" sz="28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They live in a natural way. They have looked after and cared for the natural world. They respect the land – all that it provides and its limits.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altLang="zh-CN" sz="28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They diversify our civilization and our world.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altLang="zh-CN" sz="28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…</a:t>
            </a:r>
            <a:endParaRPr lang="en-US" altLang="zh-CN" sz="2800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内容占位符 2"/>
          <p:cNvSpPr txBox="1">
            <a:spLocks/>
          </p:cNvSpPr>
          <p:nvPr/>
        </p:nvSpPr>
        <p:spPr>
          <a:xfrm>
            <a:off x="9401175" y="0"/>
            <a:ext cx="2790825" cy="763398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vert="horz" lIns="91440" tIns="45720" rIns="91440" bIns="45720" rtlCol="0">
            <a:noAutofit/>
          </a:bodyPr>
          <a:lstStyle>
            <a:lvl1pPr marL="384048" indent="-384048" algn="l" defTabSz="914400" rtl="0" eaLnBrk="1" latinLnBrk="0" hangingPunct="1">
              <a:lnSpc>
                <a:spcPct val="94000"/>
              </a:lnSpc>
              <a:spcBef>
                <a:spcPts val="10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3200" kern="1200" baseline="0">
                <a:solidFill>
                  <a:schemeClr val="tx2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9144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–"/>
              <a:defRPr sz="20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3716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18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8288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–"/>
              <a:defRPr sz="18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2860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7432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–"/>
              <a:defRPr sz="16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32004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36576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–"/>
              <a:defRPr sz="14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41148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Franklin Gothic Book" panose="020B0503020102020204" pitchFamily="34" charset="0"/>
              <a:buNone/>
            </a:pP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Reading for deeper understanding</a:t>
            </a:r>
            <a:endParaRPr lang="zh-CN" altLang="en-US" sz="24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288649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966651" y="760094"/>
            <a:ext cx="8772967" cy="150602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altLang="zh-CN" b="1" dirty="0" smtClean="0">
                <a:latin typeface="Times New Roman" pitchFamily="18" charset="0"/>
                <a:cs typeface="Times New Roman" pitchFamily="18" charset="0"/>
              </a:rPr>
              <a:t>What threats and challenges are nomads facing?</a:t>
            </a:r>
          </a:p>
          <a:p>
            <a:pPr marL="0" indent="0">
              <a:buNone/>
            </a:pPr>
            <a:r>
              <a:rPr lang="en-US" altLang="zh-CN" b="1" dirty="0" smtClean="0">
                <a:latin typeface="Times New Roman" pitchFamily="18" charset="0"/>
                <a:cs typeface="Times New Roman" pitchFamily="18" charset="0"/>
              </a:rPr>
              <a:t>What causes them?</a:t>
            </a:r>
            <a:endParaRPr lang="en-US" altLang="zh-CN" b="1" dirty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endParaRPr lang="en-US" altLang="zh-CN" b="1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endParaRPr lang="en-US" altLang="zh-CN" b="1" dirty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endParaRPr lang="en-US" altLang="zh-CN" b="1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1143663" y="2434049"/>
            <a:ext cx="10289177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altLang="zh-CN" sz="28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Due to changing land use or politics, they may have to stop moving around altogether.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altLang="zh-CN" sz="28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For example, for Awa people, trees have been cut </a:t>
            </a:r>
            <a:r>
              <a:rPr lang="en-US" altLang="zh-CN" sz="28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down for </a:t>
            </a:r>
            <a:r>
              <a:rPr lang="en-US" altLang="zh-CN" sz="28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wood and land is used to feed cattle, they can no longer </a:t>
            </a:r>
            <a:r>
              <a:rPr lang="en-US" altLang="zh-CN" sz="28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live </a:t>
            </a:r>
            <a:r>
              <a:rPr lang="en-US" altLang="zh-CN" sz="28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their nomadic lifestyle.</a:t>
            </a:r>
            <a:endParaRPr lang="en-US" altLang="zh-CN" sz="2800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84914" y="4522674"/>
            <a:ext cx="3507086" cy="2335326"/>
          </a:xfrm>
          <a:prstGeom prst="rect">
            <a:avLst/>
          </a:prstGeom>
        </p:spPr>
      </p:pic>
      <p:sp>
        <p:nvSpPr>
          <p:cNvPr id="5" name="内容占位符 2"/>
          <p:cNvSpPr txBox="1">
            <a:spLocks/>
          </p:cNvSpPr>
          <p:nvPr/>
        </p:nvSpPr>
        <p:spPr>
          <a:xfrm>
            <a:off x="9672638" y="0"/>
            <a:ext cx="2519362" cy="763398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vert="horz" lIns="91440" tIns="45720" rIns="91440" bIns="45720" rtlCol="0">
            <a:noAutofit/>
          </a:bodyPr>
          <a:lstStyle>
            <a:lvl1pPr marL="384048" indent="-384048" algn="l" defTabSz="914400" rtl="0" eaLnBrk="1" latinLnBrk="0" hangingPunct="1">
              <a:lnSpc>
                <a:spcPct val="94000"/>
              </a:lnSpc>
              <a:spcBef>
                <a:spcPts val="10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3200" kern="1200" baseline="0">
                <a:solidFill>
                  <a:schemeClr val="tx2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9144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–"/>
              <a:defRPr sz="20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3716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18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8288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–"/>
              <a:defRPr sz="18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2860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7432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–"/>
              <a:defRPr sz="16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32004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36576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–"/>
              <a:defRPr sz="14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41148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Franklin Gothic Book" panose="020B0503020102020204" pitchFamily="34" charset="0"/>
              <a:buNone/>
            </a:pP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Reading for more information</a:t>
            </a:r>
            <a:endParaRPr lang="zh-CN" altLang="en-US" sz="24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646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build="p"/>
    </p:bldLst>
  </p:timing>
</p:sld>
</file>

<file path=ppt/theme/theme1.xml><?xml version="1.0" encoding="utf-8"?>
<a:theme xmlns:a="http://schemas.openxmlformats.org/drawingml/2006/main" name="Crop">
  <a:themeElements>
    <a:clrScheme name="紫罗兰色 II">
      <a:dk1>
        <a:sysClr val="windowText" lastClr="000000"/>
      </a:dk1>
      <a:lt1>
        <a:sysClr val="window" lastClr="FFFFFF"/>
      </a:lt1>
      <a:dk2>
        <a:srgbClr val="632E62"/>
      </a:dk2>
      <a:lt2>
        <a:srgbClr val="EAE5EB"/>
      </a:lt2>
      <a:accent1>
        <a:srgbClr val="92278F"/>
      </a:accent1>
      <a:accent2>
        <a:srgbClr val="9B57D3"/>
      </a:accent2>
      <a:accent3>
        <a:srgbClr val="755DD9"/>
      </a:accent3>
      <a:accent4>
        <a:srgbClr val="665EB8"/>
      </a:accent4>
      <a:accent5>
        <a:srgbClr val="45A5ED"/>
      </a:accent5>
      <a:accent6>
        <a:srgbClr val="5982DB"/>
      </a:accent6>
      <a:hlink>
        <a:srgbClr val="0066FF"/>
      </a:hlink>
      <a:folHlink>
        <a:srgbClr val="666699"/>
      </a:folHlink>
    </a:clrScheme>
    <a:fontScheme name="Crop">
      <a:majorFont>
        <a:latin typeface="Franklin Gothic Book"/>
        <a:ea typeface=""/>
        <a:cs typeface=""/>
        <a:font script="Jpan" typeface="メイリオ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メイリオ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Crop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in">
          <a:solidFill>
            <a:schemeClr val="phClr"/>
          </a:solidFill>
          <a:prstDash val="solid"/>
        </a:ln>
        <a:ln w="34925" cap="flat" cmpd="sng" algn="in">
          <a:solidFill>
            <a:schemeClr val="phClr"/>
          </a:solidFill>
          <a:prstDash val="solid"/>
        </a:ln>
        <a:ln w="19050" cap="flat" cmpd="sng" algn="in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Crop" id="{EC9488ED-E761-4D60-9AC4-764D1FE2C171}" vid="{CE19780C-D67D-4C13-9DE9-A52BC3BA51B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裁剪</Template>
  <TotalTime>953</TotalTime>
  <Words>508</Words>
  <Application>Microsoft Office PowerPoint</Application>
  <PresentationFormat>自定义</PresentationFormat>
  <Paragraphs>82</Paragraphs>
  <Slides>10</Slides>
  <Notes>0</Notes>
  <HiddenSlides>0</HiddenSlides>
  <MMClips>0</MMClips>
  <ScaleCrop>false</ScaleCrop>
  <HeadingPairs>
    <vt:vector size="4" baseType="variant">
      <vt:variant>
        <vt:lpstr>主题</vt:lpstr>
      </vt:variant>
      <vt:variant>
        <vt:i4>1</vt:i4>
      </vt:variant>
      <vt:variant>
        <vt:lpstr>幻灯片标题</vt:lpstr>
      </vt:variant>
      <vt:variant>
        <vt:i4>10</vt:i4>
      </vt:variant>
    </vt:vector>
  </HeadingPairs>
  <TitlesOfParts>
    <vt:vector size="11" baseType="lpstr">
      <vt:lpstr>Crop</vt:lpstr>
      <vt:lpstr>Nomads  – A Wandering People 游牧民族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Liu Vida</dc:creator>
  <cp:lastModifiedBy>fltrp</cp:lastModifiedBy>
  <cp:revision>71</cp:revision>
  <dcterms:created xsi:type="dcterms:W3CDTF">2018-08-31T02:17:18Z</dcterms:created>
  <dcterms:modified xsi:type="dcterms:W3CDTF">2019-01-30T01:53:50Z</dcterms:modified>
</cp:coreProperties>
</file>