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-1234" y="-4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none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 baseline="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428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2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00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39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3768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231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39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18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72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269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637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3182DC8-2AD1-4F6E-928D-601A84BA3D5F}" type="datetimeFigureOut">
              <a:rPr lang="zh-CN" altLang="en-US" smtClean="0"/>
              <a:pPr/>
              <a:t>2019/1/30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19C286-C66E-4CB1-A030-2CF5247F998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151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16168" y="437174"/>
            <a:ext cx="8361229" cy="2098226"/>
          </a:xfrm>
        </p:spPr>
        <p:txBody>
          <a:bodyPr/>
          <a:lstStyle/>
          <a:p>
            <a:r>
              <a:rPr lang="en-US" altLang="zh-CN" sz="6600" dirty="0" smtClean="0"/>
              <a:t>Treasures</a:t>
            </a:r>
            <a:br>
              <a:rPr lang="en-US" altLang="zh-CN" sz="6600" dirty="0" smtClean="0"/>
            </a:br>
            <a:r>
              <a:rPr lang="zh-CN" altLang="en-US" sz="6600" dirty="0" smtClean="0"/>
              <a:t>真正的宝藏</a:t>
            </a:r>
            <a:endParaRPr lang="zh-CN" alt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7448738" y="616530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选自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多维阅读第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19</a:t>
            </a:r>
            <a:r>
              <a:rPr lang="zh-CN" altLang="en-US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级</a:t>
            </a:r>
            <a:r>
              <a:rPr lang="en-US" altLang="zh-CN" sz="2800" b="1" dirty="0" smtClean="0">
                <a:solidFill>
                  <a:schemeClr val="tx2"/>
                </a:solidFill>
                <a:latin typeface="宋体" pitchFamily="2" charset="-122"/>
                <a:ea typeface="宋体" pitchFamily="2" charset="-122"/>
              </a:rPr>
              <a:t>》</a:t>
            </a:r>
            <a:endParaRPr lang="zh-CN" altLang="en-US" sz="2800" b="1" dirty="0">
              <a:solidFill>
                <a:schemeClr val="tx2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0096" y="2875085"/>
            <a:ext cx="5527513" cy="344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7207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57ACFDF-9574-4674-A98A-F3B12770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350" y="390525"/>
            <a:ext cx="3057525" cy="742950"/>
          </a:xfrm>
        </p:spPr>
        <p:txBody>
          <a:bodyPr>
            <a:normAutofit/>
          </a:bodyPr>
          <a:lstStyle/>
          <a:p>
            <a:r>
              <a:rPr lang="en-US" altLang="zh-CN" sz="4400" b="1" dirty="0" smtClean="0"/>
              <a:t>Homework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1B942A5-FB25-4764-946A-7556A4596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Write about some treasure that has been over-exploited and your suggestions to use it more properly.</a:t>
            </a:r>
            <a:endParaRPr lang="zh-CN" altLang="en-US" sz="28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1600" dirty="0" smtClean="0"/>
              <a:t>                                                                                           </a:t>
            </a:r>
            <a:r>
              <a:rPr lang="en-US" altLang="zh-CN" sz="4000" dirty="0" smtClean="0">
                <a:solidFill>
                  <a:srgbClr val="7030A0"/>
                </a:solidFill>
              </a:rPr>
              <a:t>Or</a:t>
            </a:r>
            <a:r>
              <a:rPr lang="en-US" altLang="zh-CN" sz="1600" dirty="0" smtClean="0"/>
              <a:t> </a:t>
            </a:r>
            <a:endParaRPr lang="en-US" sz="2800" dirty="0" smtClean="0"/>
          </a:p>
          <a:p>
            <a:r>
              <a:rPr lang="en-US" sz="2800" dirty="0" smtClean="0"/>
              <a:t>Introduce something </a:t>
            </a:r>
            <a:r>
              <a:rPr lang="en-US" sz="2800" dirty="0" smtClean="0"/>
              <a:t>which has </a:t>
            </a:r>
            <a:r>
              <a:rPr lang="en-US" sz="2800" dirty="0" smtClean="0"/>
              <a:t>no monetary value but is very precious to your family in class.</a:t>
            </a:r>
            <a:endParaRPr lang="en-US" altLang="zh-CN" sz="2800" dirty="0" smtClean="0"/>
          </a:p>
          <a:p>
            <a:pPr>
              <a:buNone/>
            </a:pPr>
            <a:endParaRPr lang="zh-CN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2964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95875" y="352425"/>
            <a:ext cx="2333625" cy="847725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Lead-in</a:t>
            </a:r>
            <a:endParaRPr lang="zh-CN" altLang="en-US" sz="4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61196" y="1630828"/>
            <a:ext cx="9601200" cy="1657350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cs typeface="Times New Roman" pitchFamily="18" charset="0"/>
              </a:rPr>
              <a:t>1. What can you see </a:t>
            </a:r>
            <a:r>
              <a:rPr lang="en-US" altLang="zh-CN" sz="2800" dirty="0" smtClean="0">
                <a:cs typeface="Times New Roman" pitchFamily="18" charset="0"/>
              </a:rPr>
              <a:t>from </a:t>
            </a:r>
            <a:r>
              <a:rPr lang="en-US" altLang="zh-CN" sz="2800" dirty="0">
                <a:cs typeface="Times New Roman" pitchFamily="18" charset="0"/>
              </a:rPr>
              <a:t>the cover of </a:t>
            </a:r>
            <a:r>
              <a:rPr lang="en-US" altLang="zh-CN" sz="2800" dirty="0" smtClean="0">
                <a:cs typeface="Times New Roman" pitchFamily="18" charset="0"/>
              </a:rPr>
              <a:t>the </a:t>
            </a:r>
            <a:r>
              <a:rPr lang="en-US" altLang="zh-CN" sz="2800" dirty="0">
                <a:cs typeface="Times New Roman" pitchFamily="18" charset="0"/>
              </a:rPr>
              <a:t>book?</a:t>
            </a:r>
            <a:endParaRPr lang="zh-CN" altLang="zh-CN" sz="2800" dirty="0">
              <a:cs typeface="Times New Roman" pitchFamily="18" charset="0"/>
            </a:endParaRPr>
          </a:p>
          <a:p>
            <a:r>
              <a:rPr lang="en-US" altLang="zh-CN" sz="2800" dirty="0">
                <a:cs typeface="Times New Roman" pitchFamily="18" charset="0"/>
              </a:rPr>
              <a:t>2. What might </a:t>
            </a:r>
            <a:r>
              <a:rPr lang="en-US" altLang="zh-CN" sz="2800" dirty="0">
                <a:cs typeface="Times New Roman" pitchFamily="18" charset="0"/>
              </a:rPr>
              <a:t>the </a:t>
            </a:r>
            <a:r>
              <a:rPr lang="en-US" altLang="zh-CN" sz="2800" dirty="0" smtClean="0">
                <a:cs typeface="Times New Roman" pitchFamily="18" charset="0"/>
              </a:rPr>
              <a:t>article talk about?</a:t>
            </a:r>
            <a:endParaRPr lang="zh-CN" altLang="en-US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26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7C8A4FC-E749-4F80-A520-0324BAB0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5775" y="390525"/>
            <a:ext cx="4257675" cy="790575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Reading for gist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AF70F4E9-0C44-4236-8A2A-7C94EF43E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669" y="2003181"/>
            <a:ext cx="9601200" cy="1724025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How many parts </a:t>
            </a:r>
            <a:r>
              <a:rPr lang="en-US" altLang="zh-CN" sz="2800" dirty="0" smtClean="0"/>
              <a:t>can </a:t>
            </a:r>
            <a:r>
              <a:rPr lang="en-US" altLang="zh-CN" sz="2800" dirty="0"/>
              <a:t>this </a:t>
            </a:r>
            <a:r>
              <a:rPr lang="en-US" altLang="zh-CN" sz="2800" dirty="0" smtClean="0"/>
              <a:t>book </a:t>
            </a:r>
            <a:r>
              <a:rPr lang="en-US" altLang="zh-CN" sz="2800" dirty="0" smtClean="0"/>
              <a:t>be divided </a:t>
            </a:r>
            <a:r>
              <a:rPr lang="en-US" altLang="zh-CN" sz="2800" dirty="0"/>
              <a:t>into?</a:t>
            </a:r>
          </a:p>
          <a:p>
            <a:r>
              <a:rPr lang="en-US" altLang="zh-CN" sz="2800" dirty="0" smtClean="0"/>
              <a:t>What’s the main idea of each part?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062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63EF02-C0CA-4769-B0E4-0383D798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225" y="371475"/>
            <a:ext cx="4914900" cy="781050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Reading for details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AC1A725-B638-4E34-9C15-B393A71CE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3290"/>
            <a:ext cx="9601200" cy="3493086"/>
          </a:xfrm>
        </p:spPr>
        <p:txBody>
          <a:bodyPr>
            <a:normAutofit/>
          </a:bodyPr>
          <a:lstStyle/>
          <a:p>
            <a:r>
              <a:rPr lang="en-US" altLang="zh-CN" b="1" dirty="0"/>
              <a:t>Treasures Lost</a:t>
            </a:r>
          </a:p>
          <a:p>
            <a:pPr marL="0" indent="0">
              <a:buNone/>
            </a:pPr>
            <a:r>
              <a:rPr lang="en-US" altLang="zh-CN" sz="2800" dirty="0"/>
              <a:t>1. Why are many people interested in hidden treasures?</a:t>
            </a:r>
          </a:p>
          <a:p>
            <a:pPr marL="0" indent="0">
              <a:buNone/>
            </a:pPr>
            <a:r>
              <a:rPr lang="en-US" altLang="zh-CN" sz="2800" dirty="0"/>
              <a:t>2. What are the assumptions about the loss of </a:t>
            </a:r>
            <a:r>
              <a:rPr lang="en-US" altLang="zh-CN" sz="2800" dirty="0" smtClean="0"/>
              <a:t>Zeugma</a:t>
            </a:r>
            <a:r>
              <a:rPr lang="en-US" altLang="zh-CN" sz="2800" dirty="0"/>
              <a:t>?</a:t>
            </a:r>
          </a:p>
          <a:p>
            <a:pPr marL="0" indent="0">
              <a:buNone/>
            </a:pPr>
            <a:r>
              <a:rPr lang="en-US" altLang="zh-CN" sz="2800" dirty="0"/>
              <a:t>3. Where is Zeugma at present?</a:t>
            </a:r>
          </a:p>
          <a:p>
            <a:pPr marL="0" indent="0">
              <a:buNone/>
            </a:pPr>
            <a:r>
              <a:rPr lang="en-US" altLang="zh-CN" sz="2800" dirty="0"/>
              <a:t>4. What did the </a:t>
            </a:r>
            <a:r>
              <a:rPr lang="en-US" altLang="zh-CN" sz="2800" dirty="0" smtClean="0"/>
              <a:t>Statue </a:t>
            </a:r>
            <a:r>
              <a:rPr lang="en-US" altLang="zh-CN" sz="2800" dirty="0"/>
              <a:t>of Zeus </a:t>
            </a:r>
            <a:r>
              <a:rPr lang="en-US" altLang="zh-CN" sz="2800" dirty="0" smtClean="0"/>
              <a:t>at Olympia look </a:t>
            </a:r>
            <a:r>
              <a:rPr lang="en-US" altLang="zh-CN" sz="2800" dirty="0"/>
              <a:t>like?</a:t>
            </a:r>
          </a:p>
          <a:p>
            <a:pPr marL="0" indent="0">
              <a:buNone/>
            </a:pPr>
            <a:r>
              <a:rPr lang="en-US" altLang="zh-CN" sz="2800" dirty="0"/>
              <a:t>5. What happened to the treasures in the Iraq Museum</a:t>
            </a:r>
            <a:r>
              <a:rPr lang="en-US" altLang="zh-CN" sz="2800" dirty="0" smtClean="0"/>
              <a:t>?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17154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63EF02-C0CA-4769-B0E4-0383D798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0" y="285750"/>
            <a:ext cx="5019675" cy="790575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Reading for details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AC1A725-B638-4E34-9C15-B393A71CE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824" y="1526590"/>
            <a:ext cx="10325101" cy="3531186"/>
          </a:xfrm>
        </p:spPr>
        <p:txBody>
          <a:bodyPr>
            <a:normAutofit lnSpcReduction="10000"/>
          </a:bodyPr>
          <a:lstStyle/>
          <a:p>
            <a:r>
              <a:rPr lang="en-US" altLang="zh-CN" b="1" dirty="0"/>
              <a:t>Treasures Found</a:t>
            </a:r>
          </a:p>
          <a:p>
            <a:pPr marL="0" indent="0">
              <a:buNone/>
            </a:pPr>
            <a:r>
              <a:rPr lang="en-US" altLang="zh-CN" sz="2800" dirty="0"/>
              <a:t>1. What did archeologist Heinrich promise?</a:t>
            </a:r>
          </a:p>
          <a:p>
            <a:pPr marL="0" indent="0">
              <a:buNone/>
            </a:pPr>
            <a:r>
              <a:rPr lang="en-US" altLang="zh-CN" sz="2800" dirty="0"/>
              <a:t>2. What did Heinrich do </a:t>
            </a:r>
            <a:r>
              <a:rPr lang="en-US" altLang="zh-CN" sz="2800" dirty="0" smtClean="0"/>
              <a:t>with </a:t>
            </a:r>
            <a:r>
              <a:rPr lang="en-US" altLang="zh-CN" sz="2800" dirty="0"/>
              <a:t>the treasures uncovered in the city of </a:t>
            </a:r>
            <a:r>
              <a:rPr lang="en-US" altLang="zh-CN" sz="2800" dirty="0" smtClean="0"/>
              <a:t>Troy</a:t>
            </a:r>
            <a:r>
              <a:rPr lang="en-US" altLang="zh-CN" sz="2800" dirty="0"/>
              <a:t>?</a:t>
            </a:r>
          </a:p>
          <a:p>
            <a:pPr marL="0" indent="0">
              <a:buNone/>
            </a:pPr>
            <a:r>
              <a:rPr lang="en-US" altLang="zh-CN" sz="2800" dirty="0"/>
              <a:t>3. What was discovered in King </a:t>
            </a:r>
            <a:r>
              <a:rPr lang="en-US" altLang="zh-CN" sz="2800" dirty="0" err="1" smtClean="0"/>
              <a:t>Tut’s</a:t>
            </a:r>
            <a:r>
              <a:rPr lang="en-US" altLang="zh-CN" sz="2800" dirty="0" smtClean="0"/>
              <a:t> </a:t>
            </a:r>
            <a:r>
              <a:rPr lang="en-US" altLang="zh-CN" sz="2800" dirty="0"/>
              <a:t>tomb?</a:t>
            </a:r>
          </a:p>
          <a:p>
            <a:pPr marL="0" indent="0">
              <a:buNone/>
            </a:pPr>
            <a:r>
              <a:rPr lang="en-US" altLang="zh-CN" sz="2800" dirty="0"/>
              <a:t>4. How were the </a:t>
            </a:r>
            <a:r>
              <a:rPr lang="en-US" altLang="zh-CN" sz="2800" dirty="0" smtClean="0"/>
              <a:t>Terracotta </a:t>
            </a:r>
            <a:r>
              <a:rPr lang="en-US" altLang="zh-CN" sz="2800" dirty="0"/>
              <a:t>warriors found in China?</a:t>
            </a:r>
          </a:p>
          <a:p>
            <a:pPr marL="0" indent="0">
              <a:buNone/>
            </a:pPr>
            <a:r>
              <a:rPr lang="en-US" altLang="zh-CN" sz="2800" dirty="0"/>
              <a:t>5. What are the special features of the </a:t>
            </a:r>
            <a:r>
              <a:rPr lang="en-US" altLang="zh-CN" sz="2800" dirty="0" smtClean="0"/>
              <a:t>terracotta </a:t>
            </a:r>
            <a:r>
              <a:rPr lang="en-US" altLang="zh-CN" sz="2800" dirty="0"/>
              <a:t>warriors</a:t>
            </a:r>
            <a:r>
              <a:rPr lang="en-US" altLang="zh-CN" sz="2800" dirty="0" smtClean="0"/>
              <a:t>?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4194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63EF02-C0CA-4769-B0E4-0383D798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4325" y="352425"/>
            <a:ext cx="4838700" cy="771525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Reading for details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AC1A725-B638-4E34-9C15-B393A71CE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3290"/>
            <a:ext cx="9601200" cy="1854786"/>
          </a:xfrm>
        </p:spPr>
        <p:txBody>
          <a:bodyPr>
            <a:normAutofit/>
          </a:bodyPr>
          <a:lstStyle/>
          <a:p>
            <a:r>
              <a:rPr lang="en-US" altLang="zh-CN" b="1" dirty="0"/>
              <a:t> </a:t>
            </a:r>
            <a:r>
              <a:rPr lang="en-US" altLang="zh-CN" b="1" dirty="0" smtClean="0"/>
              <a:t>Treasures Under </a:t>
            </a:r>
            <a:r>
              <a:rPr lang="en-US" altLang="zh-CN" b="1" dirty="0"/>
              <a:t>the Sea</a:t>
            </a:r>
          </a:p>
          <a:p>
            <a:pPr marL="0" indent="0">
              <a:buNone/>
            </a:pPr>
            <a:r>
              <a:rPr lang="en-US" altLang="zh-CN" sz="2800" dirty="0"/>
              <a:t>1. What are the problems with finding treasures under the sea?</a:t>
            </a:r>
          </a:p>
          <a:p>
            <a:pPr marL="0" indent="0">
              <a:buNone/>
            </a:pPr>
            <a:r>
              <a:rPr lang="en-US" altLang="zh-CN" sz="2800" dirty="0"/>
              <a:t>2. How did Concepcion lose its treasure to the sea</a:t>
            </a:r>
            <a:r>
              <a:rPr lang="en-US" altLang="zh-CN" sz="2800" dirty="0" smtClean="0"/>
              <a:t>?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27742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63EF02-C0CA-4769-B0E4-0383D798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550" y="390525"/>
            <a:ext cx="4886325" cy="828675"/>
          </a:xfrm>
        </p:spPr>
        <p:txBody>
          <a:bodyPr>
            <a:normAutofit/>
          </a:bodyPr>
          <a:lstStyle/>
          <a:p>
            <a:r>
              <a:rPr lang="en-US" altLang="zh-CN" sz="4400" b="1" dirty="0"/>
              <a:t>Reading for details</a:t>
            </a:r>
            <a:endParaRPr lang="zh-CN" altLang="en-US" sz="44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AC1A725-B638-4E34-9C15-B393A71CE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925" y="1720020"/>
            <a:ext cx="10887075" cy="2378661"/>
          </a:xfrm>
        </p:spPr>
        <p:txBody>
          <a:bodyPr>
            <a:normAutofit fontScale="92500"/>
          </a:bodyPr>
          <a:lstStyle/>
          <a:p>
            <a:r>
              <a:rPr lang="en-US" altLang="zh-CN" b="1" dirty="0"/>
              <a:t> Treasure Hunters and </a:t>
            </a:r>
            <a:r>
              <a:rPr lang="en-US" altLang="zh-CN" b="1" dirty="0" smtClean="0"/>
              <a:t>Archaeologists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sz="2800" dirty="0"/>
              <a:t>1. How do modern treasure hunters search for buried treasures?</a:t>
            </a:r>
          </a:p>
          <a:p>
            <a:pPr marL="0" indent="0">
              <a:buNone/>
            </a:pPr>
            <a:r>
              <a:rPr lang="en-US" altLang="zh-CN" sz="2800" dirty="0"/>
              <a:t>2. What are the differences between treasure hunters and </a:t>
            </a:r>
            <a:r>
              <a:rPr lang="en-US" altLang="zh-CN" sz="2800" dirty="0" smtClean="0"/>
              <a:t>archaeologists</a:t>
            </a:r>
            <a:r>
              <a:rPr lang="en-US" altLang="zh-CN" sz="2800" dirty="0"/>
              <a:t>?</a:t>
            </a:r>
          </a:p>
          <a:p>
            <a:pPr marL="0" indent="0">
              <a:buNone/>
            </a:pPr>
            <a:r>
              <a:rPr lang="en-US" altLang="zh-CN" sz="2800" dirty="0"/>
              <a:t>3. Why are some items </a:t>
            </a:r>
            <a:r>
              <a:rPr lang="en-US" altLang="zh-CN" sz="2800" dirty="0" smtClean="0"/>
              <a:t>which have </a:t>
            </a:r>
            <a:r>
              <a:rPr lang="en-US" altLang="zh-CN" sz="2800" dirty="0"/>
              <a:t>no monetary value </a:t>
            </a:r>
            <a:r>
              <a:rPr lang="en-US" altLang="zh-CN" sz="2800" dirty="0" smtClean="0"/>
              <a:t>regarded </a:t>
            </a:r>
            <a:r>
              <a:rPr lang="en-US" altLang="zh-CN" sz="2800" dirty="0"/>
              <a:t>as treasures</a:t>
            </a:r>
            <a:r>
              <a:rPr lang="en-US" altLang="zh-CN" sz="2800" dirty="0" smtClean="0"/>
              <a:t>?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64043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74C8EED-4C4A-46E7-B44C-7F46B066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794" y="566076"/>
            <a:ext cx="11669590" cy="115018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zh-CN" sz="3200" dirty="0" smtClean="0"/>
              <a:t>  What </a:t>
            </a:r>
            <a:r>
              <a:rPr lang="en-US" altLang="zh-CN" sz="3200" dirty="0"/>
              <a:t>are </a:t>
            </a:r>
            <a:r>
              <a:rPr lang="en-US" altLang="zh-CN" sz="3200" b="1" u="sng" dirty="0"/>
              <a:t>the differences</a:t>
            </a:r>
            <a:r>
              <a:rPr lang="en-US" altLang="zh-CN" sz="3200" dirty="0"/>
              <a:t> between </a:t>
            </a:r>
            <a:r>
              <a:rPr lang="en-US" altLang="zh-CN" sz="3200" dirty="0" smtClean="0"/>
              <a:t>treasure </a:t>
            </a:r>
            <a:r>
              <a:rPr lang="en-US" altLang="zh-CN" sz="3200" dirty="0"/>
              <a:t>hunters 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200" dirty="0" smtClean="0"/>
              <a:t>     and archaeologists</a:t>
            </a:r>
            <a:r>
              <a:rPr lang="en-US" altLang="zh-CN" sz="3200" dirty="0"/>
              <a:t>?</a:t>
            </a:r>
            <a:br>
              <a:rPr lang="en-US" altLang="zh-CN" sz="3200" dirty="0"/>
            </a:br>
            <a:endParaRPr lang="zh-CN" altLang="en-US" sz="3200" dirty="0"/>
          </a:p>
        </p:txBody>
      </p:sp>
      <p:sp>
        <p:nvSpPr>
          <p:cNvPr id="7" name="内容占位符 6">
            <a:extLst>
              <a:ext uri="{FF2B5EF4-FFF2-40B4-BE49-F238E27FC236}">
                <a16:creationId xmlns="" xmlns:a16="http://schemas.microsoft.com/office/drawing/2014/main" id="{5FA5C59A-088B-4438-91B7-843D23891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             </a:t>
            </a:r>
            <a:r>
              <a:rPr lang="en-US" altLang="zh-CN" sz="2800" dirty="0"/>
              <a:t>They both look for treasures.</a:t>
            </a:r>
            <a:endParaRPr lang="zh-CN" altLang="en-US" sz="2800" dirty="0"/>
          </a:p>
        </p:txBody>
      </p:sp>
      <p:sp>
        <p:nvSpPr>
          <p:cNvPr id="8" name="椭圆 7">
            <a:extLst>
              <a:ext uri="{FF2B5EF4-FFF2-40B4-BE49-F238E27FC236}">
                <a16:creationId xmlns="" xmlns:a16="http://schemas.microsoft.com/office/drawing/2014/main" id="{4EA3A81F-2A2A-4685-8B74-240A12FD9F1C}"/>
              </a:ext>
            </a:extLst>
          </p:cNvPr>
          <p:cNvSpPr/>
          <p:nvPr/>
        </p:nvSpPr>
        <p:spPr>
          <a:xfrm>
            <a:off x="1883228" y="3236459"/>
            <a:ext cx="3513365" cy="1975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treasure</a:t>
            </a:r>
            <a:endParaRPr lang="en-US" altLang="zh-C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hunters</a:t>
            </a:r>
            <a:endParaRPr lang="zh-CN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7D99951E-79DA-4EBC-86FB-86B63A3842B4}"/>
              </a:ext>
            </a:extLst>
          </p:cNvPr>
          <p:cNvSpPr/>
          <p:nvPr/>
        </p:nvSpPr>
        <p:spPr>
          <a:xfrm>
            <a:off x="4708070" y="3226254"/>
            <a:ext cx="3513365" cy="1975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archaeologists</a:t>
            </a:r>
            <a:endParaRPr lang="zh-CN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箭头: 下 9">
            <a:extLst>
              <a:ext uri="{FF2B5EF4-FFF2-40B4-BE49-F238E27FC236}">
                <a16:creationId xmlns="" xmlns:a16="http://schemas.microsoft.com/office/drawing/2014/main" id="{75F61753-09CC-4816-9149-98276A848D98}"/>
              </a:ext>
            </a:extLst>
          </p:cNvPr>
          <p:cNvSpPr/>
          <p:nvPr/>
        </p:nvSpPr>
        <p:spPr>
          <a:xfrm rot="10800000">
            <a:off x="4939393" y="2784021"/>
            <a:ext cx="351064" cy="7919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13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C7FAEE7-BDF4-490D-957E-9F36B12C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225" y="457200"/>
            <a:ext cx="3367307" cy="847725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cs typeface="Times New Roman" pitchFamily="18" charset="0"/>
              </a:rPr>
              <a:t>Group work</a:t>
            </a:r>
            <a:r>
              <a:rPr lang="en-US" altLang="zh-CN" sz="4400" b="1" dirty="0">
                <a:cs typeface="Times New Roman" pitchFamily="18" charset="0"/>
              </a:rPr>
              <a:t/>
            </a:r>
            <a:br>
              <a:rPr lang="en-US" altLang="zh-CN" sz="4400" b="1" dirty="0">
                <a:cs typeface="Times New Roman" pitchFamily="18" charset="0"/>
              </a:rPr>
            </a:br>
            <a:r>
              <a:rPr lang="zh-CN" altLang="zh-CN" sz="4400" b="1" dirty="0">
                <a:cs typeface="Times New Roman" pitchFamily="18" charset="0"/>
              </a:rPr>
              <a:t/>
            </a:r>
            <a:br>
              <a:rPr lang="zh-CN" altLang="zh-CN" sz="4400" b="1" dirty="0">
                <a:cs typeface="Times New Roman" pitchFamily="18" charset="0"/>
              </a:rPr>
            </a:br>
            <a:endParaRPr lang="zh-CN" altLang="en-US" sz="4400" b="1" dirty="0">
              <a:cs typeface="Times New Roman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4E51969-FFBD-472D-941A-57B8325E0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225" y="2076450"/>
            <a:ext cx="9601200" cy="1848436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Work in groups of four, compare the different experiences of ancient treasures listed in the book, and analyze the influence of human activities on historical relics.</a:t>
            </a:r>
            <a:endParaRPr lang="zh-CN" altLang="en-US" sz="2800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endParaRPr lang="en-US" altLang="zh-CN" sz="2800" dirty="0" smtClean="0"/>
          </a:p>
          <a:p>
            <a:pPr>
              <a:buNone/>
            </a:pP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5772063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216</TotalTime>
  <Words>343</Words>
  <Application>Microsoft Office PowerPoint</Application>
  <PresentationFormat>自定义</PresentationFormat>
  <Paragraphs>42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Crop</vt:lpstr>
      <vt:lpstr>Treasures 真正的宝藏</vt:lpstr>
      <vt:lpstr>Lead-in</vt:lpstr>
      <vt:lpstr>Reading for gist</vt:lpstr>
      <vt:lpstr>Reading for details</vt:lpstr>
      <vt:lpstr>Reading for details</vt:lpstr>
      <vt:lpstr>Reading for details</vt:lpstr>
      <vt:lpstr>Reading for details</vt:lpstr>
      <vt:lpstr>  What are the differences between treasure hunters       and archaeologists? </vt:lpstr>
      <vt:lpstr>Group work  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 Vida</dc:creator>
  <cp:lastModifiedBy>fltrp</cp:lastModifiedBy>
  <cp:revision>37</cp:revision>
  <dcterms:created xsi:type="dcterms:W3CDTF">2018-08-31T02:17:18Z</dcterms:created>
  <dcterms:modified xsi:type="dcterms:W3CDTF">2019-01-30T07:25:33Z</dcterms:modified>
</cp:coreProperties>
</file>