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2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78" r:id="rId27"/>
    <p:sldId id="280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19" autoAdjust="0"/>
  </p:normalViewPr>
  <p:slideViewPr>
    <p:cSldViewPr>
      <p:cViewPr varScale="1">
        <p:scale>
          <a:sx n="78" d="100"/>
          <a:sy n="78" d="100"/>
        </p:scale>
        <p:origin x="-157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B8F611-70BF-47A4-A16F-02A870732ED2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9EA48A19-3091-41F1-832C-5F9AF7706103}">
      <dgm:prSet phldrT="[文本]"/>
      <dgm:spPr/>
      <dgm:t>
        <a:bodyPr/>
        <a:lstStyle/>
        <a:p>
          <a:r>
            <a:rPr lang="en-US" altLang="zh-CN" b="1" dirty="0" smtClean="0">
              <a:solidFill>
                <a:srgbClr val="0000CC"/>
              </a:solidFill>
            </a:rPr>
            <a:t>Reading Circle</a:t>
          </a:r>
          <a:endParaRPr lang="zh-CN" altLang="en-US" b="1" dirty="0">
            <a:solidFill>
              <a:srgbClr val="0000CC"/>
            </a:solidFill>
          </a:endParaRPr>
        </a:p>
      </dgm:t>
    </dgm:pt>
    <dgm:pt modelId="{E076CF3D-CC45-4EC8-B88F-34BFC6FB0ECF}" type="parTrans" cxnId="{07BE188B-1AFB-434B-8633-C274F762735B}">
      <dgm:prSet/>
      <dgm:spPr/>
      <dgm:t>
        <a:bodyPr/>
        <a:lstStyle/>
        <a:p>
          <a:endParaRPr lang="zh-CN" altLang="en-US"/>
        </a:p>
      </dgm:t>
    </dgm:pt>
    <dgm:pt modelId="{7A0D4536-4FDB-443C-BA72-7DDFFAE7F489}" type="sibTrans" cxnId="{07BE188B-1AFB-434B-8633-C274F762735B}">
      <dgm:prSet/>
      <dgm:spPr/>
      <dgm:t>
        <a:bodyPr/>
        <a:lstStyle/>
        <a:p>
          <a:endParaRPr lang="zh-CN" altLang="en-US"/>
        </a:p>
      </dgm:t>
    </dgm:pt>
    <dgm:pt modelId="{6FB65E33-DFB8-49E1-8711-0F9E515F07D7}">
      <dgm:prSet phldrT="[文本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sz="2400" b="1" dirty="0" smtClean="0"/>
            <a:t>Character Captain</a:t>
          </a:r>
          <a:endParaRPr lang="zh-CN" altLang="en-US" sz="2400" b="1" dirty="0"/>
        </a:p>
      </dgm:t>
    </dgm:pt>
    <dgm:pt modelId="{629C87B0-4DB6-4EC7-8E00-3DEAD2681178}" type="parTrans" cxnId="{FB41CB78-3C99-4781-A13B-7160D29A8D55}">
      <dgm:prSet/>
      <dgm:spPr/>
      <dgm:t>
        <a:bodyPr/>
        <a:lstStyle/>
        <a:p>
          <a:endParaRPr lang="zh-CN" altLang="en-US"/>
        </a:p>
      </dgm:t>
    </dgm:pt>
    <dgm:pt modelId="{D922B6E7-4888-4E92-A0A6-0F89BCBE5254}" type="sibTrans" cxnId="{FB41CB78-3C99-4781-A13B-7160D29A8D55}">
      <dgm:prSet/>
      <dgm:spPr/>
      <dgm:t>
        <a:bodyPr/>
        <a:lstStyle/>
        <a:p>
          <a:endParaRPr lang="zh-CN" altLang="en-US"/>
        </a:p>
      </dgm:t>
    </dgm:pt>
    <dgm:pt modelId="{FED3E7D2-38F0-444F-B694-6F1B46BD7AD2}">
      <dgm:prSet phldrT="[文本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2400" b="1" dirty="0" smtClean="0"/>
            <a:t>Cultural Collector</a:t>
          </a:r>
          <a:endParaRPr lang="zh-CN" altLang="en-US" sz="2400" b="1" dirty="0"/>
        </a:p>
      </dgm:t>
    </dgm:pt>
    <dgm:pt modelId="{86F62C51-8FBB-48AF-BEED-3243AC908B0F}" type="parTrans" cxnId="{DD155779-C533-4ADA-98F9-B9D89F71CAC7}">
      <dgm:prSet/>
      <dgm:spPr/>
      <dgm:t>
        <a:bodyPr/>
        <a:lstStyle/>
        <a:p>
          <a:endParaRPr lang="zh-CN" altLang="en-US"/>
        </a:p>
      </dgm:t>
    </dgm:pt>
    <dgm:pt modelId="{00ABDE2A-F0A7-425A-8B97-EF8424874299}" type="sibTrans" cxnId="{DD155779-C533-4ADA-98F9-B9D89F71CAC7}">
      <dgm:prSet/>
      <dgm:spPr/>
      <dgm:t>
        <a:bodyPr/>
        <a:lstStyle/>
        <a:p>
          <a:endParaRPr lang="zh-CN" altLang="en-US"/>
        </a:p>
      </dgm:t>
    </dgm:pt>
    <dgm:pt modelId="{92E62B85-AA97-4A15-913C-21B9C6215784}">
      <dgm:prSet phldrT="[文本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2400" b="1" dirty="0" smtClean="0"/>
            <a:t>Creative</a:t>
          </a:r>
          <a:r>
            <a:rPr lang="en-US" sz="2100" b="1" dirty="0" smtClean="0"/>
            <a:t> </a:t>
          </a:r>
          <a:r>
            <a:rPr lang="en-US" sz="2400" b="1" dirty="0" smtClean="0"/>
            <a:t>Connector</a:t>
          </a:r>
          <a:endParaRPr lang="zh-CN" altLang="en-US" sz="2400" b="1" dirty="0"/>
        </a:p>
      </dgm:t>
    </dgm:pt>
    <dgm:pt modelId="{952FDB1E-76F3-4793-BDA6-0EB45BF609DE}" type="parTrans" cxnId="{CC105550-40CC-499B-8416-54215B4B0F1F}">
      <dgm:prSet/>
      <dgm:spPr/>
      <dgm:t>
        <a:bodyPr/>
        <a:lstStyle/>
        <a:p>
          <a:endParaRPr lang="zh-CN" altLang="en-US"/>
        </a:p>
      </dgm:t>
    </dgm:pt>
    <dgm:pt modelId="{C220D34A-F017-4223-8ADC-7A780AD9E7E4}" type="sibTrans" cxnId="{CC105550-40CC-499B-8416-54215B4B0F1F}">
      <dgm:prSet/>
      <dgm:spPr/>
      <dgm:t>
        <a:bodyPr/>
        <a:lstStyle/>
        <a:p>
          <a:endParaRPr lang="zh-CN" altLang="en-US"/>
        </a:p>
      </dgm:t>
    </dgm:pt>
    <dgm:pt modelId="{C3F2FA45-049C-460C-A2D8-16F356FEC4ED}">
      <dgm:prSet phldrT="[文本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2400" b="1" dirty="0" smtClean="0"/>
            <a:t>Language Master</a:t>
          </a:r>
          <a:endParaRPr lang="zh-CN" altLang="en-US" sz="2400" b="1" dirty="0"/>
        </a:p>
      </dgm:t>
    </dgm:pt>
    <dgm:pt modelId="{8BCF81D7-5DAF-4236-B817-8161949BCE14}" type="parTrans" cxnId="{19305798-44B3-4EFB-95A4-1C09378F0B55}">
      <dgm:prSet/>
      <dgm:spPr/>
      <dgm:t>
        <a:bodyPr/>
        <a:lstStyle/>
        <a:p>
          <a:endParaRPr lang="zh-CN" altLang="en-US"/>
        </a:p>
      </dgm:t>
    </dgm:pt>
    <dgm:pt modelId="{FB5AA351-4144-48F3-9F77-BC51F51EC3C1}" type="sibTrans" cxnId="{19305798-44B3-4EFB-95A4-1C09378F0B55}">
      <dgm:prSet/>
      <dgm:spPr/>
      <dgm:t>
        <a:bodyPr/>
        <a:lstStyle/>
        <a:p>
          <a:endParaRPr lang="zh-CN" altLang="en-US"/>
        </a:p>
      </dgm:t>
    </dgm:pt>
    <dgm:pt modelId="{5F9B8FA4-C4FA-48DB-A8DE-7C09EADE3E38}" type="pres">
      <dgm:prSet presAssocID="{56B8F611-70BF-47A4-A16F-02A870732ED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06CA544-F3F5-4FC4-B953-C3DC1116FBF0}" type="pres">
      <dgm:prSet presAssocID="{56B8F611-70BF-47A4-A16F-02A870732ED2}" presName="radial" presStyleCnt="0">
        <dgm:presLayoutVars>
          <dgm:animLvl val="ctr"/>
        </dgm:presLayoutVars>
      </dgm:prSet>
      <dgm:spPr/>
    </dgm:pt>
    <dgm:pt modelId="{600647DA-115A-4AE5-AA0F-D40051340440}" type="pres">
      <dgm:prSet presAssocID="{9EA48A19-3091-41F1-832C-5F9AF7706103}" presName="centerShape" presStyleLbl="vennNode1" presStyleIdx="0" presStyleCnt="5" custScaleX="80953" custScaleY="84452"/>
      <dgm:spPr/>
      <dgm:t>
        <a:bodyPr/>
        <a:lstStyle/>
        <a:p>
          <a:endParaRPr lang="zh-CN" altLang="en-US"/>
        </a:p>
      </dgm:t>
    </dgm:pt>
    <dgm:pt modelId="{08349E43-8998-4A7F-83C8-5DFED6651653}" type="pres">
      <dgm:prSet presAssocID="{6FB65E33-DFB8-49E1-8711-0F9E515F07D7}" presName="node" presStyleLbl="vennNode1" presStyleIdx="1" presStyleCnt="5" custScaleX="235905" custScaleY="14829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3B8A5BE-3446-452E-ABBB-C3EACA42767D}" type="pres">
      <dgm:prSet presAssocID="{FED3E7D2-38F0-444F-B694-6F1B46BD7AD2}" presName="node" presStyleLbl="vennNode1" presStyleIdx="2" presStyleCnt="5" custScaleX="200238" custScaleY="148296" custRadScaleRad="121052" custRadScaleInc="-158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C5CD96D-A10E-46FF-A9AD-70809099C0AA}" type="pres">
      <dgm:prSet presAssocID="{92E62B85-AA97-4A15-913C-21B9C6215784}" presName="node" presStyleLbl="vennNode1" presStyleIdx="3" presStyleCnt="5" custScaleX="251210" custScaleY="148296" custRadScaleRad="95857" custRadScaleInc="107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517D799-B82A-4BD4-A3C2-B36E5D8BB1C9}" type="pres">
      <dgm:prSet presAssocID="{C3F2FA45-049C-460C-A2D8-16F356FEC4ED}" presName="node" presStyleLbl="vennNode1" presStyleIdx="4" presStyleCnt="5" custScaleX="235209" custScaleY="148296" custRadScaleRad="12101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D3AE3EF-C0D1-45E4-B4E5-1BED1F22DEB4}" type="presOf" srcId="{92E62B85-AA97-4A15-913C-21B9C6215784}" destId="{EC5CD96D-A10E-46FF-A9AD-70809099C0AA}" srcOrd="0" destOrd="0" presId="urn:microsoft.com/office/officeart/2005/8/layout/radial3"/>
    <dgm:cxn modelId="{07BE188B-1AFB-434B-8633-C274F762735B}" srcId="{56B8F611-70BF-47A4-A16F-02A870732ED2}" destId="{9EA48A19-3091-41F1-832C-5F9AF7706103}" srcOrd="0" destOrd="0" parTransId="{E076CF3D-CC45-4EC8-B88F-34BFC6FB0ECF}" sibTransId="{7A0D4536-4FDB-443C-BA72-7DDFFAE7F489}"/>
    <dgm:cxn modelId="{FB41CB78-3C99-4781-A13B-7160D29A8D55}" srcId="{9EA48A19-3091-41F1-832C-5F9AF7706103}" destId="{6FB65E33-DFB8-49E1-8711-0F9E515F07D7}" srcOrd="0" destOrd="0" parTransId="{629C87B0-4DB6-4EC7-8E00-3DEAD2681178}" sibTransId="{D922B6E7-4888-4E92-A0A6-0F89BCBE5254}"/>
    <dgm:cxn modelId="{CA09033A-669A-46E7-8295-58BEB4D4753D}" type="presOf" srcId="{C3F2FA45-049C-460C-A2D8-16F356FEC4ED}" destId="{F517D799-B82A-4BD4-A3C2-B36E5D8BB1C9}" srcOrd="0" destOrd="0" presId="urn:microsoft.com/office/officeart/2005/8/layout/radial3"/>
    <dgm:cxn modelId="{CC105550-40CC-499B-8416-54215B4B0F1F}" srcId="{9EA48A19-3091-41F1-832C-5F9AF7706103}" destId="{92E62B85-AA97-4A15-913C-21B9C6215784}" srcOrd="2" destOrd="0" parTransId="{952FDB1E-76F3-4793-BDA6-0EB45BF609DE}" sibTransId="{C220D34A-F017-4223-8ADC-7A780AD9E7E4}"/>
    <dgm:cxn modelId="{39E4F96A-DCA7-4EDF-B06D-609D3E12EEFF}" type="presOf" srcId="{9EA48A19-3091-41F1-832C-5F9AF7706103}" destId="{600647DA-115A-4AE5-AA0F-D40051340440}" srcOrd="0" destOrd="0" presId="urn:microsoft.com/office/officeart/2005/8/layout/radial3"/>
    <dgm:cxn modelId="{DD155779-C533-4ADA-98F9-B9D89F71CAC7}" srcId="{9EA48A19-3091-41F1-832C-5F9AF7706103}" destId="{FED3E7D2-38F0-444F-B694-6F1B46BD7AD2}" srcOrd="1" destOrd="0" parTransId="{86F62C51-8FBB-48AF-BEED-3243AC908B0F}" sibTransId="{00ABDE2A-F0A7-425A-8B97-EF8424874299}"/>
    <dgm:cxn modelId="{612BEB9B-8648-4777-9279-0F011B5A87A1}" type="presOf" srcId="{6FB65E33-DFB8-49E1-8711-0F9E515F07D7}" destId="{08349E43-8998-4A7F-83C8-5DFED6651653}" srcOrd="0" destOrd="0" presId="urn:microsoft.com/office/officeart/2005/8/layout/radial3"/>
    <dgm:cxn modelId="{FBD4EB9F-48C9-4D65-9A31-3EA47E1C6D9A}" type="presOf" srcId="{56B8F611-70BF-47A4-A16F-02A870732ED2}" destId="{5F9B8FA4-C4FA-48DB-A8DE-7C09EADE3E38}" srcOrd="0" destOrd="0" presId="urn:microsoft.com/office/officeart/2005/8/layout/radial3"/>
    <dgm:cxn modelId="{19305798-44B3-4EFB-95A4-1C09378F0B55}" srcId="{9EA48A19-3091-41F1-832C-5F9AF7706103}" destId="{C3F2FA45-049C-460C-A2D8-16F356FEC4ED}" srcOrd="3" destOrd="0" parTransId="{8BCF81D7-5DAF-4236-B817-8161949BCE14}" sibTransId="{FB5AA351-4144-48F3-9F77-BC51F51EC3C1}"/>
    <dgm:cxn modelId="{E2A391BF-FD03-4CD4-84AC-27226A8D1481}" type="presOf" srcId="{FED3E7D2-38F0-444F-B694-6F1B46BD7AD2}" destId="{A3B8A5BE-3446-452E-ABBB-C3EACA42767D}" srcOrd="0" destOrd="0" presId="urn:microsoft.com/office/officeart/2005/8/layout/radial3"/>
    <dgm:cxn modelId="{B866E595-040B-49DF-B7D5-895F3ABFF062}" type="presParOf" srcId="{5F9B8FA4-C4FA-48DB-A8DE-7C09EADE3E38}" destId="{B06CA544-F3F5-4FC4-B953-C3DC1116FBF0}" srcOrd="0" destOrd="0" presId="urn:microsoft.com/office/officeart/2005/8/layout/radial3"/>
    <dgm:cxn modelId="{CBB6120D-5190-4BB1-88F1-9AC7FED743A9}" type="presParOf" srcId="{B06CA544-F3F5-4FC4-B953-C3DC1116FBF0}" destId="{600647DA-115A-4AE5-AA0F-D40051340440}" srcOrd="0" destOrd="0" presId="urn:microsoft.com/office/officeart/2005/8/layout/radial3"/>
    <dgm:cxn modelId="{943A8FB4-3728-4014-B6E8-A6BB97C8DBE6}" type="presParOf" srcId="{B06CA544-F3F5-4FC4-B953-C3DC1116FBF0}" destId="{08349E43-8998-4A7F-83C8-5DFED6651653}" srcOrd="1" destOrd="0" presId="urn:microsoft.com/office/officeart/2005/8/layout/radial3"/>
    <dgm:cxn modelId="{F885259F-B72F-4997-BD49-6A8835BAC279}" type="presParOf" srcId="{B06CA544-F3F5-4FC4-B953-C3DC1116FBF0}" destId="{A3B8A5BE-3446-452E-ABBB-C3EACA42767D}" srcOrd="2" destOrd="0" presId="urn:microsoft.com/office/officeart/2005/8/layout/radial3"/>
    <dgm:cxn modelId="{73C27915-1CFB-4D86-9C4E-4911DF9DA1A5}" type="presParOf" srcId="{B06CA544-F3F5-4FC4-B953-C3DC1116FBF0}" destId="{EC5CD96D-A10E-46FF-A9AD-70809099C0AA}" srcOrd="3" destOrd="0" presId="urn:microsoft.com/office/officeart/2005/8/layout/radial3"/>
    <dgm:cxn modelId="{2C599E6B-A2BE-4DD7-9CF6-6F74B0442B70}" type="presParOf" srcId="{B06CA544-F3F5-4FC4-B953-C3DC1116FBF0}" destId="{F517D799-B82A-4BD4-A3C2-B36E5D8BB1C9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0647DA-115A-4AE5-AA0F-D40051340440}">
      <dsp:nvSpPr>
        <dsp:cNvPr id="0" name=""/>
        <dsp:cNvSpPr/>
      </dsp:nvSpPr>
      <dsp:spPr>
        <a:xfrm>
          <a:off x="2693006" y="965291"/>
          <a:ext cx="1630877" cy="170136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100" b="1" kern="1200" dirty="0" smtClean="0">
              <a:solidFill>
                <a:srgbClr val="0000CC"/>
              </a:solidFill>
            </a:rPr>
            <a:t>Reading Circle</a:t>
          </a:r>
          <a:endParaRPr lang="zh-CN" altLang="en-US" sz="2100" b="1" kern="1200" dirty="0">
            <a:solidFill>
              <a:srgbClr val="0000CC"/>
            </a:solidFill>
          </a:endParaRPr>
        </a:p>
      </dsp:txBody>
      <dsp:txXfrm>
        <a:off x="2931842" y="1214451"/>
        <a:ext cx="1153205" cy="1203048"/>
      </dsp:txXfrm>
    </dsp:sp>
    <dsp:sp modelId="{08349E43-8998-4A7F-83C8-5DFED6651653}">
      <dsp:nvSpPr>
        <dsp:cNvPr id="0" name=""/>
        <dsp:cNvSpPr/>
      </dsp:nvSpPr>
      <dsp:spPr>
        <a:xfrm>
          <a:off x="2320311" y="-242883"/>
          <a:ext cx="2376269" cy="1493784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Character Captain</a:t>
          </a:r>
          <a:endParaRPr lang="zh-CN" altLang="en-US" sz="2400" b="1" kern="1200" dirty="0"/>
        </a:p>
      </dsp:txBody>
      <dsp:txXfrm>
        <a:off x="2668308" y="-24123"/>
        <a:ext cx="1680275" cy="1056264"/>
      </dsp:txXfrm>
    </dsp:sp>
    <dsp:sp modelId="{A3B8A5BE-3446-452E-ABBB-C3EACA42767D}">
      <dsp:nvSpPr>
        <dsp:cNvPr id="0" name=""/>
        <dsp:cNvSpPr/>
      </dsp:nvSpPr>
      <dsp:spPr>
        <a:xfrm>
          <a:off x="4087619" y="1029622"/>
          <a:ext cx="2016995" cy="1493784"/>
        </a:xfrm>
        <a:prstGeom prst="ellipse">
          <a:avLst/>
        </a:prstGeom>
        <a:solidFill>
          <a:srgbClr val="FFFF00">
            <a:alpha val="50000"/>
          </a:srgb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Cultural Collector</a:t>
          </a:r>
          <a:endParaRPr lang="zh-CN" altLang="en-US" sz="2400" b="1" kern="1200" dirty="0"/>
        </a:p>
      </dsp:txBody>
      <dsp:txXfrm>
        <a:off x="4383001" y="1248382"/>
        <a:ext cx="1426231" cy="1056264"/>
      </dsp:txXfrm>
    </dsp:sp>
    <dsp:sp modelId="{EC5CD96D-A10E-46FF-A9AD-70809099C0AA}">
      <dsp:nvSpPr>
        <dsp:cNvPr id="0" name=""/>
        <dsp:cNvSpPr/>
      </dsp:nvSpPr>
      <dsp:spPr>
        <a:xfrm>
          <a:off x="2222091" y="2326518"/>
          <a:ext cx="2530436" cy="1493784"/>
        </a:xfrm>
        <a:prstGeom prst="ellipse">
          <a:avLst/>
        </a:prstGeom>
        <a:solidFill>
          <a:srgbClr val="92D050">
            <a:alpha val="50000"/>
          </a:srgb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Creative</a:t>
          </a:r>
          <a:r>
            <a:rPr lang="en-US" sz="2100" b="1" kern="1200" dirty="0" smtClean="0"/>
            <a:t> </a:t>
          </a:r>
          <a:r>
            <a:rPr lang="en-US" sz="2400" b="1" kern="1200" dirty="0" smtClean="0"/>
            <a:t>Connector</a:t>
          </a:r>
          <a:endParaRPr lang="zh-CN" altLang="en-US" sz="2400" b="1" kern="1200" dirty="0"/>
        </a:p>
      </dsp:txBody>
      <dsp:txXfrm>
        <a:off x="2592665" y="2545278"/>
        <a:ext cx="1789288" cy="1056264"/>
      </dsp:txXfrm>
    </dsp:sp>
    <dsp:sp modelId="{F517D799-B82A-4BD4-A3C2-B36E5D8BB1C9}">
      <dsp:nvSpPr>
        <dsp:cNvPr id="0" name=""/>
        <dsp:cNvSpPr/>
      </dsp:nvSpPr>
      <dsp:spPr>
        <a:xfrm>
          <a:off x="736139" y="1069083"/>
          <a:ext cx="2369258" cy="1493784"/>
        </a:xfrm>
        <a:prstGeom prst="ellipse">
          <a:avLst/>
        </a:prstGeom>
        <a:solidFill>
          <a:srgbClr val="FF0000">
            <a:alpha val="50000"/>
          </a:srgb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Language Master</a:t>
          </a:r>
          <a:endParaRPr lang="zh-CN" altLang="en-US" sz="2400" b="1" kern="1200" dirty="0"/>
        </a:p>
      </dsp:txBody>
      <dsp:txXfrm>
        <a:off x="1083109" y="1287843"/>
        <a:ext cx="1675318" cy="1056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B08D0-98D9-4C99-B18C-CBD31ECC5DBE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48DE1-5315-4A27-8044-C318864AFC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223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视觉中国，图片编号</a:t>
            </a:r>
            <a:r>
              <a:rPr lang="en-US" altLang="zh-CN" dirty="0" smtClean="0"/>
              <a:t>VCG41154959422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06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视觉中国，第一幅图片编号</a:t>
            </a:r>
            <a:r>
              <a:rPr lang="en-US" altLang="zh-CN" dirty="0" smtClean="0"/>
              <a:t>VCG41dv811037</a:t>
            </a:r>
          </a:p>
          <a:p>
            <a:r>
              <a:rPr lang="zh-CN" altLang="en-US" dirty="0" smtClean="0"/>
              <a:t>第二幅图编号</a:t>
            </a:r>
            <a:r>
              <a:rPr lang="en-US" altLang="zh-CN" dirty="0" smtClean="0"/>
              <a:t>VCG41N118293404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699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视觉中国，图片编号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VCG41N680767868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831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视觉中国，图片编号</a:t>
            </a:r>
            <a:r>
              <a:rPr lang="en-US" altLang="zh-CN" dirty="0" smtClean="0"/>
              <a:t>VCG41165682434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685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视觉中国，图片编号</a:t>
            </a:r>
            <a:r>
              <a:rPr lang="en-US" altLang="zh-CN" dirty="0" smtClean="0"/>
              <a:t>478306508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482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全景网，图片编号</a:t>
            </a:r>
            <a:r>
              <a:rPr lang="en-US" altLang="zh-CN" dirty="0" smtClean="0">
                <a:effectLst/>
              </a:rPr>
              <a:t>ID: QJ8168937362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135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视觉中国，图片编号</a:t>
            </a:r>
            <a:r>
              <a:rPr lang="en-US" altLang="zh-CN" dirty="0" smtClean="0"/>
              <a:t>VCG41155386867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002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3"/>
            <a:ext cx="6270922" cy="2098227"/>
          </a:xfrm>
        </p:spPr>
        <p:txBody>
          <a:bodyPr anchor="b">
            <a:noAutofit/>
          </a:bodyPr>
          <a:lstStyle>
            <a:lvl1pPr algn="ctr">
              <a:defRPr sz="7200" cap="none" baseline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3" y="3956283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 baseline="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2019/1/30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4" y="6453386"/>
            <a:ext cx="5267533" cy="404615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4" y="6453386"/>
            <a:ext cx="1197219" cy="40461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64645" y="744474"/>
            <a:ext cx="8005588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83719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latin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baseline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2019/1/30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6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1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2019/1/30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6" y="6453386"/>
            <a:ext cx="4710623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5" y="6453386"/>
            <a:ext cx="1197219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641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90048" y="1196753"/>
            <a:ext cx="7772400" cy="1974081"/>
          </a:xfrm>
        </p:spPr>
        <p:txBody>
          <a:bodyPr/>
          <a:lstStyle/>
          <a:p>
            <a:r>
              <a:rPr lang="en-US" altLang="zh-CN" sz="6600" b="1" dirty="0"/>
              <a:t>The Wrong </a:t>
            </a:r>
            <a:r>
              <a:rPr lang="en-US" altLang="zh-CN" sz="6600" b="1" dirty="0" smtClean="0"/>
              <a:t>Trolley</a:t>
            </a:r>
            <a:br>
              <a:rPr lang="en-US" altLang="zh-CN" sz="6600" b="1" dirty="0" smtClean="0"/>
            </a:br>
            <a:r>
              <a:rPr lang="zh-CN" altLang="zh-CN" sz="6600" dirty="0"/>
              <a:t>将错就错</a:t>
            </a:r>
            <a:endParaRPr lang="zh-CN" altLang="en-US" sz="6600" dirty="0"/>
          </a:p>
        </p:txBody>
      </p:sp>
      <p:pic>
        <p:nvPicPr>
          <p:cNvPr id="7171" name="Picture 3" descr="C:\Users\Administrator\Desktop\VCG4115495942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0"/>
          <a:stretch/>
        </p:blipFill>
        <p:spPr bwMode="auto">
          <a:xfrm>
            <a:off x="1547664" y="3573016"/>
            <a:ext cx="3028584" cy="2733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TextBox 3"/>
          <p:cNvSpPr txBox="1"/>
          <p:nvPr/>
        </p:nvSpPr>
        <p:spPr>
          <a:xfrm>
            <a:off x="4932040" y="616530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选自</a:t>
            </a:r>
            <a:r>
              <a:rPr lang="en-US" altLang="zh-CN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多维阅读第</a:t>
            </a:r>
            <a:r>
              <a:rPr lang="en-US" altLang="zh-CN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19</a:t>
            </a:r>
            <a:r>
              <a:rPr lang="zh-CN" altLang="en-US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级</a:t>
            </a:r>
            <a:r>
              <a:rPr lang="en-US" altLang="zh-CN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》</a:t>
            </a:r>
            <a:endParaRPr lang="zh-CN" altLang="en-US" sz="2800" b="1" dirty="0">
              <a:solidFill>
                <a:schemeClr val="tx2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106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908720"/>
            <a:ext cx="856895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r>
              <a:rPr lang="en-US" altLang="zh-CN" sz="2800" b="1" dirty="0" smtClean="0"/>
              <a:t>Development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1. Why did the family find some of the things from their list but a whole lot that wasn’t when they were back home?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2. What </a:t>
            </a:r>
            <a:r>
              <a:rPr lang="en-US" altLang="zh-CN" sz="2800" dirty="0" smtClean="0"/>
              <a:t>might make </a:t>
            </a:r>
            <a:r>
              <a:rPr lang="en-US" altLang="zh-CN" sz="2800" dirty="0"/>
              <a:t>them take the wrong trolley?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3. What did the family plan to do with the things they bought</a:t>
            </a:r>
            <a:r>
              <a:rPr lang="en-US" altLang="zh-CN" sz="2800" dirty="0" smtClean="0"/>
              <a:t>?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61823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908720"/>
            <a:ext cx="8568952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pPr>
              <a:buNone/>
            </a:pPr>
            <a:r>
              <a:rPr lang="en-US" altLang="zh-CN" sz="3000" b="1" dirty="0"/>
              <a:t>Development</a:t>
            </a:r>
            <a:endParaRPr lang="zh-CN" altLang="zh-CN" sz="3000" dirty="0"/>
          </a:p>
          <a:p>
            <a:pPr marL="0" indent="0">
              <a:buNone/>
            </a:pPr>
            <a:r>
              <a:rPr lang="en-US" altLang="zh-CN" sz="3000" dirty="0"/>
              <a:t>1. Why did the family find some of the things from their list but a whole lot that wasn’t when they were back home</a:t>
            </a:r>
            <a:r>
              <a:rPr lang="en-US" altLang="zh-CN" sz="3000" dirty="0" smtClean="0"/>
              <a:t>?</a:t>
            </a:r>
          </a:p>
          <a:p>
            <a:r>
              <a:rPr lang="en-US" altLang="zh-CN" sz="3000" b="1" dirty="0" smtClean="0">
                <a:solidFill>
                  <a:schemeClr val="tx2">
                    <a:lumMod val="75000"/>
                  </a:schemeClr>
                </a:solidFill>
              </a:rPr>
              <a:t>Because they took the wrong trolley to the checkout.</a:t>
            </a:r>
            <a:endParaRPr lang="zh-CN" altLang="zh-CN" sz="30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3000" dirty="0"/>
              <a:t>2. What might make them take the wrong trolley</a:t>
            </a:r>
            <a:r>
              <a:rPr lang="en-US" altLang="zh-CN" sz="3000" dirty="0" smtClean="0"/>
              <a:t>?</a:t>
            </a:r>
          </a:p>
          <a:p>
            <a:r>
              <a:rPr lang="en-US" altLang="zh-CN" sz="3000" b="1" dirty="0" smtClean="0">
                <a:solidFill>
                  <a:schemeClr val="tx2">
                    <a:lumMod val="75000"/>
                  </a:schemeClr>
                </a:solidFill>
              </a:rPr>
              <a:t>Maybe because they used the “park and ride” strategy during the busy shopping and Dad didn’t pay much attention while checking out. </a:t>
            </a:r>
            <a:endParaRPr lang="zh-CN" altLang="zh-CN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60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268760"/>
            <a:ext cx="8352928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pPr marL="0" indent="0">
              <a:buNone/>
            </a:pPr>
            <a:r>
              <a:rPr lang="en-US" altLang="zh-CN" sz="2800" dirty="0" smtClean="0"/>
              <a:t>3</a:t>
            </a:r>
            <a:r>
              <a:rPr lang="en-US" altLang="zh-CN" sz="2800" dirty="0"/>
              <a:t>. What did the family plan to do with the things they bought</a:t>
            </a:r>
            <a:r>
              <a:rPr lang="en-US" altLang="zh-CN" sz="2800" dirty="0" smtClean="0"/>
              <a:t>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They searched the Internet to get to know the things and planned to cook with them.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600" y="1556792"/>
            <a:ext cx="8568952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endParaRPr lang="en-US" altLang="zh-CN" sz="2800" b="1" dirty="0" smtClean="0"/>
          </a:p>
          <a:p>
            <a:r>
              <a:rPr lang="en-US" altLang="zh-CN" sz="2800" b="1" dirty="0" smtClean="0"/>
              <a:t>Climax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1. What </a:t>
            </a:r>
            <a:r>
              <a:rPr lang="en-US" altLang="zh-CN" sz="2800" dirty="0" smtClean="0"/>
              <a:t>is </a:t>
            </a:r>
            <a:r>
              <a:rPr lang="en-US" altLang="zh-CN" sz="2800" dirty="0"/>
              <a:t>a tagine?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2. Who did the cooking that afternoon?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3. How did Dad feel about the cooking?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4. How would the new dish likely taste?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18480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908720"/>
            <a:ext cx="8352928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pPr>
              <a:buNone/>
            </a:pPr>
            <a:r>
              <a:rPr lang="en-US" altLang="zh-CN" sz="2800" b="1" dirty="0" smtClean="0"/>
              <a:t>Climax</a:t>
            </a:r>
            <a:endParaRPr lang="zh-CN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1</a:t>
            </a:r>
            <a:r>
              <a:rPr lang="en-US" altLang="zh-CN" sz="2800" dirty="0"/>
              <a:t>. What </a:t>
            </a:r>
            <a:r>
              <a:rPr lang="en-US" altLang="zh-CN" sz="2800" dirty="0" smtClean="0"/>
              <a:t>is </a:t>
            </a:r>
            <a:r>
              <a:rPr lang="en-US" altLang="zh-CN" sz="2800" dirty="0"/>
              <a:t>a tagine</a:t>
            </a:r>
            <a:r>
              <a:rPr lang="en-US" altLang="zh-CN" sz="2800" dirty="0" smtClean="0"/>
              <a:t>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A tagine is a dish found across North Africa. It is usually a spicy stew of vegetables, fruit and meat often served with couscous.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800" dirty="0"/>
              <a:t>2. Who did the cooking that afternoon</a:t>
            </a:r>
            <a:r>
              <a:rPr lang="en-US" altLang="zh-CN" sz="2800" dirty="0" smtClean="0"/>
              <a:t>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Jessica.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80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altLang="zh-CN" sz="2800" dirty="0">
                <a:solidFill>
                  <a:schemeClr val="tx2">
                    <a:lumMod val="75000"/>
                  </a:schemeClr>
                </a:solidFill>
              </a:rPr>
              <a:t>. How did Dad feel about the cooking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He didn’t quite like the smell and watched Jessica cook with suspicion. </a:t>
            </a:r>
          </a:p>
          <a:p>
            <a:r>
              <a:rPr lang="en-US" altLang="zh-CN" sz="2800" b="1" i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altLang="zh-CN" sz="2800" b="1" i="1" dirty="0" smtClean="0">
                <a:solidFill>
                  <a:schemeClr val="tx2">
                    <a:lumMod val="75000"/>
                  </a:schemeClr>
                </a:solidFill>
              </a:rPr>
              <a:t>① Dad said the house was getting smelly with garlic and opened the windows; ② I thought it smelled really good, but Dad wasn’t sure; ③ Dad waved around a tea towel and opened some more windows;④ “Are you sure about this, Jess?” he said, ...;⑤ Dad and Ollie watched as I added the meat.)</a:t>
            </a:r>
            <a:endParaRPr lang="zh-CN" altLang="zh-CN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45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908720"/>
            <a:ext cx="856895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US" altLang="zh-CN" sz="2800" dirty="0">
                <a:solidFill>
                  <a:schemeClr val="tx2">
                    <a:lumMod val="75000"/>
                  </a:schemeClr>
                </a:solidFill>
              </a:rPr>
              <a:t>. How would the new dish likely taste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Spicy.</a:t>
            </a:r>
          </a:p>
          <a:p>
            <a:r>
              <a:rPr lang="en-US" altLang="zh-CN" sz="2800" b="1" i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altLang="zh-CN" sz="2800" b="1" i="1" dirty="0" smtClean="0">
                <a:solidFill>
                  <a:schemeClr val="tx2">
                    <a:lumMod val="75000"/>
                  </a:schemeClr>
                </a:solidFill>
              </a:rPr>
              <a:t>① Dad said the house was getting smelly with </a:t>
            </a:r>
            <a:r>
              <a:rPr lang="en-US" altLang="zh-CN" sz="2800" b="1" i="1" u="sng" dirty="0" smtClean="0">
                <a:solidFill>
                  <a:schemeClr val="tx2">
                    <a:lumMod val="75000"/>
                  </a:schemeClr>
                </a:solidFill>
              </a:rPr>
              <a:t>garlic</a:t>
            </a:r>
            <a:r>
              <a:rPr lang="en-US" altLang="zh-CN" sz="2800" b="1" i="1" dirty="0" smtClean="0">
                <a:solidFill>
                  <a:schemeClr val="tx2">
                    <a:lumMod val="75000"/>
                  </a:schemeClr>
                </a:solidFill>
              </a:rPr>
              <a:t> …; ② Next we had to cook the spices — to let the </a:t>
            </a:r>
            <a:r>
              <a:rPr lang="en-US" altLang="zh-CN" sz="2800" b="1" i="1" dirty="0" err="1" smtClean="0">
                <a:solidFill>
                  <a:schemeClr val="tx2">
                    <a:lumMod val="75000"/>
                  </a:schemeClr>
                </a:solidFill>
              </a:rPr>
              <a:t>flavours</a:t>
            </a:r>
            <a:r>
              <a:rPr lang="en-US" altLang="zh-CN" sz="2800" b="1" i="1" dirty="0" smtClean="0">
                <a:solidFill>
                  <a:schemeClr val="tx2">
                    <a:lumMod val="75000"/>
                  </a:schemeClr>
                </a:solidFill>
              </a:rPr>
              <a:t> out; ③ I added another </a:t>
            </a:r>
            <a:r>
              <a:rPr lang="en-US" altLang="zh-CN" sz="2800" b="1" i="1" u="sng" dirty="0" smtClean="0">
                <a:solidFill>
                  <a:schemeClr val="tx2">
                    <a:lumMod val="75000"/>
                  </a:schemeClr>
                </a:solidFill>
              </a:rPr>
              <a:t>spice</a:t>
            </a:r>
            <a:r>
              <a:rPr lang="en-US" altLang="zh-CN" sz="2800" b="1" i="1" dirty="0" smtClean="0">
                <a:solidFill>
                  <a:schemeClr val="tx2">
                    <a:lumMod val="75000"/>
                  </a:schemeClr>
                </a:solidFill>
              </a:rPr>
              <a:t>.)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3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052736"/>
            <a:ext cx="8424936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r>
              <a:rPr lang="en-US" altLang="zh-CN" sz="2800" b="1" dirty="0"/>
              <a:t>Ending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1. How did Dad explain to </a:t>
            </a:r>
            <a:r>
              <a:rPr lang="en-US" altLang="zh-CN" sz="2800" dirty="0" smtClean="0"/>
              <a:t>Mum why </a:t>
            </a:r>
            <a:r>
              <a:rPr lang="en-US" altLang="zh-CN" sz="2800" dirty="0"/>
              <a:t>they took the wrong </a:t>
            </a:r>
            <a:r>
              <a:rPr lang="en-US" altLang="zh-CN" sz="2800" dirty="0" smtClean="0"/>
              <a:t>trolley?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2. </a:t>
            </a:r>
            <a:r>
              <a:rPr lang="en-US" altLang="zh-CN" sz="2800" dirty="0"/>
              <a:t>What did Jessica use the pan to cook? What did it look like</a:t>
            </a:r>
            <a:r>
              <a:rPr lang="en-US" altLang="zh-CN" sz="2800" dirty="0" smtClean="0"/>
              <a:t>?</a:t>
            </a:r>
          </a:p>
          <a:p>
            <a:pPr marL="0" indent="0">
              <a:buNone/>
            </a:pPr>
            <a:r>
              <a:rPr lang="en-US" altLang="zh-CN" sz="2800" dirty="0" smtClean="0"/>
              <a:t>3</a:t>
            </a:r>
            <a:r>
              <a:rPr lang="en-US" altLang="zh-CN" sz="2800" dirty="0"/>
              <a:t>. How did Dad like the new </a:t>
            </a:r>
            <a:r>
              <a:rPr lang="en-US" altLang="zh-CN" sz="2800" dirty="0" smtClean="0"/>
              <a:t>dish </a:t>
            </a:r>
            <a:r>
              <a:rPr lang="en-US" altLang="zh-CN" sz="2800" dirty="0"/>
              <a:t>in the end</a:t>
            </a:r>
            <a:r>
              <a:rPr lang="en-US" altLang="zh-CN" sz="2800" dirty="0" smtClean="0"/>
              <a:t>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4. What did Mum mean when she said “that’s a first in this house and I hope not the last”?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1237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8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500" b="1" dirty="0" smtClean="0"/>
              <a:t>Read each part again in detail and answer the following questions. </a:t>
            </a:r>
          </a:p>
          <a:p>
            <a:pPr>
              <a:buNone/>
            </a:pPr>
            <a:r>
              <a:rPr lang="en-US" altLang="zh-CN" sz="2800" b="1" dirty="0">
                <a:solidFill>
                  <a:schemeClr val="tx2">
                    <a:lumMod val="75000"/>
                  </a:schemeClr>
                </a:solidFill>
              </a:rPr>
              <a:t>Ending</a:t>
            </a:r>
            <a:endParaRPr lang="zh-CN" altLang="zh-CN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tx2">
                    <a:lumMod val="75000"/>
                  </a:schemeClr>
                </a:solidFill>
              </a:rPr>
              <a:t>1. How did Dad explain to 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Mum why </a:t>
            </a:r>
            <a:r>
              <a:rPr lang="en-US" altLang="zh-CN" sz="2800" dirty="0">
                <a:solidFill>
                  <a:schemeClr val="tx2">
                    <a:lumMod val="75000"/>
                  </a:schemeClr>
                </a:solidFill>
              </a:rPr>
              <a:t>they took the wrong 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trolley?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It was a jungle out there.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tx2">
                    <a:lumMod val="75000"/>
                  </a:schemeClr>
                </a:solidFill>
              </a:rPr>
              <a:t>2. What did 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Jessica use the pan to cook? What d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id it look like?</a:t>
            </a:r>
            <a:endParaRPr lang="en-US" altLang="zh-CN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tagine. It had a golden-brown color and looked soft.</a:t>
            </a:r>
            <a:endParaRPr lang="en-US" altLang="zh-CN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91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5048" y="1025352"/>
            <a:ext cx="856895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each part again in detail and answer the following questions. 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altLang="zh-CN" sz="2800" dirty="0">
                <a:solidFill>
                  <a:schemeClr val="tx2">
                    <a:lumMod val="75000"/>
                  </a:schemeClr>
                </a:solidFill>
              </a:rPr>
              <a:t>. How did Dad like the new 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dish in the end?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He thought it was great.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tx2">
                    <a:lumMod val="75000"/>
                  </a:schemeClr>
                </a:solidFill>
              </a:rPr>
              <a:t>4. What did Mum mean when she said “that’s a first in this house and I hope not the last</a:t>
            </a:r>
            <a:r>
              <a:rPr lang="en-US" altLang="zh-CN" sz="2800" dirty="0" smtClean="0">
                <a:solidFill>
                  <a:schemeClr val="tx2">
                    <a:lumMod val="75000"/>
                  </a:schemeClr>
                </a:solidFill>
              </a:rPr>
              <a:t>”?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She liked the new dish and hoped the family would try more in the future.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3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200900" cy="792088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Lead-in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8720" y="1500174"/>
            <a:ext cx="8435280" cy="55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Look at the title and the cover of the book. Answer the following questions:</a:t>
            </a:r>
          </a:p>
          <a:p>
            <a:pPr marL="0" indent="0">
              <a:buNone/>
            </a:pPr>
            <a:r>
              <a:rPr lang="en-US" altLang="zh-CN" sz="2800" dirty="0" smtClean="0"/>
              <a:t>1</a:t>
            </a:r>
            <a:r>
              <a:rPr lang="en-US" altLang="zh-CN" sz="2800" dirty="0"/>
              <a:t>. What can you see </a:t>
            </a:r>
            <a:r>
              <a:rPr lang="en-US" altLang="zh-CN" sz="2800" dirty="0" smtClean="0"/>
              <a:t>from </a:t>
            </a:r>
            <a:r>
              <a:rPr lang="en-US" altLang="zh-CN" sz="2800" dirty="0"/>
              <a:t>the cover? 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2</a:t>
            </a:r>
            <a:r>
              <a:rPr lang="en-US" altLang="zh-CN" sz="2800" dirty="0"/>
              <a:t>. Where does this story probably take place? 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3. What has probably happened in the story?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132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9389" y="116632"/>
            <a:ext cx="8229600" cy="63894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/>
              <a:t>Third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764706"/>
            <a:ext cx="8928992" cy="2016223"/>
          </a:xfrm>
        </p:spPr>
        <p:txBody>
          <a:bodyPr>
            <a:noAutofit/>
          </a:bodyPr>
          <a:lstStyle/>
          <a:p>
            <a:r>
              <a:rPr lang="en-US" altLang="zh-CN" b="1" dirty="0" smtClean="0"/>
              <a:t>Read the story again and draw </a:t>
            </a:r>
            <a:r>
              <a:rPr lang="en-US" altLang="zh-CN" b="1" dirty="0"/>
              <a:t>a mind map to illustrate the significant moments in the story and mark the feelings of the </a:t>
            </a:r>
            <a:r>
              <a:rPr lang="en-US" altLang="zh-CN" b="1" dirty="0" smtClean="0"/>
              <a:t>character. </a:t>
            </a:r>
            <a:r>
              <a:rPr lang="en-US" altLang="zh-CN" b="1" dirty="0"/>
              <a:t>You may choose either Dad’s or Jessica’s perspective</a:t>
            </a:r>
            <a:r>
              <a:rPr lang="en-US" altLang="zh-CN" b="1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65" t="21398" r="21979" b="8475"/>
          <a:stretch/>
        </p:blipFill>
        <p:spPr bwMode="auto">
          <a:xfrm>
            <a:off x="2123728" y="2852936"/>
            <a:ext cx="5368913" cy="3818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2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Pair work 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215752"/>
            <a:ext cx="8136904" cy="35814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Use the mind map to retell the story to each other and ask for feedback. You may have a further discussion about your agreements and disagreements.  </a:t>
            </a:r>
            <a:endParaRPr lang="zh-CN" altLang="en-US" b="1" dirty="0"/>
          </a:p>
        </p:txBody>
      </p:sp>
      <p:pic>
        <p:nvPicPr>
          <p:cNvPr id="1028" name="Picture 4" descr="C:\Users\Administrator\Desktop\VCG41N68076786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512530"/>
            <a:ext cx="3168352" cy="272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4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Reading Circle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836713"/>
            <a:ext cx="8640960" cy="4525963"/>
          </a:xfrm>
        </p:spPr>
        <p:txBody>
          <a:bodyPr/>
          <a:lstStyle/>
          <a:p>
            <a:r>
              <a:rPr lang="en-US" altLang="zh-CN" b="1" dirty="0"/>
              <a:t>Read the tasks for different roles in the reading circle. Choose one role and finish the task. Then share your findings in your circle.</a:t>
            </a:r>
            <a:endParaRPr lang="zh-CN" altLang="en-US" b="1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2834251565"/>
              </p:ext>
            </p:extLst>
          </p:nvPr>
        </p:nvGraphicFramePr>
        <p:xfrm>
          <a:off x="1259632" y="2780928"/>
          <a:ext cx="6840760" cy="363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883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VCG411656824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904" y="3721338"/>
            <a:ext cx="4261343" cy="316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200900" cy="720079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Group work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308580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Work in groups of four. </a:t>
            </a:r>
            <a:r>
              <a:rPr lang="en-US" altLang="zh-CN" b="1" dirty="0"/>
              <a:t>Imagine you </a:t>
            </a:r>
            <a:r>
              <a:rPr lang="en-US" altLang="zh-CN" b="1" dirty="0" smtClean="0"/>
              <a:t>were </a:t>
            </a:r>
            <a:r>
              <a:rPr lang="en-US" altLang="zh-CN" b="1" dirty="0"/>
              <a:t>Mum, Dad, Jessica and Ollie. You </a:t>
            </a:r>
            <a:r>
              <a:rPr lang="en-US" altLang="zh-CN" b="1" dirty="0" smtClean="0"/>
              <a:t>would have </a:t>
            </a:r>
            <a:r>
              <a:rPr lang="en-US" altLang="zh-CN" b="1" dirty="0"/>
              <a:t>a </a:t>
            </a:r>
            <a:r>
              <a:rPr lang="en-US" altLang="zh-CN" b="1" dirty="0" smtClean="0"/>
              <a:t>talk after dinner mainly about what you have </a:t>
            </a:r>
            <a:r>
              <a:rPr lang="en-US" altLang="zh-CN" b="1" dirty="0" smtClean="0"/>
              <a:t>learnt </a:t>
            </a:r>
            <a:r>
              <a:rPr lang="en-US" altLang="zh-CN" b="1" dirty="0" smtClean="0"/>
              <a:t>from “the </a:t>
            </a:r>
            <a:r>
              <a:rPr lang="en-US" altLang="zh-CN" b="1" dirty="0"/>
              <a:t>wrong trolley” </a:t>
            </a:r>
            <a:r>
              <a:rPr lang="en-US" altLang="zh-CN" b="1" dirty="0" smtClean="0"/>
              <a:t>incident. Choose your role and </a:t>
            </a:r>
            <a:r>
              <a:rPr lang="en-US" altLang="zh-CN" b="1" dirty="0"/>
              <a:t>act it </a:t>
            </a:r>
            <a:r>
              <a:rPr lang="en-US" altLang="zh-CN" b="1" dirty="0" smtClean="0"/>
              <a:t>out as a group.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10449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200900" cy="798983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Show time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844824"/>
            <a:ext cx="7416824" cy="35814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Act out your talk in front of the class.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You may also introduce why your group designed the talk in this way.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56784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200900" cy="72008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Discussion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41347" y="1638300"/>
            <a:ext cx="7704856" cy="35814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If </a:t>
            </a:r>
            <a:r>
              <a:rPr lang="en-US" altLang="zh-CN" b="1" dirty="0"/>
              <a:t>accidents happen in our </a:t>
            </a:r>
            <a:r>
              <a:rPr lang="en-US" altLang="zh-CN" b="1" dirty="0" smtClean="0"/>
              <a:t>family, how could we help or what should we do?</a:t>
            </a:r>
            <a:endParaRPr lang="zh-CN" altLang="en-US" b="1" dirty="0"/>
          </a:p>
        </p:txBody>
      </p:sp>
      <p:pic>
        <p:nvPicPr>
          <p:cNvPr id="6146" name="Picture 2" descr="C:\Users\Administrator\Desktop\4783065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4764030" cy="291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65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557577"/>
            <a:ext cx="5328592" cy="4525963"/>
          </a:xfrm>
        </p:spPr>
        <p:txBody>
          <a:bodyPr>
            <a:normAutofit/>
          </a:bodyPr>
          <a:lstStyle/>
          <a:p>
            <a:r>
              <a:rPr lang="en-US" altLang="zh-CN" sz="4400" b="1" i="1" dirty="0" smtClean="0"/>
              <a:t>“Life </a:t>
            </a:r>
            <a:r>
              <a:rPr lang="en-US" altLang="zh-CN" sz="4400" b="1" i="1" dirty="0"/>
              <a:t>is like a box of chocolates. You never know what </a:t>
            </a:r>
            <a:r>
              <a:rPr lang="en-US" altLang="zh-CN" sz="4400" b="1" i="1" dirty="0" smtClean="0"/>
              <a:t>you’re </a:t>
            </a:r>
            <a:r>
              <a:rPr lang="en-US" altLang="zh-CN" sz="4400" b="1" i="1" dirty="0" err="1"/>
              <a:t>gonna</a:t>
            </a:r>
            <a:r>
              <a:rPr lang="en-US" altLang="zh-CN" sz="4400" b="1" i="1" dirty="0"/>
              <a:t> </a:t>
            </a:r>
            <a:r>
              <a:rPr lang="en-US" altLang="zh-CN" sz="4400" b="1" i="1" dirty="0" smtClean="0"/>
              <a:t>get.”</a:t>
            </a:r>
            <a:endParaRPr lang="zh-CN" altLang="en-US" sz="4400" b="1" i="1" dirty="0"/>
          </a:p>
        </p:txBody>
      </p:sp>
      <p:pic>
        <p:nvPicPr>
          <p:cNvPr id="4098" name="Picture 2" descr="C:\Users\Administrator\Desktop\QJ81689373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132856"/>
            <a:ext cx="2569468" cy="385420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56784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istrator\Desktop\VCG4115538686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" t="8596" r="44540"/>
          <a:stretch/>
        </p:blipFill>
        <p:spPr bwMode="auto">
          <a:xfrm>
            <a:off x="467544" y="1499997"/>
            <a:ext cx="3600400" cy="46143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200900" cy="726975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Homework 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67944" y="1567488"/>
            <a:ext cx="4896544" cy="3085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You may choose one task.</a:t>
            </a:r>
          </a:p>
          <a:p>
            <a:pPr marL="352425" indent="-352425">
              <a:buFont typeface="+mj-lt"/>
              <a:buAutoNum type="arabicPeriod"/>
            </a:pPr>
            <a:r>
              <a:rPr lang="en-US" altLang="zh-CN" sz="2800" dirty="0" smtClean="0"/>
              <a:t>Write </a:t>
            </a:r>
            <a:r>
              <a:rPr lang="en-US" altLang="zh-CN" sz="2800" dirty="0"/>
              <a:t>down what we should do if accidents happen in our family.</a:t>
            </a:r>
            <a:endParaRPr lang="zh-CN" altLang="zh-CN" sz="2800" dirty="0"/>
          </a:p>
          <a:p>
            <a:pPr marL="352425" indent="-352425">
              <a:buFont typeface="+mj-lt"/>
              <a:buAutoNum type="arabicPeriod"/>
            </a:pPr>
            <a:r>
              <a:rPr lang="en-US" altLang="zh-CN" sz="2800" dirty="0" smtClean="0"/>
              <a:t>Write </a:t>
            </a:r>
            <a:r>
              <a:rPr lang="en-US" altLang="zh-CN" sz="2800" dirty="0"/>
              <a:t>down another possible ending to the story.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9373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293496" cy="78296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First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8072" y="1556792"/>
            <a:ext cx="8604448" cy="3240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Read the story and answer the following questions.</a:t>
            </a:r>
          </a:p>
          <a:p>
            <a:pPr marL="352425" indent="-352425">
              <a:buFont typeface="+mj-lt"/>
              <a:buAutoNum type="arabicPeriod"/>
            </a:pPr>
            <a:r>
              <a:rPr lang="en-US" altLang="zh-CN" sz="2800" dirty="0" smtClean="0"/>
              <a:t>Who is the narrator of the story?</a:t>
            </a:r>
          </a:p>
          <a:p>
            <a:pPr marL="352425" indent="-352425">
              <a:buFont typeface="+mj-lt"/>
              <a:buAutoNum type="arabicPeriod"/>
            </a:pPr>
            <a:r>
              <a:rPr lang="en-US" altLang="zh-CN" sz="2800" dirty="0" smtClean="0"/>
              <a:t>What’s the story about?</a:t>
            </a:r>
          </a:p>
          <a:p>
            <a:pPr marL="352425" indent="-352425">
              <a:buFont typeface="+mj-lt"/>
              <a:buAutoNum type="arabicPeriod"/>
            </a:pPr>
            <a:r>
              <a:rPr lang="en-US" altLang="zh-CN" sz="2800" dirty="0" smtClean="0"/>
              <a:t>How many major parts can the story be divided into? What is the main idea of each part?</a:t>
            </a:r>
          </a:p>
        </p:txBody>
      </p:sp>
    </p:spTree>
    <p:extLst>
      <p:ext uri="{BB962C8B-B14F-4D97-AF65-F5344CB8AC3E}">
        <p14:creationId xmlns:p14="http://schemas.microsoft.com/office/powerpoint/2010/main" val="27890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First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6064" y="1268760"/>
            <a:ext cx="8604448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Read the story and answer the following questions.</a:t>
            </a:r>
          </a:p>
          <a:p>
            <a:pPr marL="514350" indent="-514350">
              <a:buNone/>
            </a:pPr>
            <a:r>
              <a:rPr lang="en-US" altLang="zh-CN" sz="2800" dirty="0" smtClean="0"/>
              <a:t>1. Who is the narrator of the story?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Jessica, the daughter.</a:t>
            </a:r>
          </a:p>
          <a:p>
            <a:pPr marL="0" indent="0">
              <a:buNone/>
            </a:pPr>
            <a:r>
              <a:rPr lang="en-US" altLang="zh-CN" sz="2800" dirty="0" smtClean="0"/>
              <a:t>2. What’s the story about?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It’s about how Jessica and her dad and brother managed to cook a nice dish with the things they accidentally bought after they took </a:t>
            </a:r>
            <a:r>
              <a:rPr lang="en-US" altLang="zh-CN" sz="2800" b="1" dirty="0">
                <a:solidFill>
                  <a:schemeClr val="tx2">
                    <a:lumMod val="75000"/>
                  </a:schemeClr>
                </a:solidFill>
              </a:rPr>
              <a:t>the wrong trolley while 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shopping.</a:t>
            </a:r>
          </a:p>
        </p:txBody>
      </p:sp>
    </p:spTree>
    <p:extLst>
      <p:ext uri="{BB962C8B-B14F-4D97-AF65-F5344CB8AC3E}">
        <p14:creationId xmlns:p14="http://schemas.microsoft.com/office/powerpoint/2010/main" val="160557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First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6064" y="1196752"/>
            <a:ext cx="8604448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Read the story and answer the following </a:t>
            </a:r>
            <a:r>
              <a:rPr lang="en-US" altLang="zh-CN" b="1" dirty="0" smtClean="0"/>
              <a:t>questions.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sz="2800" dirty="0" smtClean="0"/>
              <a:t>3.  How many major parts can the story be divided into? What is the main idea of each part?</a:t>
            </a:r>
          </a:p>
          <a:p>
            <a:pPr>
              <a:buNone/>
            </a:pP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It can be divided into four major parts.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Beginning: Busy shopping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Development: Wrong trolley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Climax: </a:t>
            </a:r>
            <a:r>
              <a:rPr lang="en-US" altLang="zh-CN" sz="2800" b="1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ew cooking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Ending: Nice dinner</a:t>
            </a:r>
          </a:p>
        </p:txBody>
      </p:sp>
    </p:spTree>
    <p:extLst>
      <p:ext uri="{BB962C8B-B14F-4D97-AF65-F5344CB8AC3E}">
        <p14:creationId xmlns:p14="http://schemas.microsoft.com/office/powerpoint/2010/main" val="80294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5048" y="1142984"/>
            <a:ext cx="8568952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</a:t>
            </a:r>
            <a:r>
              <a:rPr lang="en-US" altLang="zh-CN" b="1" dirty="0"/>
              <a:t>each part again in detail and answer the following questions. 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r>
              <a:rPr lang="en-US" altLang="zh-CN" sz="2800" b="1" dirty="0" smtClean="0"/>
              <a:t>Beginning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1. What was the supermarket like when the family arrived?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2. How did the family work like a well-oiled machine?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 smtClean="0"/>
              <a:t>3. Why </a:t>
            </a:r>
            <a:r>
              <a:rPr lang="en-US" altLang="zh-CN" sz="2800" dirty="0"/>
              <a:t>did they skip the “exotic foods” section altogether?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4. What was the new tactic they decided on?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5. What did the children get </a:t>
            </a:r>
            <a:r>
              <a:rPr lang="en-US" altLang="zh-CN" sz="2800" dirty="0" smtClean="0"/>
              <a:t>as </a:t>
            </a:r>
            <a:r>
              <a:rPr lang="en-US" altLang="zh-CN" sz="2800" dirty="0"/>
              <a:t>rewards for their help?</a:t>
            </a:r>
            <a:endParaRPr lang="zh-CN" altLang="zh-CN" sz="28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023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052736"/>
            <a:ext cx="8712968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</a:t>
            </a:r>
            <a:r>
              <a:rPr lang="en-US" altLang="zh-CN" b="1" dirty="0"/>
              <a:t>each part again in detail and answer the following questions. </a:t>
            </a:r>
          </a:p>
          <a:p>
            <a:pPr>
              <a:buNone/>
            </a:pPr>
            <a:r>
              <a:rPr lang="en-US" altLang="zh-CN" sz="2800" b="1" dirty="0"/>
              <a:t>Beginning</a:t>
            </a:r>
            <a:endParaRPr lang="zh-CN" altLang="zh-CN" sz="2800" dirty="0"/>
          </a:p>
          <a:p>
            <a:pPr marL="0" indent="0">
              <a:buNone/>
            </a:pPr>
            <a:r>
              <a:rPr lang="en-US" altLang="zh-CN" sz="2800" dirty="0"/>
              <a:t>1. What was the supermarket like when the family arrived</a:t>
            </a:r>
            <a:r>
              <a:rPr lang="en-US" altLang="zh-CN" sz="2800" dirty="0" smtClean="0"/>
              <a:t>?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It’s packed like sardines in a tin.</a:t>
            </a:r>
          </a:p>
          <a:p>
            <a:r>
              <a:rPr lang="en-US" altLang="zh-CN" sz="2800" b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very crowded)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4" name="Picture 2" descr="C:\Users\Administrator\Desktop\VCG41dv81103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140969"/>
            <a:ext cx="2154596" cy="31569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dministrator\Desktop\VCG41N1182934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159310"/>
            <a:ext cx="3270248" cy="21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17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5048" y="1052736"/>
            <a:ext cx="8568952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</a:t>
            </a:r>
            <a:r>
              <a:rPr lang="en-US" altLang="zh-CN" b="1" dirty="0"/>
              <a:t>each part again in detail and answer the following questions. </a:t>
            </a:r>
          </a:p>
          <a:p>
            <a:pPr marL="0" indent="0">
              <a:buNone/>
            </a:pPr>
            <a:r>
              <a:rPr lang="en-US" altLang="zh-CN" sz="2800" dirty="0" smtClean="0"/>
              <a:t>2</a:t>
            </a:r>
            <a:r>
              <a:rPr lang="en-US" altLang="zh-CN" sz="2800" dirty="0"/>
              <a:t>. How did the family work like a well-oiled machine</a:t>
            </a:r>
            <a:r>
              <a:rPr lang="en-US" altLang="zh-CN" sz="2800" dirty="0" smtClean="0"/>
              <a:t>?</a:t>
            </a:r>
          </a:p>
          <a:p>
            <a:r>
              <a:rPr lang="en-US" altLang="zh-CN" sz="2800" b="1" i="1" dirty="0">
                <a:solidFill>
                  <a:schemeClr val="tx2">
                    <a:lumMod val="75000"/>
                  </a:schemeClr>
                </a:solidFill>
              </a:rPr>
              <a:t>work like a well-oiled </a:t>
            </a:r>
            <a:r>
              <a:rPr lang="en-US" altLang="zh-CN" sz="2800" b="1" i="1" dirty="0" smtClean="0">
                <a:solidFill>
                  <a:schemeClr val="tx2">
                    <a:lumMod val="75000"/>
                  </a:schemeClr>
                </a:solidFill>
              </a:rPr>
              <a:t>machine=cooperate well</a:t>
            </a:r>
          </a:p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Ollie drives, Jessica checks the list and Dad does the running and the grabbing.</a:t>
            </a:r>
          </a:p>
          <a:p>
            <a:pPr marL="0" indent="0">
              <a:buNone/>
            </a:pPr>
            <a:r>
              <a:rPr lang="en-US" altLang="zh-CN" sz="2800" dirty="0"/>
              <a:t>3. Why did they skip the “exotic foods” section altogether?</a:t>
            </a:r>
          </a:p>
          <a:p>
            <a:r>
              <a:rPr lang="en-US" altLang="zh-CN" sz="2800" b="1" dirty="0">
                <a:solidFill>
                  <a:schemeClr val="tx2">
                    <a:lumMod val="75000"/>
                  </a:schemeClr>
                </a:solidFill>
              </a:rPr>
              <a:t>Because the family isn’t </a:t>
            </a:r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very good with new foods.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37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 smtClean="0"/>
              <a:t>Second reading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465" y="1268760"/>
            <a:ext cx="8532440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/>
              <a:t>Read </a:t>
            </a:r>
            <a:r>
              <a:rPr lang="en-US" altLang="zh-CN" b="1" dirty="0"/>
              <a:t>each part again in detail and answer the following questions. </a:t>
            </a:r>
          </a:p>
          <a:p>
            <a:pPr marL="0" indent="0">
              <a:buNone/>
            </a:pPr>
            <a:r>
              <a:rPr lang="en-US" altLang="zh-CN" sz="2800" dirty="0" smtClean="0"/>
              <a:t>4</a:t>
            </a:r>
            <a:r>
              <a:rPr lang="en-US" altLang="zh-CN" sz="2800" dirty="0"/>
              <a:t>. What was the new tactic they decided on</a:t>
            </a:r>
            <a:r>
              <a:rPr lang="en-US" altLang="zh-CN" sz="2800" dirty="0" smtClean="0"/>
              <a:t>?</a:t>
            </a:r>
          </a:p>
          <a:p>
            <a:r>
              <a:rPr lang="en-US" altLang="zh-CN" sz="2800" b="1" dirty="0">
                <a:solidFill>
                  <a:schemeClr val="tx2">
                    <a:lumMod val="75000"/>
                  </a:schemeClr>
                </a:solidFill>
              </a:rPr>
              <a:t>Park and ride.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800" dirty="0"/>
              <a:t>5. What did the children get as rewards for their help</a:t>
            </a:r>
            <a:r>
              <a:rPr lang="en-US" altLang="zh-CN" sz="2800" dirty="0" smtClean="0"/>
              <a:t>?</a:t>
            </a:r>
          </a:p>
          <a:p>
            <a:r>
              <a:rPr lang="en-US" altLang="zh-CN" sz="2800" b="1" dirty="0">
                <a:solidFill>
                  <a:schemeClr val="tx2">
                    <a:lumMod val="75000"/>
                  </a:schemeClr>
                </a:solidFill>
              </a:rPr>
              <a:t>Hotdogs.</a:t>
            </a:r>
            <a:endParaRPr lang="zh-CN" altLang="zh-CN" sz="28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158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886</Words>
  <Application>Microsoft Office PowerPoint</Application>
  <PresentationFormat>全屏显示(4:3)</PresentationFormat>
  <Paragraphs>155</Paragraphs>
  <Slides>27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Crop</vt:lpstr>
      <vt:lpstr>The Wrong Trolley 将错就错</vt:lpstr>
      <vt:lpstr>Lead-in</vt:lpstr>
      <vt:lpstr>First reading</vt:lpstr>
      <vt:lpstr>First reading</vt:lpstr>
      <vt:lpstr>First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Second reading</vt:lpstr>
      <vt:lpstr>Third reading</vt:lpstr>
      <vt:lpstr>Pair work </vt:lpstr>
      <vt:lpstr>Reading Circle</vt:lpstr>
      <vt:lpstr>Group work</vt:lpstr>
      <vt:lpstr>Show time</vt:lpstr>
      <vt:lpstr>Discussion</vt:lpstr>
      <vt:lpstr>PowerPoint 演示文稿</vt:lpstr>
      <vt:lpstr>Homework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Wrong Trolley</dc:title>
  <dc:creator>Administrator</dc:creator>
  <cp:lastModifiedBy>fltrp</cp:lastModifiedBy>
  <cp:revision>101</cp:revision>
  <dcterms:created xsi:type="dcterms:W3CDTF">2018-08-25T03:14:49Z</dcterms:created>
  <dcterms:modified xsi:type="dcterms:W3CDTF">2019-01-30T07:18:24Z</dcterms:modified>
</cp:coreProperties>
</file>