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4" r:id="rId2"/>
    <p:sldId id="285" r:id="rId3"/>
    <p:sldId id="296" r:id="rId4"/>
    <p:sldId id="286" r:id="rId5"/>
    <p:sldId id="287" r:id="rId6"/>
    <p:sldId id="288" r:id="rId7"/>
    <p:sldId id="297" r:id="rId8"/>
    <p:sldId id="289" r:id="rId9"/>
    <p:sldId id="290" r:id="rId10"/>
    <p:sldId id="291" r:id="rId11"/>
    <p:sldId id="305" r:id="rId12"/>
    <p:sldId id="292" r:id="rId13"/>
    <p:sldId id="293" r:id="rId14"/>
    <p:sldId id="294" r:id="rId15"/>
    <p:sldId id="301" r:id="rId16"/>
    <p:sldId id="304" r:id="rId17"/>
    <p:sldId id="302" r:id="rId18"/>
    <p:sldId id="298" r:id="rId19"/>
    <p:sldId id="299" r:id="rId20"/>
    <p:sldId id="300" r:id="rId21"/>
    <p:sldId id="295" r:id="rId22"/>
    <p:sldId id="280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319" autoAdjust="0"/>
  </p:normalViewPr>
  <p:slideViewPr>
    <p:cSldViewPr>
      <p:cViewPr>
        <p:scale>
          <a:sx n="81" d="100"/>
          <a:sy n="81" d="100"/>
        </p:scale>
        <p:origin x="-149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B08D0-98D9-4C99-B18C-CBD31ECC5DBE}" type="datetimeFigureOut">
              <a:rPr lang="zh-CN" altLang="en-US" smtClean="0"/>
              <a:pPr/>
              <a:t>2019/1/29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48DE1-5315-4A27-8044-C318864AFC2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23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视觉中国， 图片编号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VCG41200479126-007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48DE1-5315-4A27-8044-C318864AFC2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617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视觉中国， 图片编号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VCG41504580230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48DE1-5315-4A27-8044-C318864AFC2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31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视觉中国， 图片编号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VCG41200419988-001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48DE1-5315-4A27-8044-C318864AFC2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22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视觉中国， 图片编号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VCG41200419988-001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48DE1-5315-4A27-8044-C318864AFC2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228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视觉中国，图片编号</a:t>
            </a:r>
            <a:r>
              <a:rPr lang="en-US" altLang="zh-CN" dirty="0" smtClean="0"/>
              <a:t>ID:VCG41155386867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48DE1-5315-4A27-8044-C318864AFC2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00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7200" cap="none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1" y="3956282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 baseline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3182DC8-2AD1-4F6E-928D-601A84BA3D5F}" type="datetimeFigureOut">
              <a:rPr lang="zh-CN" altLang="en-US" smtClean="0">
                <a:solidFill>
                  <a:srgbClr val="632E62"/>
                </a:solidFill>
              </a:rPr>
              <a:pPr/>
              <a:t>2019/1/29</a:t>
            </a:fld>
            <a:endParaRPr lang="zh-CN" altLang="en-US">
              <a:solidFill>
                <a:srgbClr val="632E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2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CN" altLang="en-US">
              <a:solidFill>
                <a:srgbClr val="632E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219C286-C66E-4CB1-A030-2CF5247F998D}" type="slidenum">
              <a:rPr lang="zh-CN" altLang="en-US" smtClean="0">
                <a:solidFill>
                  <a:srgbClr val="632E62"/>
                </a:solidFill>
              </a:rPr>
              <a:pPr/>
              <a:t>‹#›</a:t>
            </a:fld>
            <a:endParaRPr lang="zh-CN" altLang="en-US">
              <a:solidFill>
                <a:srgbClr val="632E6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4645" y="744472"/>
            <a:ext cx="8005588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8371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aseline="0">
                <a:latin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aseline="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2DC8-2AD1-4F6E-928D-601A84BA3D5F}" type="datetimeFigureOut">
              <a:rPr lang="zh-CN" altLang="en-US" smtClean="0">
                <a:solidFill>
                  <a:srgbClr val="632E62"/>
                </a:solidFill>
              </a:rPr>
              <a:pPr/>
              <a:t>2019/1/29</a:t>
            </a:fld>
            <a:endParaRPr lang="zh-CN" altLang="en-US">
              <a:solidFill>
                <a:srgbClr val="632E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32E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C286-C66E-4CB1-A030-2CF5247F998D}" type="slidenum">
              <a:rPr lang="zh-CN" altLang="en-US" smtClean="0">
                <a:solidFill>
                  <a:srgbClr val="632E62"/>
                </a:solidFill>
              </a:rPr>
              <a:pPr/>
              <a:t>‹#›</a:t>
            </a:fld>
            <a:endParaRPr lang="zh-CN" altLang="en-US">
              <a:solidFill>
                <a:srgbClr val="632E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6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3182DC8-2AD1-4F6E-928D-601A84BA3D5F}" type="datetimeFigureOut">
              <a:rPr lang="zh-CN" altLang="en-US" smtClean="0">
                <a:solidFill>
                  <a:srgbClr val="632E62"/>
                </a:solidFill>
              </a:rPr>
              <a:pPr/>
              <a:t>2019/1/29</a:t>
            </a:fld>
            <a:endParaRPr lang="zh-CN" altLang="en-US">
              <a:solidFill>
                <a:srgbClr val="632E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4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CN" altLang="en-US">
              <a:solidFill>
                <a:srgbClr val="632E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3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219C286-C66E-4CB1-A030-2CF5247F998D}" type="slidenum">
              <a:rPr lang="zh-CN" altLang="en-US" smtClean="0">
                <a:solidFill>
                  <a:srgbClr val="632E62"/>
                </a:solidFill>
              </a:rPr>
              <a:pPr/>
              <a:t>‹#›</a:t>
            </a:fld>
            <a:endParaRPr lang="zh-CN" altLang="en-US">
              <a:solidFill>
                <a:srgbClr val="632E6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641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75656" y="1052736"/>
            <a:ext cx="6264696" cy="2098226"/>
          </a:xfrm>
        </p:spPr>
        <p:txBody>
          <a:bodyPr/>
          <a:lstStyle/>
          <a:p>
            <a:r>
              <a:rPr lang="en-US" altLang="zh-CN" sz="6600" dirty="0" smtClean="0"/>
              <a:t>Cotton Wool Kids</a:t>
            </a:r>
            <a:br>
              <a:rPr lang="en-US" altLang="zh-CN" sz="6600" dirty="0" smtClean="0"/>
            </a:br>
            <a:r>
              <a:rPr lang="zh-CN" altLang="en-US" sz="6600" dirty="0" smtClean="0"/>
              <a:t>丛林惊魂</a:t>
            </a:r>
            <a:endParaRPr lang="zh-CN" altLang="en-US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5" r="2741" b="19157"/>
          <a:stretch/>
        </p:blipFill>
        <p:spPr bwMode="auto">
          <a:xfrm>
            <a:off x="1187624" y="3390989"/>
            <a:ext cx="4538436" cy="279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616530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选自</a:t>
            </a:r>
            <a:r>
              <a:rPr lang="en-US" altLang="zh-CN" sz="28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28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多维阅读第</a:t>
            </a:r>
            <a:r>
              <a:rPr lang="en-US" altLang="zh-CN" sz="28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19</a:t>
            </a:r>
            <a:r>
              <a:rPr lang="zh-CN" altLang="en-US" sz="28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级</a:t>
            </a:r>
            <a:r>
              <a:rPr lang="en-US" altLang="zh-CN" sz="2800" b="1" dirty="0" smtClean="0">
                <a:solidFill>
                  <a:schemeClr val="tx2"/>
                </a:solidFill>
                <a:latin typeface="宋体" pitchFamily="2" charset="-122"/>
                <a:ea typeface="宋体" pitchFamily="2" charset="-122"/>
              </a:rPr>
              <a:t>》</a:t>
            </a:r>
            <a:endParaRPr lang="zh-CN" altLang="en-US" sz="2800" b="1" dirty="0">
              <a:solidFill>
                <a:schemeClr val="tx2"/>
              </a:solidFill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2312324"/>
            <a:ext cx="7200900" cy="358140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 Beginning</a:t>
            </a:r>
          </a:p>
          <a:p>
            <a:r>
              <a:rPr lang="en-US" altLang="zh-CN" sz="2800" dirty="0" smtClean="0"/>
              <a:t> Development</a:t>
            </a:r>
          </a:p>
          <a:p>
            <a:r>
              <a:rPr lang="en-US" altLang="zh-CN" sz="2800" dirty="0" smtClean="0"/>
              <a:t> Climax</a:t>
            </a:r>
          </a:p>
          <a:p>
            <a:r>
              <a:rPr lang="en-US" altLang="zh-CN" sz="2800" dirty="0" smtClean="0"/>
              <a:t> Ending</a:t>
            </a:r>
          </a:p>
          <a:p>
            <a:endParaRPr lang="zh-CN" altLang="en-US" sz="2800" dirty="0"/>
          </a:p>
        </p:txBody>
      </p:sp>
      <p:pic>
        <p:nvPicPr>
          <p:cNvPr id="3074" name="Picture 2" descr="C:\Users\qhfz\Desktop\f4fb71ee8e994251805174a7e5a3ed6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4" b="6262"/>
          <a:stretch/>
        </p:blipFill>
        <p:spPr bwMode="auto">
          <a:xfrm>
            <a:off x="4788024" y="2420888"/>
            <a:ext cx="3840665" cy="347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611560" y="188640"/>
            <a:ext cx="792088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000" kern="1200" baseline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US" altLang="zh-CN" sz="4400" dirty="0" smtClean="0"/>
              <a:t>Draw a mind map to demonstrate the development of the story.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6715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00900" cy="1008112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Story-telling </a:t>
            </a:r>
            <a:r>
              <a:rPr lang="en-US" altLang="zh-CN" sz="4400" dirty="0" smtClean="0"/>
              <a:t>suggestions: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700808"/>
            <a:ext cx="7776864" cy="2664296"/>
          </a:xfrm>
        </p:spPr>
        <p:txBody>
          <a:bodyPr>
            <a:noAutofit/>
          </a:bodyPr>
          <a:lstStyle/>
          <a:p>
            <a:r>
              <a:rPr lang="zh-CN" altLang="zh-CN" sz="2800" dirty="0"/>
              <a:t>建议</a:t>
            </a:r>
            <a:r>
              <a:rPr lang="en-US" altLang="zh-CN" sz="2800" dirty="0"/>
              <a:t>1</a:t>
            </a:r>
            <a:r>
              <a:rPr lang="zh-CN" altLang="zh-CN" sz="2800" dirty="0"/>
              <a:t>：用</a:t>
            </a:r>
            <a:r>
              <a:rPr lang="en-US" altLang="zh-CN" sz="2800" dirty="0"/>
              <a:t>5</a:t>
            </a:r>
            <a:r>
              <a:rPr lang="zh-CN" altLang="zh-CN" sz="2800" dirty="0"/>
              <a:t>个</a:t>
            </a:r>
            <a:r>
              <a:rPr lang="en-US" altLang="zh-CN" sz="2800" dirty="0" err="1"/>
              <a:t>wh</a:t>
            </a:r>
            <a:r>
              <a:rPr lang="zh-CN" altLang="zh-CN" sz="2800" dirty="0"/>
              <a:t>的记叙方法讲述故事</a:t>
            </a:r>
            <a:r>
              <a:rPr lang="zh-CN" altLang="zh-CN" sz="2800" dirty="0" smtClean="0"/>
              <a:t>；</a:t>
            </a:r>
            <a:endParaRPr lang="en-US" altLang="zh-CN" sz="2800" dirty="0" smtClean="0"/>
          </a:p>
          <a:p>
            <a:r>
              <a:rPr lang="zh-CN" altLang="zh-CN" sz="2800" dirty="0" smtClean="0"/>
              <a:t>建议</a:t>
            </a:r>
            <a:r>
              <a:rPr lang="en-US" altLang="zh-CN" sz="2800" dirty="0"/>
              <a:t>2</a:t>
            </a:r>
            <a:r>
              <a:rPr lang="zh-CN" altLang="zh-CN" sz="2800" dirty="0"/>
              <a:t>：用故事的情节变化线讲述故事</a:t>
            </a:r>
            <a:r>
              <a:rPr lang="zh-CN" altLang="zh-CN" sz="2800" dirty="0" smtClean="0"/>
              <a:t>；</a:t>
            </a:r>
            <a:endParaRPr lang="en-US" altLang="zh-CN" sz="2800" dirty="0" smtClean="0"/>
          </a:p>
          <a:p>
            <a:r>
              <a:rPr lang="zh-CN" altLang="zh-CN" sz="2800" dirty="0" smtClean="0"/>
              <a:t>建议</a:t>
            </a:r>
            <a:r>
              <a:rPr lang="en-US" altLang="zh-CN" sz="2800" dirty="0"/>
              <a:t>3</a:t>
            </a:r>
            <a:r>
              <a:rPr lang="zh-CN" altLang="zh-CN" sz="2800" dirty="0"/>
              <a:t>：用老师建议的分部阅读方式分别</a:t>
            </a:r>
            <a:r>
              <a:rPr lang="zh-CN" altLang="zh-CN" sz="2800" dirty="0" smtClean="0"/>
              <a:t>讲述</a:t>
            </a:r>
            <a:r>
              <a:rPr lang="en-US" altLang="zh-CN" sz="2800" dirty="0" smtClean="0"/>
              <a:t>              </a:t>
            </a:r>
            <a:r>
              <a:rPr lang="zh-CN" altLang="zh-CN" sz="2800" dirty="0" smtClean="0"/>
              <a:t>故事</a:t>
            </a:r>
            <a:r>
              <a:rPr lang="zh-CN" altLang="zh-CN" sz="2800" dirty="0"/>
              <a:t>；</a:t>
            </a:r>
            <a:endParaRPr lang="en-US" altLang="zh-CN" sz="2800" dirty="0" smtClean="0"/>
          </a:p>
          <a:p>
            <a:r>
              <a:rPr lang="zh-CN" altLang="zh-CN" sz="2800" dirty="0" smtClean="0"/>
              <a:t>建议</a:t>
            </a:r>
            <a:r>
              <a:rPr lang="en-US" altLang="zh-CN" sz="2800" dirty="0"/>
              <a:t>4</a:t>
            </a:r>
            <a:r>
              <a:rPr lang="zh-CN" altLang="zh-CN" sz="2800" dirty="0"/>
              <a:t>：小组内分角色讲述</a:t>
            </a:r>
            <a:r>
              <a:rPr lang="zh-CN" altLang="zh-CN" sz="2800" dirty="0" smtClean="0"/>
              <a:t>故事</a:t>
            </a:r>
            <a:r>
              <a:rPr lang="en-US" altLang="zh-CN" sz="2800" dirty="0" smtClean="0"/>
              <a:t> </a:t>
            </a:r>
            <a:r>
              <a:rPr lang="zh-CN" altLang="zh-CN" sz="2800" dirty="0" smtClean="0"/>
              <a:t>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3762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00900" cy="792088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Character analysis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124744"/>
            <a:ext cx="813690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/>
              <a:t>1</a:t>
            </a:r>
            <a:r>
              <a:rPr lang="en-US" altLang="zh-CN" sz="2800" dirty="0" smtClean="0"/>
              <a:t>. Banjo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(1) Confident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  “Aw, Ma,” said Banjo, “we’re not babies.” (</a:t>
            </a:r>
            <a:r>
              <a:rPr lang="en-US" altLang="zh-CN" sz="2800" dirty="0" smtClean="0"/>
              <a:t>P2)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(2) Blunt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 “They have let us come here,” said Banjo, “because there is nothing risky. Besides, we know this place as well as our backyard.”  (</a:t>
            </a:r>
            <a:r>
              <a:rPr lang="en-US" altLang="zh-CN" sz="2800" dirty="0" smtClean="0"/>
              <a:t>P4)</a:t>
            </a:r>
            <a:endParaRPr lang="zh-CN" altLang="zh-CN" sz="2800" dirty="0"/>
          </a:p>
          <a:p>
            <a:pPr marL="0" indent="0">
              <a:buNone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256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6938" y="1124744"/>
            <a:ext cx="8424936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/>
              <a:t>2. </a:t>
            </a:r>
            <a:r>
              <a:rPr lang="en-US" altLang="zh-CN" sz="2800" dirty="0" err="1"/>
              <a:t>Mog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(1) Considerate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  “Maybe it’s because they care,” replied </a:t>
            </a:r>
            <a:r>
              <a:rPr lang="en-US" altLang="zh-CN" sz="2800" dirty="0" err="1"/>
              <a:t>Mog</a:t>
            </a:r>
            <a:r>
              <a:rPr lang="en-US" altLang="zh-CN" sz="2800" dirty="0"/>
              <a:t>. (</a:t>
            </a:r>
            <a:r>
              <a:rPr lang="en-US" altLang="zh-CN" sz="2800" dirty="0" smtClean="0"/>
              <a:t>P4)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(2) Cautious</a:t>
            </a:r>
            <a:endParaRPr lang="zh-CN" altLang="zh-CN" sz="2800" dirty="0"/>
          </a:p>
          <a:p>
            <a:pPr marL="93663" indent="-93663">
              <a:buNone/>
            </a:pPr>
            <a:r>
              <a:rPr lang="en-US" altLang="zh-CN" sz="2800" dirty="0"/>
              <a:t>  “Do you think we should leave a note on this tree?” </a:t>
            </a:r>
            <a:r>
              <a:rPr lang="en-US" altLang="zh-CN" sz="2800" dirty="0" smtClean="0"/>
              <a:t> suggested </a:t>
            </a:r>
            <a:r>
              <a:rPr lang="en-US" altLang="zh-CN" sz="2800" dirty="0" err="1"/>
              <a:t>Mog</a:t>
            </a:r>
            <a:r>
              <a:rPr lang="en-US" altLang="zh-CN" sz="2800" dirty="0"/>
              <a:t>. </a:t>
            </a:r>
            <a:r>
              <a:rPr lang="en-US" altLang="zh-CN" sz="2800" dirty="0" smtClean="0"/>
              <a:t>(P6)</a:t>
            </a:r>
            <a:endParaRPr lang="zh-CN" altLang="zh-CN" sz="2800" dirty="0"/>
          </a:p>
          <a:p>
            <a:pPr marL="0" indent="0">
              <a:buNone/>
            </a:pPr>
            <a:endParaRPr lang="zh-CN" altLang="en-US" sz="2800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200900" cy="720080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Character analysis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5726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556" y="116632"/>
            <a:ext cx="8280920" cy="2520280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Role play</a:t>
            </a:r>
            <a:br>
              <a:rPr lang="en-US" altLang="zh-CN" sz="4400" dirty="0" smtClean="0"/>
            </a:br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r>
              <a:rPr lang="en-US" altLang="zh-CN" sz="3200" dirty="0" smtClean="0"/>
              <a:t>Divide the whole class into three groups and each group </a:t>
            </a:r>
            <a:r>
              <a:rPr lang="en-US" altLang="zh-CN" sz="3200" dirty="0" smtClean="0"/>
              <a:t>prepares </a:t>
            </a:r>
            <a:r>
              <a:rPr lang="en-US" altLang="zh-CN" sz="3200" dirty="0" smtClean="0"/>
              <a:t>one part of the story.</a:t>
            </a:r>
            <a:endParaRPr lang="zh-CN" altLang="en-US" sz="3200" dirty="0"/>
          </a:p>
        </p:txBody>
      </p:sp>
      <p:pic>
        <p:nvPicPr>
          <p:cNvPr id="4099" name="Picture 3" descr="C:\Users\qhfz\Desktop\200419988-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9"/>
          <a:stretch/>
        </p:blipFill>
        <p:spPr bwMode="auto">
          <a:xfrm>
            <a:off x="1979712" y="2734622"/>
            <a:ext cx="5472608" cy="371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35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200900" cy="720080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Optional task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412776"/>
            <a:ext cx="7200900" cy="358140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Adapt </a:t>
            </a:r>
            <a:r>
              <a:rPr lang="en-US" altLang="zh-CN" sz="2800" dirty="0" smtClean="0"/>
              <a:t>the </a:t>
            </a:r>
            <a:r>
              <a:rPr lang="en-US" altLang="zh-CN" sz="2800" dirty="0" smtClean="0"/>
              <a:t>story into a different version.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61767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80920" cy="2232248"/>
          </a:xfrm>
        </p:spPr>
        <p:txBody>
          <a:bodyPr>
            <a:noAutofit/>
          </a:bodyPr>
          <a:lstStyle/>
          <a:p>
            <a:r>
              <a:rPr lang="en-US" altLang="zh-CN" sz="4400" dirty="0" smtClean="0"/>
              <a:t>Role play</a:t>
            </a:r>
            <a:br>
              <a:rPr lang="en-US" altLang="zh-CN" sz="4400" dirty="0" smtClean="0"/>
            </a:br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r>
              <a:rPr lang="en-US" altLang="zh-CN" sz="3200" dirty="0" smtClean="0"/>
              <a:t>Volunteer to do role play according to how </a:t>
            </a:r>
            <a:r>
              <a:rPr lang="en-US" altLang="zh-CN" sz="3200" dirty="0" smtClean="0"/>
              <a:t>you </a:t>
            </a:r>
            <a:r>
              <a:rPr lang="en-US" altLang="zh-CN" sz="3200" dirty="0" smtClean="0"/>
              <a:t>rewrote the story. </a:t>
            </a:r>
            <a:endParaRPr lang="zh-CN" altLang="en-US" sz="4400" dirty="0"/>
          </a:p>
        </p:txBody>
      </p:sp>
      <p:pic>
        <p:nvPicPr>
          <p:cNvPr id="5122" name="Picture 2" descr="C:\Users\qhfz\Desktop\200488331-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8"/>
          <a:stretch/>
        </p:blipFill>
        <p:spPr bwMode="auto">
          <a:xfrm>
            <a:off x="1763688" y="2696205"/>
            <a:ext cx="5868988" cy="37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397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200900" cy="1485900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Conclusion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556792"/>
            <a:ext cx="7200900" cy="358140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What have you </a:t>
            </a:r>
            <a:r>
              <a:rPr lang="en-US" altLang="zh-CN" sz="2800" dirty="0" smtClean="0"/>
              <a:t>learnt </a:t>
            </a:r>
            <a:r>
              <a:rPr lang="en-US" altLang="zh-CN" sz="2800" dirty="0" smtClean="0"/>
              <a:t>from this </a:t>
            </a:r>
            <a:r>
              <a:rPr lang="en-US" altLang="zh-CN" sz="2800" dirty="0"/>
              <a:t>story?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72411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200900" cy="864096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Survival skills learning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196752"/>
            <a:ext cx="7920880" cy="55446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We’ll </a:t>
            </a:r>
            <a:r>
              <a:rPr lang="en-US" altLang="zh-CN" sz="2800" dirty="0"/>
              <a:t>leave a trail with these acorns, just </a:t>
            </a:r>
            <a:r>
              <a:rPr lang="en-US" altLang="zh-CN" sz="2800" dirty="0" smtClean="0"/>
              <a:t>in case.  </a:t>
            </a:r>
            <a:r>
              <a:rPr lang="en-US" altLang="zh-CN" sz="2800" dirty="0"/>
              <a:t>(</a:t>
            </a:r>
            <a:r>
              <a:rPr lang="en-US" altLang="zh-CN" sz="2800" dirty="0" smtClean="0"/>
              <a:t>P6 </a:t>
            </a:r>
            <a:r>
              <a:rPr lang="en-US" altLang="zh-CN" sz="2800" dirty="0"/>
              <a:t>Banjo)</a:t>
            </a:r>
            <a:endParaRPr lang="zh-CN" altLang="zh-CN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Banjo </a:t>
            </a:r>
            <a:r>
              <a:rPr lang="en-US" altLang="zh-CN" sz="2800" dirty="0"/>
              <a:t>took a handful of acorns out of his backpack. “Let’s try </a:t>
            </a:r>
            <a:r>
              <a:rPr lang="en-US" altLang="zh-CN" sz="2800" dirty="0" smtClean="0"/>
              <a:t>hitting </a:t>
            </a:r>
            <a:r>
              <a:rPr lang="en-US" altLang="zh-CN" sz="2800" dirty="0"/>
              <a:t>the old car,” he said.  (</a:t>
            </a:r>
            <a:r>
              <a:rPr lang="en-US" altLang="zh-CN" sz="2800" dirty="0" smtClean="0"/>
              <a:t>P8 </a:t>
            </a:r>
            <a:r>
              <a:rPr lang="en-US" altLang="zh-CN" sz="2800" dirty="0"/>
              <a:t>Banjo)</a:t>
            </a:r>
            <a:endParaRPr lang="zh-CN" altLang="zh-CN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For </a:t>
            </a:r>
            <a:r>
              <a:rPr lang="en-US" altLang="zh-CN" sz="2800" dirty="0"/>
              <a:t>some strange reason </a:t>
            </a:r>
            <a:r>
              <a:rPr lang="en-US" altLang="zh-CN" sz="2800" dirty="0" err="1"/>
              <a:t>Mog</a:t>
            </a:r>
            <a:r>
              <a:rPr lang="en-US" altLang="zh-CN" sz="2800" dirty="0"/>
              <a:t> was reminded of a book she had read about the jungle and how everything is being </a:t>
            </a:r>
            <a:r>
              <a:rPr lang="en-US" altLang="zh-CN" sz="2800" dirty="0" smtClean="0"/>
              <a:t>hunted ‒ only </a:t>
            </a:r>
            <a:r>
              <a:rPr lang="en-US" altLang="zh-CN" sz="2800" dirty="0"/>
              <a:t>the silent and </a:t>
            </a:r>
            <a:r>
              <a:rPr lang="en-US" altLang="zh-CN" sz="2800" dirty="0" smtClean="0"/>
              <a:t>the careful </a:t>
            </a:r>
            <a:r>
              <a:rPr lang="en-US" altLang="zh-CN" sz="2800" dirty="0"/>
              <a:t>survive. (</a:t>
            </a:r>
            <a:r>
              <a:rPr lang="en-US" altLang="zh-CN" sz="2800" dirty="0" smtClean="0"/>
              <a:t>P12 </a:t>
            </a:r>
            <a:r>
              <a:rPr lang="en-US" altLang="zh-CN" sz="2800" dirty="0" err="1"/>
              <a:t>Mog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 marL="514350" indent="-514350">
              <a:buFont typeface="+mj-lt"/>
              <a:buAutoNum type="arabicPeriod"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24521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200900" cy="1166208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Survival skills learning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196752"/>
            <a:ext cx="7992888" cy="51845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zh-CN" sz="2800" dirty="0"/>
              <a:t>He could feel his heart pounding but he had to keep calm, for </a:t>
            </a:r>
            <a:r>
              <a:rPr lang="en-US" altLang="zh-CN" sz="2800" dirty="0" err="1"/>
              <a:t>Mog’s</a:t>
            </a:r>
            <a:r>
              <a:rPr lang="en-US" altLang="zh-CN" sz="2800" dirty="0"/>
              <a:t> sake. (</a:t>
            </a:r>
            <a:r>
              <a:rPr lang="en-US" altLang="zh-CN" sz="2800" dirty="0" smtClean="0"/>
              <a:t>P16 </a:t>
            </a:r>
            <a:r>
              <a:rPr lang="en-US" altLang="zh-CN" sz="2800" dirty="0"/>
              <a:t>Banjo)</a:t>
            </a:r>
            <a:endParaRPr lang="zh-CN" altLang="zh-CN" sz="2800" dirty="0"/>
          </a:p>
          <a:p>
            <a:pPr marL="514350" indent="-514350">
              <a:buFont typeface="+mj-lt"/>
              <a:buAutoNum type="arabicPeriod" startAt="4"/>
            </a:pPr>
            <a:r>
              <a:rPr lang="en-US" altLang="zh-CN" sz="2800" dirty="0" smtClean="0"/>
              <a:t>Take </a:t>
            </a:r>
            <a:r>
              <a:rPr lang="en-US" altLang="zh-CN" sz="2800" dirty="0"/>
              <a:t>off your sweater and tie it around your leg</a:t>
            </a:r>
            <a:r>
              <a:rPr lang="en-US" altLang="zh-CN" sz="2800" dirty="0" smtClean="0"/>
              <a:t>. (P16 </a:t>
            </a:r>
            <a:r>
              <a:rPr lang="en-US" altLang="zh-CN" sz="2800" dirty="0"/>
              <a:t>Banjo)</a:t>
            </a:r>
            <a:endParaRPr lang="zh-CN" altLang="zh-CN" sz="2800" dirty="0"/>
          </a:p>
          <a:p>
            <a:pPr marL="514350" indent="-514350">
              <a:buFont typeface="+mj-lt"/>
              <a:buAutoNum type="arabicPeriod" startAt="4"/>
            </a:pPr>
            <a:r>
              <a:rPr lang="en-US" altLang="zh-CN" sz="2800" dirty="0" smtClean="0"/>
              <a:t>You </a:t>
            </a:r>
            <a:r>
              <a:rPr lang="en-US" altLang="zh-CN" sz="2800" dirty="0"/>
              <a:t>have to stay calm. Close your eyes. Think of something good. I will be back as quick as I can. (</a:t>
            </a:r>
            <a:r>
              <a:rPr lang="en-US" altLang="zh-CN" sz="2800" dirty="0" smtClean="0"/>
              <a:t>P16 </a:t>
            </a:r>
            <a:r>
              <a:rPr lang="en-US" altLang="zh-CN" sz="2800" dirty="0"/>
              <a:t>Banjo)</a:t>
            </a:r>
            <a:endParaRPr lang="zh-CN" altLang="zh-CN" sz="2800" dirty="0"/>
          </a:p>
          <a:p>
            <a:pPr marL="514350" indent="-514350">
              <a:buFont typeface="+mj-lt"/>
              <a:buAutoNum type="arabicPeriod" startAt="4"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2668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00900" cy="720080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Warm up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1556792"/>
            <a:ext cx="7200900" cy="35814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zh-CN" sz="2800" dirty="0" smtClean="0">
                <a:cs typeface="Times New Roman" pitchFamily="18" charset="0"/>
              </a:rPr>
              <a:t>What </a:t>
            </a:r>
            <a:r>
              <a:rPr lang="en-US" altLang="zh-CN" sz="2800" dirty="0">
                <a:cs typeface="Times New Roman" pitchFamily="18" charset="0"/>
              </a:rPr>
              <a:t>can you see </a:t>
            </a:r>
            <a:r>
              <a:rPr lang="en-US" altLang="zh-CN" sz="2800" dirty="0" smtClean="0">
                <a:cs typeface="Times New Roman" pitchFamily="18" charset="0"/>
              </a:rPr>
              <a:t>from </a:t>
            </a:r>
            <a:r>
              <a:rPr lang="en-US" altLang="zh-CN" sz="2800" dirty="0">
                <a:cs typeface="Times New Roman" pitchFamily="18" charset="0"/>
              </a:rPr>
              <a:t>the cover?</a:t>
            </a:r>
            <a:endParaRPr lang="zh-CN" altLang="zh-CN" sz="2800" dirty="0"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zh-CN" sz="2800" dirty="0" smtClean="0">
                <a:cs typeface="Times New Roman" pitchFamily="18" charset="0"/>
              </a:rPr>
              <a:t>What’s </a:t>
            </a:r>
            <a:r>
              <a:rPr lang="en-US" altLang="zh-CN" sz="2800" dirty="0">
                <a:cs typeface="Times New Roman" pitchFamily="18" charset="0"/>
              </a:rPr>
              <a:t>the title and what do you think the meaning of the title might be? </a:t>
            </a:r>
            <a:endParaRPr lang="zh-CN" altLang="zh-CN" sz="2800" dirty="0"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zh-CN" sz="2800" dirty="0" smtClean="0">
                <a:cs typeface="Times New Roman" pitchFamily="18" charset="0"/>
              </a:rPr>
              <a:t>What </a:t>
            </a:r>
            <a:r>
              <a:rPr lang="en-US" altLang="zh-CN" sz="2800" dirty="0">
                <a:cs typeface="Times New Roman" pitchFamily="18" charset="0"/>
              </a:rPr>
              <a:t>kind of story might the </a:t>
            </a:r>
            <a:r>
              <a:rPr lang="en-US" altLang="zh-CN" sz="2800" dirty="0" smtClean="0">
                <a:cs typeface="Times New Roman" pitchFamily="18" charset="0"/>
              </a:rPr>
              <a:t>text </a:t>
            </a:r>
            <a:r>
              <a:rPr lang="en-US" altLang="zh-CN" sz="2800" dirty="0">
                <a:cs typeface="Times New Roman" pitchFamily="18" charset="0"/>
              </a:rPr>
              <a:t>be?</a:t>
            </a:r>
            <a:endParaRPr lang="zh-CN" alt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200900" cy="1166208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Survival skills learning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196752"/>
            <a:ext cx="7992888" cy="51845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altLang="zh-CN" sz="2800" dirty="0"/>
              <a:t>Banjo could see where </a:t>
            </a:r>
            <a:r>
              <a:rPr lang="en-US" altLang="zh-CN" sz="2800" dirty="0" smtClean="0"/>
              <a:t>he had walked through the </a:t>
            </a:r>
            <a:r>
              <a:rPr lang="en-US" altLang="zh-CN" sz="2800" dirty="0"/>
              <a:t>long </a:t>
            </a:r>
            <a:r>
              <a:rPr lang="en-US" altLang="zh-CN" sz="2800" dirty="0" smtClean="0"/>
              <a:t>grass and </a:t>
            </a:r>
            <a:r>
              <a:rPr lang="en-US" altLang="zh-CN" sz="2800" dirty="0"/>
              <a:t>he was able to </a:t>
            </a:r>
            <a:r>
              <a:rPr lang="en-US" altLang="zh-CN" sz="2800" dirty="0" smtClean="0"/>
              <a:t>find the </a:t>
            </a:r>
            <a:r>
              <a:rPr lang="en-US" altLang="zh-CN" sz="2800" dirty="0"/>
              <a:t>hole where </a:t>
            </a:r>
            <a:r>
              <a:rPr lang="en-US" altLang="zh-CN" sz="2800" dirty="0" err="1"/>
              <a:t>Mog</a:t>
            </a:r>
            <a:r>
              <a:rPr lang="en-US" altLang="zh-CN" sz="2800" dirty="0"/>
              <a:t> was. (</a:t>
            </a:r>
            <a:r>
              <a:rPr lang="en-US" altLang="zh-CN" sz="2800" dirty="0" smtClean="0"/>
              <a:t>P20 </a:t>
            </a:r>
            <a:r>
              <a:rPr lang="en-US" altLang="zh-CN" sz="2800" dirty="0"/>
              <a:t>Banjo)</a:t>
            </a:r>
            <a:endParaRPr lang="zh-CN" altLang="zh-CN" sz="2800" dirty="0"/>
          </a:p>
          <a:p>
            <a:pPr marL="514350" indent="-514350">
              <a:buFont typeface="+mj-lt"/>
              <a:buAutoNum type="arabicPeriod" startAt="7"/>
            </a:pPr>
            <a:r>
              <a:rPr lang="en-US" altLang="zh-CN" sz="2800" dirty="0" smtClean="0"/>
              <a:t>“I’m </a:t>
            </a:r>
            <a:r>
              <a:rPr lang="en-US" altLang="zh-CN" sz="2800" dirty="0"/>
              <a:t>going down,” he said, “to see if she is badly injured. If she is, I won’t be moving her.” (</a:t>
            </a:r>
            <a:r>
              <a:rPr lang="en-US" altLang="zh-CN" sz="2800" dirty="0" smtClean="0"/>
              <a:t>P20 </a:t>
            </a:r>
            <a:r>
              <a:rPr lang="en-US" altLang="zh-CN" sz="2800" dirty="0"/>
              <a:t>River Stone)</a:t>
            </a:r>
            <a:endParaRPr lang="zh-CN" altLang="zh-CN" sz="2800" dirty="0"/>
          </a:p>
          <a:p>
            <a:pPr marL="514350" indent="-514350">
              <a:buFont typeface="+mj-lt"/>
              <a:buAutoNum type="arabicPeriod" startAt="7"/>
            </a:pPr>
            <a:r>
              <a:rPr lang="en-US" altLang="zh-CN" sz="2800" dirty="0" smtClean="0"/>
              <a:t>And </a:t>
            </a:r>
            <a:r>
              <a:rPr lang="en-US" altLang="zh-CN" sz="2800" dirty="0"/>
              <a:t>next time you go </a:t>
            </a:r>
            <a:r>
              <a:rPr lang="en-US" altLang="zh-CN" sz="2800" dirty="0" smtClean="0"/>
              <a:t>exploring, </a:t>
            </a:r>
            <a:r>
              <a:rPr lang="en-US" altLang="zh-CN" sz="2800" dirty="0"/>
              <a:t>take a map. (</a:t>
            </a:r>
            <a:r>
              <a:rPr lang="en-US" altLang="zh-CN" sz="2800" dirty="0" smtClean="0"/>
              <a:t>P22 </a:t>
            </a:r>
            <a:r>
              <a:rPr lang="en-US" altLang="zh-CN" sz="2800" dirty="0"/>
              <a:t>River Stone</a:t>
            </a:r>
            <a:r>
              <a:rPr lang="en-US" altLang="zh-CN" sz="2800" dirty="0" smtClean="0"/>
              <a:t>) </a:t>
            </a:r>
            <a:endParaRPr lang="zh-CN" altLang="zh-CN" sz="2800" dirty="0"/>
          </a:p>
          <a:p>
            <a:pPr marL="514350" indent="-514350">
              <a:buFont typeface="+mj-lt"/>
              <a:buAutoNum type="arabicPeriod" startAt="7"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92380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496944" cy="792088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Background learning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268760"/>
            <a:ext cx="7632848" cy="5040560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cotton </a:t>
            </a:r>
            <a:r>
              <a:rPr lang="en-US" altLang="zh-CN" dirty="0"/>
              <a:t>wool kid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sz="2800" dirty="0" smtClean="0"/>
              <a:t>由于</a:t>
            </a:r>
            <a:r>
              <a:rPr lang="zh-CN" altLang="zh-CN" sz="2800" dirty="0"/>
              <a:t>家长的过度</a:t>
            </a:r>
            <a:r>
              <a:rPr lang="zh-CN" altLang="zh-CN" sz="2800" dirty="0" smtClean="0"/>
              <a:t>保护</a:t>
            </a:r>
            <a:r>
              <a:rPr lang="zh-CN" altLang="en-US" sz="2800" dirty="0" smtClean="0"/>
              <a:t>和</a:t>
            </a:r>
            <a:r>
              <a:rPr lang="zh-CN" altLang="en-US" sz="2800" dirty="0" smtClean="0"/>
              <a:t>娇生惯养，一些孩子</a:t>
            </a:r>
            <a:r>
              <a:rPr lang="zh-CN" altLang="zh-CN" sz="2800" dirty="0" smtClean="0"/>
              <a:t>没有</a:t>
            </a:r>
            <a:r>
              <a:rPr lang="zh-CN" altLang="zh-CN" sz="2800" dirty="0"/>
              <a:t>自立能力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 不能面对困难局面和严酷环境的考验、承受不了</a:t>
            </a:r>
            <a:r>
              <a:rPr lang="zh-CN" altLang="en-US" sz="2800" dirty="0" smtClean="0"/>
              <a:t>挫折，这些孩子被称作</a:t>
            </a:r>
            <a:r>
              <a:rPr lang="en-US" altLang="zh-CN" sz="2800" dirty="0"/>
              <a:t>cotton wool </a:t>
            </a:r>
            <a:r>
              <a:rPr lang="en-US" altLang="zh-CN" sz="2800" dirty="0" smtClean="0"/>
              <a:t>kids</a:t>
            </a:r>
            <a:r>
              <a:rPr lang="zh-CN" altLang="zh-CN" dirty="0" smtClean="0"/>
              <a:t>。 </a:t>
            </a:r>
            <a:endParaRPr lang="zh-CN" altLang="zh-CN" dirty="0"/>
          </a:p>
          <a:p>
            <a:r>
              <a:rPr lang="en-US" altLang="zh-CN" dirty="0" smtClean="0"/>
              <a:t>helicopter </a:t>
            </a:r>
            <a:r>
              <a:rPr lang="en-US" altLang="zh-CN" dirty="0"/>
              <a:t>parents </a:t>
            </a:r>
            <a:endParaRPr lang="zh-CN" altLang="zh-CN" dirty="0"/>
          </a:p>
          <a:p>
            <a:pPr marL="0" indent="0">
              <a:buNone/>
            </a:pPr>
            <a:r>
              <a:rPr lang="zh-CN" altLang="zh-CN" sz="2800" dirty="0" smtClean="0"/>
              <a:t>用来</a:t>
            </a:r>
            <a:r>
              <a:rPr lang="zh-CN" altLang="zh-CN" sz="2800" dirty="0"/>
              <a:t>形容过度焦虑</a:t>
            </a:r>
            <a:r>
              <a:rPr lang="zh-CN" altLang="zh-CN" sz="2800" dirty="0" smtClean="0"/>
              <a:t>和</a:t>
            </a:r>
            <a:r>
              <a:rPr lang="zh-CN" altLang="en-US" sz="2800" dirty="0" smtClean="0"/>
              <a:t>溺爱</a:t>
            </a:r>
            <a:r>
              <a:rPr lang="zh-CN" altLang="zh-CN" sz="2800" dirty="0" smtClean="0"/>
              <a:t>孩子</a:t>
            </a:r>
            <a:r>
              <a:rPr lang="zh-CN" altLang="zh-CN" sz="2800" dirty="0"/>
              <a:t>的父母，他们无时无刻不盘旋在孩子的</a:t>
            </a:r>
            <a:r>
              <a:rPr lang="zh-CN" altLang="zh-CN" sz="2800" dirty="0" smtClean="0"/>
              <a:t>周</a:t>
            </a:r>
            <a:r>
              <a:rPr lang="zh-CN" altLang="en-US" sz="2800" dirty="0" smtClean="0"/>
              <a:t>围</a:t>
            </a:r>
            <a:r>
              <a:rPr lang="zh-CN" altLang="zh-CN" sz="2800" dirty="0" smtClean="0"/>
              <a:t>，</a:t>
            </a:r>
            <a:r>
              <a:rPr lang="zh-CN" altLang="zh-CN" sz="2800" dirty="0"/>
              <a:t>插手</a:t>
            </a:r>
            <a:r>
              <a:rPr lang="zh-CN" altLang="zh-CN" sz="2800" dirty="0" smtClean="0"/>
              <a:t>大</a:t>
            </a:r>
            <a:r>
              <a:rPr lang="zh-CN" altLang="zh-CN" sz="2800" dirty="0" smtClean="0"/>
              <a:t>小</a:t>
            </a:r>
            <a:r>
              <a:rPr lang="zh-CN" altLang="en-US" sz="2800" dirty="0" smtClean="0"/>
              <a:t>事情</a:t>
            </a:r>
            <a:r>
              <a:rPr lang="zh-CN" altLang="zh-CN" sz="2800" dirty="0" smtClean="0"/>
              <a:t>。</a:t>
            </a:r>
            <a:endParaRPr lang="zh-CN" altLang="zh-CN" sz="28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4108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VCG4115538686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t="8596" r="44540"/>
          <a:stretch/>
        </p:blipFill>
        <p:spPr bwMode="auto">
          <a:xfrm>
            <a:off x="467544" y="1484784"/>
            <a:ext cx="3600400" cy="4614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404663"/>
            <a:ext cx="7200900" cy="1096015"/>
          </a:xfrm>
        </p:spPr>
        <p:txBody>
          <a:bodyPr>
            <a:normAutofit/>
          </a:bodyPr>
          <a:lstStyle/>
          <a:p>
            <a:pPr algn="ctr"/>
            <a:r>
              <a:rPr lang="en-US" altLang="zh-CN" sz="4400" b="1" dirty="0" smtClean="0"/>
              <a:t>Homework </a:t>
            </a:r>
            <a:endParaRPr lang="zh-CN" altLang="en-US" sz="4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7944" y="1567488"/>
            <a:ext cx="4896544" cy="2797616"/>
          </a:xfrm>
        </p:spPr>
        <p:txBody>
          <a:bodyPr>
            <a:normAutofit/>
          </a:bodyPr>
          <a:lstStyle/>
          <a:p>
            <a:pPr marL="538163" indent="-514350">
              <a:buFont typeface="+mj-lt"/>
              <a:buAutoNum type="arabicPeriod"/>
            </a:pPr>
            <a:r>
              <a:rPr lang="en-US" altLang="zh-CN" sz="2800" dirty="0" smtClean="0"/>
              <a:t>Rewrite </a:t>
            </a:r>
            <a:r>
              <a:rPr lang="en-US" altLang="zh-CN" sz="2800" i="1" dirty="0"/>
              <a:t>Cotton Wool Kids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into a play.</a:t>
            </a:r>
            <a:endParaRPr lang="zh-CN" altLang="zh-CN" sz="2800" dirty="0"/>
          </a:p>
          <a:p>
            <a:pPr marL="539750" indent="-539750">
              <a:buFont typeface="+mj-lt"/>
              <a:buAutoNum type="arabicPeriod"/>
            </a:pPr>
            <a:r>
              <a:rPr lang="en-US" altLang="zh-CN" sz="2800" dirty="0" smtClean="0"/>
              <a:t>Write some advice on </a:t>
            </a:r>
            <a:r>
              <a:rPr lang="en-US" altLang="zh-CN" sz="2800" i="1" dirty="0"/>
              <a:t>Parental Education</a:t>
            </a:r>
            <a:r>
              <a:rPr lang="en-US" altLang="zh-CN" sz="2800" dirty="0"/>
              <a:t> in cooperation with your parents.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937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32656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Reading 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196752"/>
            <a:ext cx="8352928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/>
              <a:t>Before they went over the fence (</a:t>
            </a:r>
            <a:r>
              <a:rPr lang="en-US" altLang="zh-CN" sz="2800" b="1" dirty="0" smtClean="0"/>
              <a:t>P2</a:t>
            </a:r>
            <a:r>
              <a:rPr lang="zh-CN" altLang="en-US" sz="2800" b="1" dirty="0" smtClean="0">
                <a:latin typeface="宋体"/>
                <a:ea typeface="宋体"/>
              </a:rPr>
              <a:t>－</a:t>
            </a:r>
            <a:r>
              <a:rPr lang="en-US" altLang="zh-CN" sz="2800" b="1" dirty="0" smtClean="0"/>
              <a:t>P8 </a:t>
            </a:r>
            <a:r>
              <a:rPr lang="en-US" altLang="zh-CN" sz="2800" b="1" dirty="0"/>
              <a:t>para.1</a:t>
            </a:r>
            <a:r>
              <a:rPr lang="en-US" altLang="zh-CN" b="1" dirty="0"/>
              <a:t>)</a:t>
            </a:r>
            <a:endParaRPr lang="zh-CN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What </a:t>
            </a:r>
            <a:r>
              <a:rPr lang="en-US" altLang="zh-CN" sz="2800" dirty="0"/>
              <a:t>did Banjo and </a:t>
            </a:r>
            <a:r>
              <a:rPr lang="en-US" altLang="zh-CN" sz="2800" dirty="0" err="1"/>
              <a:t>Mog</a:t>
            </a:r>
            <a:r>
              <a:rPr lang="en-US" altLang="zh-CN" sz="2800" dirty="0"/>
              <a:t> decide to do that morning?</a:t>
            </a:r>
            <a:endParaRPr lang="zh-CN" altLang="zh-CN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What </a:t>
            </a:r>
            <a:r>
              <a:rPr lang="en-US" altLang="zh-CN" sz="2800" dirty="0"/>
              <a:t>advice did their parents give to them?</a:t>
            </a:r>
            <a:endParaRPr lang="zh-CN" altLang="zh-CN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How did </a:t>
            </a:r>
            <a:r>
              <a:rPr lang="en-US" altLang="zh-CN" sz="2800" dirty="0" err="1"/>
              <a:t>Bangjo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react to his parents</a:t>
            </a:r>
            <a:r>
              <a:rPr lang="en-US" altLang="zh-CN" sz="2800" dirty="0"/>
              <a:t>’ advice?</a:t>
            </a:r>
            <a:endParaRPr lang="zh-CN" altLang="zh-CN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Can </a:t>
            </a:r>
            <a:r>
              <a:rPr lang="en-US" altLang="zh-CN" sz="2800" dirty="0"/>
              <a:t>you guess the meaning of “cotton wool kids</a:t>
            </a:r>
            <a:r>
              <a:rPr lang="en-US" altLang="zh-CN" sz="2800" dirty="0" smtClean="0"/>
              <a:t>”? </a:t>
            </a:r>
            <a:endParaRPr lang="zh-CN" altLang="zh-CN" sz="2800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10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732656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Reading 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1196752"/>
            <a:ext cx="8174142" cy="5301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/>
              <a:t>Before they went over the fence </a:t>
            </a:r>
            <a:r>
              <a:rPr lang="en-US" altLang="zh-CN" b="1" dirty="0" smtClean="0"/>
              <a:t>(</a:t>
            </a:r>
            <a:r>
              <a:rPr lang="en-US" altLang="zh-CN" sz="2800" b="1" dirty="0" smtClean="0"/>
              <a:t>P2</a:t>
            </a:r>
            <a:r>
              <a:rPr lang="zh-CN" altLang="en-US" sz="2800" b="1" dirty="0"/>
              <a:t>－</a:t>
            </a:r>
            <a:r>
              <a:rPr lang="en-US" altLang="zh-CN" sz="2800" b="1" dirty="0" smtClean="0"/>
              <a:t>P8 </a:t>
            </a:r>
            <a:r>
              <a:rPr lang="en-US" altLang="zh-CN" sz="2800" b="1" dirty="0" err="1" smtClean="0"/>
              <a:t>para</a:t>
            </a:r>
            <a:r>
              <a:rPr lang="en-US" altLang="zh-CN" sz="2800" b="1" dirty="0" smtClean="0"/>
              <a:t>. 1</a:t>
            </a:r>
            <a:r>
              <a:rPr lang="en-US" altLang="zh-CN" b="1" dirty="0" smtClean="0"/>
              <a:t>)</a:t>
            </a:r>
            <a:endParaRPr lang="en-US" altLang="zh-CN" dirty="0"/>
          </a:p>
          <a:p>
            <a:pPr marL="514350" indent="-514350">
              <a:buFont typeface="+mj-lt"/>
              <a:buAutoNum type="arabicPeriod" startAt="5"/>
            </a:pPr>
            <a:r>
              <a:rPr lang="en-US" altLang="zh-CN" sz="2800" dirty="0" smtClean="0"/>
              <a:t>Who </a:t>
            </a:r>
            <a:r>
              <a:rPr lang="en-US" altLang="zh-CN" sz="2800" dirty="0"/>
              <a:t>do you think “Gran” refers to?</a:t>
            </a:r>
            <a:endParaRPr lang="zh-CN" altLang="zh-CN" sz="2800" dirty="0"/>
          </a:p>
          <a:p>
            <a:pPr marL="514350" indent="-514350">
              <a:buFont typeface="+mj-lt"/>
              <a:buAutoNum type="arabicPeriod" startAt="5"/>
            </a:pPr>
            <a:r>
              <a:rPr lang="en-US" altLang="zh-CN" sz="2800" dirty="0" smtClean="0"/>
              <a:t>Can </a:t>
            </a:r>
            <a:r>
              <a:rPr lang="en-US" altLang="zh-CN" sz="2800" dirty="0"/>
              <a:t>you guess the meaning of “helicopter parents”?</a:t>
            </a:r>
            <a:endParaRPr lang="zh-CN" altLang="zh-CN" sz="2800" dirty="0"/>
          </a:p>
          <a:p>
            <a:pPr marL="514350" indent="-514350">
              <a:buFont typeface="+mj-lt"/>
              <a:buAutoNum type="arabicPeriod" startAt="5"/>
            </a:pPr>
            <a:r>
              <a:rPr lang="en-US" altLang="zh-CN" sz="2800" dirty="0" smtClean="0"/>
              <a:t>How </a:t>
            </a:r>
            <a:r>
              <a:rPr lang="en-US" altLang="zh-CN" sz="2800" dirty="0"/>
              <a:t>did Banjo persuade </a:t>
            </a:r>
            <a:r>
              <a:rPr lang="en-US" altLang="zh-CN" sz="2800" dirty="0" err="1"/>
              <a:t>Mog</a:t>
            </a:r>
            <a:r>
              <a:rPr lang="en-US" altLang="zh-CN" sz="2800" dirty="0"/>
              <a:t> to go to adventure with him?</a:t>
            </a:r>
            <a:endParaRPr lang="zh-CN" altLang="zh-CN" sz="28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44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26767"/>
            <a:ext cx="2376264" cy="732656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Reading 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836712"/>
            <a:ext cx="8460432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/>
              <a:t>After they went over the fence (</a:t>
            </a:r>
            <a:r>
              <a:rPr lang="en-US" altLang="zh-CN" b="1" dirty="0" smtClean="0"/>
              <a:t>P8 </a:t>
            </a:r>
            <a:r>
              <a:rPr lang="en-US" altLang="zh-CN" b="1" dirty="0" err="1" smtClean="0"/>
              <a:t>para</a:t>
            </a:r>
            <a:r>
              <a:rPr lang="en-US" altLang="zh-CN" b="1" dirty="0" smtClean="0"/>
              <a:t>. 2</a:t>
            </a:r>
            <a:r>
              <a:rPr lang="zh-CN" altLang="en-US" b="1" dirty="0" smtClean="0">
                <a:latin typeface="宋体"/>
                <a:ea typeface="宋体"/>
              </a:rPr>
              <a:t>－</a:t>
            </a:r>
            <a:r>
              <a:rPr lang="en-US" altLang="zh-CN" b="1" dirty="0" smtClean="0"/>
              <a:t>P22 </a:t>
            </a:r>
            <a:r>
              <a:rPr lang="en-US" altLang="zh-CN" b="1" dirty="0" err="1"/>
              <a:t>para</a:t>
            </a:r>
            <a:r>
              <a:rPr lang="en-US" altLang="zh-CN" b="1" dirty="0" smtClean="0"/>
              <a:t>. 4</a:t>
            </a:r>
            <a:r>
              <a:rPr lang="en-US" altLang="zh-CN" b="1" dirty="0"/>
              <a:t>)</a:t>
            </a:r>
            <a:endParaRPr lang="zh-CN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What </a:t>
            </a:r>
            <a:r>
              <a:rPr lang="en-US" altLang="zh-CN" sz="2800" dirty="0"/>
              <a:t>did Banjo and </a:t>
            </a:r>
            <a:r>
              <a:rPr lang="en-US" altLang="zh-CN" sz="2800" dirty="0" err="1"/>
              <a:t>Mog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find when looking </a:t>
            </a:r>
            <a:r>
              <a:rPr lang="en-US" altLang="zh-CN" sz="2800" dirty="0"/>
              <a:t>through the trees?</a:t>
            </a:r>
            <a:endParaRPr lang="zh-CN" altLang="zh-CN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Why </a:t>
            </a:r>
            <a:r>
              <a:rPr lang="en-US" altLang="zh-CN" sz="2800" dirty="0"/>
              <a:t>did they try </a:t>
            </a:r>
            <a:r>
              <a:rPr lang="en-US" altLang="zh-CN" sz="2800" dirty="0" smtClean="0"/>
              <a:t>hitting </a:t>
            </a:r>
            <a:r>
              <a:rPr lang="en-US" altLang="zh-CN" sz="2800" dirty="0"/>
              <a:t>the old car with acorns?</a:t>
            </a:r>
            <a:endParaRPr lang="zh-CN" altLang="zh-CN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What </a:t>
            </a:r>
            <a:r>
              <a:rPr lang="en-US" altLang="zh-CN" sz="2800" dirty="0"/>
              <a:t>happened next after they made the loud noise?</a:t>
            </a:r>
            <a:endParaRPr lang="zh-CN" altLang="zh-CN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What </a:t>
            </a:r>
            <a:r>
              <a:rPr lang="en-US" altLang="zh-CN" sz="2800" dirty="0"/>
              <a:t>was the old man’s attitude towards their intrusion</a:t>
            </a:r>
            <a:r>
              <a:rPr lang="en-US" altLang="zh-CN" sz="2800" dirty="0" smtClean="0"/>
              <a:t>?</a:t>
            </a: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6296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876672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Reading 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052736"/>
            <a:ext cx="8460432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/>
              <a:t>After they went over the fence </a:t>
            </a:r>
            <a:r>
              <a:rPr lang="en-US" altLang="zh-CN" b="1" dirty="0" smtClean="0"/>
              <a:t>(P8 </a:t>
            </a:r>
            <a:r>
              <a:rPr lang="en-US" altLang="zh-CN" b="1" dirty="0" err="1" smtClean="0"/>
              <a:t>para</a:t>
            </a:r>
            <a:r>
              <a:rPr lang="en-US" altLang="zh-CN" b="1" dirty="0" smtClean="0"/>
              <a:t>. 2</a:t>
            </a:r>
            <a:r>
              <a:rPr lang="zh-CN" altLang="en-US" b="1" dirty="0" smtClean="0">
                <a:latin typeface="宋体"/>
                <a:ea typeface="宋体"/>
              </a:rPr>
              <a:t>－</a:t>
            </a:r>
            <a:r>
              <a:rPr lang="en-US" altLang="zh-CN" b="1" dirty="0" smtClean="0"/>
              <a:t>P22 </a:t>
            </a:r>
            <a:r>
              <a:rPr lang="en-US" altLang="zh-CN" b="1" dirty="0" err="1" smtClean="0"/>
              <a:t>para</a:t>
            </a:r>
            <a:r>
              <a:rPr lang="en-US" altLang="zh-CN" b="1" dirty="0" smtClean="0"/>
              <a:t>. 4</a:t>
            </a:r>
            <a:r>
              <a:rPr lang="en-US" altLang="zh-CN" b="1" dirty="0" smtClean="0"/>
              <a:t>)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US" altLang="zh-CN" sz="2800" dirty="0" smtClean="0"/>
              <a:t>What </a:t>
            </a:r>
            <a:r>
              <a:rPr lang="en-US" altLang="zh-CN" sz="2800" dirty="0"/>
              <a:t>did the kids do after the old man shouted at them</a:t>
            </a:r>
            <a:r>
              <a:rPr lang="en-US" altLang="zh-CN" sz="2800" dirty="0" smtClean="0"/>
              <a:t>?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altLang="zh-CN" sz="2800" dirty="0" smtClean="0"/>
              <a:t>What </a:t>
            </a:r>
            <a:r>
              <a:rPr lang="en-US" altLang="zh-CN" sz="2800" dirty="0"/>
              <a:t>wild thoughts raced </a:t>
            </a:r>
            <a:r>
              <a:rPr lang="en-US" altLang="zh-CN" sz="2800" dirty="0" smtClean="0"/>
              <a:t>through </a:t>
            </a:r>
            <a:r>
              <a:rPr lang="en-US" altLang="zh-CN" sz="2800" dirty="0" err="1" smtClean="0"/>
              <a:t>Mog’s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mind while </a:t>
            </a:r>
            <a:r>
              <a:rPr lang="en-US" altLang="zh-CN" sz="2800" dirty="0" smtClean="0"/>
              <a:t>she was running</a:t>
            </a:r>
            <a:r>
              <a:rPr lang="en-US" altLang="zh-CN" sz="2800" dirty="0"/>
              <a:t>?</a:t>
            </a:r>
            <a:endParaRPr lang="zh-CN" altLang="zh-CN" sz="2800" dirty="0"/>
          </a:p>
          <a:p>
            <a:pPr marL="514350" indent="-514350">
              <a:buFont typeface="+mj-lt"/>
              <a:buAutoNum type="arabicPeriod" startAt="5"/>
            </a:pPr>
            <a:r>
              <a:rPr lang="en-US" altLang="zh-CN" sz="2800" dirty="0" smtClean="0"/>
              <a:t>Why </a:t>
            </a:r>
            <a:r>
              <a:rPr lang="en-US" altLang="zh-CN" sz="2800" dirty="0" smtClean="0"/>
              <a:t>did </a:t>
            </a:r>
            <a:r>
              <a:rPr lang="en-US" altLang="zh-CN" sz="2800" dirty="0"/>
              <a:t>Banjo </a:t>
            </a:r>
            <a:r>
              <a:rPr lang="en-US" altLang="zh-CN" sz="2800" dirty="0" smtClean="0"/>
              <a:t>fail to find </a:t>
            </a:r>
            <a:r>
              <a:rPr lang="en-US" altLang="zh-CN" sz="2800" dirty="0" err="1"/>
              <a:t>Mog</a:t>
            </a:r>
            <a:r>
              <a:rPr lang="en-US" altLang="zh-CN" sz="2800" dirty="0" smtClean="0"/>
              <a:t>? 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b="1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74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876672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Reading 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/>
              <a:t>After they went over the </a:t>
            </a:r>
            <a:r>
              <a:rPr lang="en-US" altLang="zh-CN" sz="2800" b="1" dirty="0"/>
              <a:t>fence </a:t>
            </a:r>
            <a:r>
              <a:rPr lang="en-US" altLang="zh-CN" sz="2800" b="1" dirty="0" smtClean="0"/>
              <a:t>(P8 </a:t>
            </a:r>
            <a:r>
              <a:rPr lang="en-US" altLang="zh-CN" sz="2800" b="1" dirty="0" err="1" smtClean="0"/>
              <a:t>para</a:t>
            </a:r>
            <a:r>
              <a:rPr lang="en-US" altLang="zh-CN" sz="2800" b="1" dirty="0" smtClean="0"/>
              <a:t>. 2</a:t>
            </a:r>
            <a:r>
              <a:rPr lang="zh-CN" altLang="en-US" sz="2800" b="1" dirty="0" smtClean="0">
                <a:latin typeface="宋体"/>
                <a:ea typeface="宋体"/>
              </a:rPr>
              <a:t>－</a:t>
            </a:r>
            <a:r>
              <a:rPr lang="en-US" altLang="zh-CN" sz="2800" b="1" dirty="0" smtClean="0"/>
              <a:t>P22 </a:t>
            </a:r>
            <a:r>
              <a:rPr lang="en-US" altLang="zh-CN" sz="2800" b="1" dirty="0" err="1" smtClean="0"/>
              <a:t>para</a:t>
            </a:r>
            <a:r>
              <a:rPr lang="en-US" altLang="zh-CN" sz="2800" b="1" dirty="0" smtClean="0"/>
              <a:t>. 4</a:t>
            </a:r>
            <a:r>
              <a:rPr lang="en-US" altLang="zh-CN" sz="2800" b="1" dirty="0" smtClean="0"/>
              <a:t>)</a:t>
            </a:r>
            <a:endParaRPr lang="en-US" altLang="zh-CN" sz="2800" dirty="0" smtClean="0"/>
          </a:p>
          <a:p>
            <a:pPr marL="514350" indent="-514350">
              <a:buFont typeface="+mj-lt"/>
              <a:buAutoNum type="arabicPeriod" startAt="8"/>
            </a:pPr>
            <a:r>
              <a:rPr lang="en-US" altLang="zh-CN" sz="2800" dirty="0" smtClean="0"/>
              <a:t>What </a:t>
            </a:r>
            <a:r>
              <a:rPr lang="en-US" altLang="zh-CN" sz="2800" dirty="0"/>
              <a:t>did Banjo do to save </a:t>
            </a:r>
            <a:r>
              <a:rPr lang="en-US" altLang="zh-CN" sz="2800" dirty="0" err="1"/>
              <a:t>Mog</a:t>
            </a:r>
            <a:r>
              <a:rPr lang="en-US" altLang="zh-CN" sz="2800" dirty="0"/>
              <a:t>?</a:t>
            </a:r>
            <a:endParaRPr lang="zh-CN" altLang="zh-CN" sz="2800" dirty="0"/>
          </a:p>
          <a:p>
            <a:pPr marL="514350" indent="-514350">
              <a:buFont typeface="+mj-lt"/>
              <a:buAutoNum type="arabicPeriod" startAt="8"/>
            </a:pPr>
            <a:r>
              <a:rPr lang="en-US" altLang="zh-CN" sz="2800" dirty="0" smtClean="0"/>
              <a:t> How </a:t>
            </a:r>
            <a:r>
              <a:rPr lang="en-US" altLang="zh-CN" sz="2800" dirty="0" smtClean="0"/>
              <a:t>did </a:t>
            </a:r>
            <a:r>
              <a:rPr lang="en-US" altLang="zh-CN" sz="2800" dirty="0"/>
              <a:t>the old </a:t>
            </a:r>
            <a:r>
              <a:rPr lang="en-US" altLang="zh-CN" sz="2800" dirty="0" smtClean="0"/>
              <a:t>man respond to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Banjo’s </a:t>
            </a:r>
            <a:r>
              <a:rPr lang="en-US" altLang="zh-CN" sz="2800" dirty="0"/>
              <a:t>appeal?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10. </a:t>
            </a:r>
            <a:r>
              <a:rPr lang="en-US" altLang="zh-CN" sz="2800" dirty="0" smtClean="0"/>
              <a:t>How </a:t>
            </a:r>
            <a:r>
              <a:rPr lang="en-US" altLang="zh-CN" sz="2800" dirty="0"/>
              <a:t>did the old man manage to save </a:t>
            </a:r>
            <a:r>
              <a:rPr lang="en-US" altLang="zh-CN" sz="2800" dirty="0" err="1" smtClean="0"/>
              <a:t>Mog</a:t>
            </a:r>
            <a:r>
              <a:rPr lang="en-US" altLang="zh-CN" sz="2800" dirty="0" smtClean="0"/>
              <a:t> </a:t>
            </a:r>
          </a:p>
          <a:p>
            <a:pPr marL="0" indent="0"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out?</a:t>
            </a:r>
            <a:r>
              <a:rPr lang="en-US" altLang="zh-CN" sz="2800" b="1" dirty="0" smtClean="0"/>
              <a:t>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238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954360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Reading 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/>
              <a:t>After they went back home</a:t>
            </a:r>
            <a:endParaRPr lang="zh-CN" altLang="zh-CN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How </a:t>
            </a:r>
            <a:r>
              <a:rPr lang="en-US" altLang="zh-CN" sz="2800" dirty="0"/>
              <a:t>did Banjo intend to tell their parents the </a:t>
            </a:r>
            <a:r>
              <a:rPr lang="en-US" altLang="zh-CN" sz="2800" dirty="0" smtClean="0"/>
              <a:t>incident?</a:t>
            </a:r>
            <a:endParaRPr lang="zh-CN" altLang="zh-CN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How </a:t>
            </a:r>
            <a:r>
              <a:rPr lang="en-US" altLang="zh-CN" sz="2800" dirty="0"/>
              <a:t>did Banjo tell their parents the </a:t>
            </a:r>
            <a:r>
              <a:rPr lang="en-US" altLang="zh-CN" sz="2800" dirty="0" smtClean="0"/>
              <a:t>incident </a:t>
            </a:r>
            <a:r>
              <a:rPr lang="en-US" altLang="zh-CN" sz="2800" dirty="0"/>
              <a:t>after seeing them? </a:t>
            </a:r>
            <a:endParaRPr lang="zh-CN" altLang="zh-CN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What </a:t>
            </a:r>
            <a:r>
              <a:rPr lang="en-US" altLang="zh-CN" sz="2800" dirty="0"/>
              <a:t>was </a:t>
            </a:r>
            <a:r>
              <a:rPr lang="en-US" altLang="zh-CN" sz="2800" dirty="0" smtClean="0"/>
              <a:t>his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parents’ reaction?</a:t>
            </a:r>
            <a:endParaRPr lang="zh-CN" altLang="zh-CN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Did </a:t>
            </a:r>
            <a:r>
              <a:rPr lang="en-US" altLang="zh-CN" sz="2800" dirty="0"/>
              <a:t>they </a:t>
            </a:r>
            <a:r>
              <a:rPr lang="en-US" altLang="zh-CN" sz="2800" dirty="0" smtClean="0"/>
              <a:t>visit </a:t>
            </a:r>
            <a:r>
              <a:rPr lang="en-US" altLang="zh-CN" sz="2800" dirty="0"/>
              <a:t>the old man again?</a:t>
            </a:r>
            <a:endParaRPr lang="zh-CN" altLang="zh-CN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Why </a:t>
            </a:r>
            <a:r>
              <a:rPr lang="en-US" altLang="zh-CN" sz="2800" dirty="0"/>
              <a:t>did the old man live in the </a:t>
            </a:r>
            <a:r>
              <a:rPr lang="en-US" altLang="zh-CN" sz="2800" dirty="0" smtClean="0"/>
              <a:t>hut? 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3359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92888" cy="1485900"/>
          </a:xfrm>
        </p:spPr>
        <p:txBody>
          <a:bodyPr>
            <a:noAutofit/>
          </a:bodyPr>
          <a:lstStyle/>
          <a:p>
            <a:r>
              <a:rPr lang="en-US" altLang="zh-CN" sz="4400" dirty="0" smtClean="0"/>
              <a:t>Draw a mind map to demonstrate the development of the story.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3608" y="2420888"/>
            <a:ext cx="7200900" cy="358140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 When</a:t>
            </a:r>
          </a:p>
          <a:p>
            <a:r>
              <a:rPr lang="en-US" altLang="zh-CN" sz="2800" dirty="0" smtClean="0"/>
              <a:t> Where</a:t>
            </a:r>
          </a:p>
          <a:p>
            <a:r>
              <a:rPr lang="en-US" altLang="zh-CN" sz="2800" dirty="0" smtClean="0"/>
              <a:t> Who</a:t>
            </a:r>
          </a:p>
          <a:p>
            <a:r>
              <a:rPr lang="en-US" altLang="zh-CN" sz="2800" dirty="0" smtClean="0"/>
              <a:t> What </a:t>
            </a:r>
          </a:p>
          <a:p>
            <a:r>
              <a:rPr lang="en-US" altLang="zh-CN" sz="2800" dirty="0" smtClean="0"/>
              <a:t> Why</a:t>
            </a:r>
          </a:p>
          <a:p>
            <a:r>
              <a:rPr lang="en-US" altLang="zh-CN" sz="2800" dirty="0" smtClean="0"/>
              <a:t> How</a:t>
            </a:r>
          </a:p>
          <a:p>
            <a:endParaRPr lang="en-US" altLang="zh-CN" sz="2800" dirty="0" smtClean="0"/>
          </a:p>
          <a:p>
            <a:pPr marL="0" indent="0">
              <a:buNone/>
            </a:pPr>
            <a:endParaRPr lang="zh-CN" altLang="en-US" sz="2800" dirty="0"/>
          </a:p>
        </p:txBody>
      </p:sp>
      <p:pic>
        <p:nvPicPr>
          <p:cNvPr id="2050" name="Picture 2" descr="C:\Users\qhfz\Desktop\200479126-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838" y="2708920"/>
            <a:ext cx="475131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00529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紫罗兰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</TotalTime>
  <Words>951</Words>
  <Application>Microsoft Office PowerPoint</Application>
  <PresentationFormat>全屏显示(4:3)</PresentationFormat>
  <Paragraphs>108</Paragraphs>
  <Slides>22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Crop</vt:lpstr>
      <vt:lpstr>Cotton Wool Kids 丛林惊魂</vt:lpstr>
      <vt:lpstr>Warm up</vt:lpstr>
      <vt:lpstr>Reading </vt:lpstr>
      <vt:lpstr>Reading </vt:lpstr>
      <vt:lpstr>Reading </vt:lpstr>
      <vt:lpstr>Reading </vt:lpstr>
      <vt:lpstr>Reading </vt:lpstr>
      <vt:lpstr>Reading </vt:lpstr>
      <vt:lpstr>Draw a mind map to demonstrate the development of the story.</vt:lpstr>
      <vt:lpstr>PowerPoint 演示文稿</vt:lpstr>
      <vt:lpstr>Story-telling suggestions:</vt:lpstr>
      <vt:lpstr>Character analysis</vt:lpstr>
      <vt:lpstr>Character analysis</vt:lpstr>
      <vt:lpstr>Role play  Divide the whole class into three groups and each group prepares one part of the story.</vt:lpstr>
      <vt:lpstr>Optional task</vt:lpstr>
      <vt:lpstr>Role play  Volunteer to do role play according to how you rewrote the story. </vt:lpstr>
      <vt:lpstr>Conclusion</vt:lpstr>
      <vt:lpstr>Survival skills learning</vt:lpstr>
      <vt:lpstr>Survival skills learning</vt:lpstr>
      <vt:lpstr>Survival skills learning</vt:lpstr>
      <vt:lpstr>Background learning</vt:lpstr>
      <vt:lpstr>Homework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Wrong Trolley</dc:title>
  <dc:creator>Administrator</dc:creator>
  <cp:lastModifiedBy>fltrp</cp:lastModifiedBy>
  <cp:revision>145</cp:revision>
  <dcterms:created xsi:type="dcterms:W3CDTF">2018-08-25T03:14:49Z</dcterms:created>
  <dcterms:modified xsi:type="dcterms:W3CDTF">2019-01-29T05:43:55Z</dcterms:modified>
</cp:coreProperties>
</file>