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0" r:id="rId5"/>
    <p:sldId id="261" r:id="rId6"/>
    <p:sldId id="262" r:id="rId7"/>
    <p:sldId id="263" r:id="rId8"/>
    <p:sldId id="278" r:id="rId9"/>
    <p:sldId id="279" r:id="rId10"/>
    <p:sldId id="280" r:id="rId11"/>
    <p:sldId id="281" r:id="rId12"/>
    <p:sldId id="283" r:id="rId13"/>
    <p:sldId id="284" r:id="rId14"/>
    <p:sldId id="285" r:id="rId15"/>
    <p:sldId id="282" r:id="rId16"/>
    <p:sldId id="286" r:id="rId17"/>
    <p:sldId id="287" r:id="rId18"/>
    <p:sldId id="288" r:id="rId19"/>
    <p:sldId id="266" r:id="rId20"/>
    <p:sldId id="267" r:id="rId21"/>
    <p:sldId id="268" r:id="rId22"/>
    <p:sldId id="276" r:id="rId23"/>
    <p:sldId id="270" r:id="rId24"/>
    <p:sldId id="271" r:id="rId25"/>
    <p:sldId id="272" r:id="rId26"/>
    <p:sldId id="259" r:id="rId27"/>
    <p:sldId id="273" r:id="rId28"/>
    <p:sldId id="274" r:id="rId29"/>
    <p:sldId id="277"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83" d="100"/>
          <a:sy n="83" d="100"/>
        </p:scale>
        <p:origin x="-658"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1E27D5EC-495C-4CD4-BD8F-F0077DF394D6}" type="datetimeFigureOut">
              <a:rPr lang="zh-CN" altLang="en-US" smtClean="0"/>
              <a:pPr/>
              <a:t>2019/1/23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DEBBCC-3258-4400-9379-228629C32CD8}" type="slidenum">
              <a:rPr lang="zh-CN" altLang="en-US" smtClean="0"/>
              <a:pPr/>
              <a:t>‹#›</a:t>
            </a:fld>
            <a:endParaRPr lang="zh-CN" altLang="en-US"/>
          </a:p>
        </p:txBody>
      </p:sp>
    </p:spTree>
    <p:extLst>
      <p:ext uri="{BB962C8B-B14F-4D97-AF65-F5344CB8AC3E}">
        <p14:creationId xmlns:p14="http://schemas.microsoft.com/office/powerpoint/2010/main" val="3865573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E27D5EC-495C-4CD4-BD8F-F0077DF394D6}" type="datetimeFigureOut">
              <a:rPr lang="zh-CN" altLang="en-US" smtClean="0"/>
              <a:pPr/>
              <a:t>2019/1/23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DEBBCC-3258-4400-9379-228629C32CD8}" type="slidenum">
              <a:rPr lang="zh-CN" altLang="en-US" smtClean="0"/>
              <a:pPr/>
              <a:t>‹#›</a:t>
            </a:fld>
            <a:endParaRPr lang="zh-CN" altLang="en-US"/>
          </a:p>
        </p:txBody>
      </p:sp>
    </p:spTree>
    <p:extLst>
      <p:ext uri="{BB962C8B-B14F-4D97-AF65-F5344CB8AC3E}">
        <p14:creationId xmlns:p14="http://schemas.microsoft.com/office/powerpoint/2010/main" val="1502904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E27D5EC-495C-4CD4-BD8F-F0077DF394D6}" type="datetimeFigureOut">
              <a:rPr lang="zh-CN" altLang="en-US" smtClean="0"/>
              <a:pPr/>
              <a:t>2019/1/23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DEBBCC-3258-4400-9379-228629C32CD8}" type="slidenum">
              <a:rPr lang="zh-CN" altLang="en-US" smtClean="0"/>
              <a:pPr/>
              <a:t>‹#›</a:t>
            </a:fld>
            <a:endParaRPr lang="zh-CN" altLang="en-US"/>
          </a:p>
        </p:txBody>
      </p:sp>
    </p:spTree>
    <p:extLst>
      <p:ext uri="{BB962C8B-B14F-4D97-AF65-F5344CB8AC3E}">
        <p14:creationId xmlns:p14="http://schemas.microsoft.com/office/powerpoint/2010/main" val="315688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E27D5EC-495C-4CD4-BD8F-F0077DF394D6}" type="datetimeFigureOut">
              <a:rPr lang="zh-CN" altLang="en-US" smtClean="0"/>
              <a:pPr/>
              <a:t>2019/1/23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DEBBCC-3258-4400-9379-228629C32CD8}" type="slidenum">
              <a:rPr lang="zh-CN" altLang="en-US" smtClean="0"/>
              <a:pPr/>
              <a:t>‹#›</a:t>
            </a:fld>
            <a:endParaRPr lang="zh-CN" altLang="en-US"/>
          </a:p>
        </p:txBody>
      </p:sp>
    </p:spTree>
    <p:extLst>
      <p:ext uri="{BB962C8B-B14F-4D97-AF65-F5344CB8AC3E}">
        <p14:creationId xmlns:p14="http://schemas.microsoft.com/office/powerpoint/2010/main" val="411936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1E27D5EC-495C-4CD4-BD8F-F0077DF394D6}" type="datetimeFigureOut">
              <a:rPr lang="zh-CN" altLang="en-US" smtClean="0"/>
              <a:pPr/>
              <a:t>2019/1/23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DEBBCC-3258-4400-9379-228629C32CD8}" type="slidenum">
              <a:rPr lang="zh-CN" altLang="en-US" smtClean="0"/>
              <a:pPr/>
              <a:t>‹#›</a:t>
            </a:fld>
            <a:endParaRPr lang="zh-CN" altLang="en-US"/>
          </a:p>
        </p:txBody>
      </p:sp>
    </p:spTree>
    <p:extLst>
      <p:ext uri="{BB962C8B-B14F-4D97-AF65-F5344CB8AC3E}">
        <p14:creationId xmlns:p14="http://schemas.microsoft.com/office/powerpoint/2010/main" val="114315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E27D5EC-495C-4CD4-BD8F-F0077DF394D6}" type="datetimeFigureOut">
              <a:rPr lang="zh-CN" altLang="en-US" smtClean="0"/>
              <a:pPr/>
              <a:t>2019/1/23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3DEBBCC-3258-4400-9379-228629C32CD8}" type="slidenum">
              <a:rPr lang="zh-CN" altLang="en-US" smtClean="0"/>
              <a:pPr/>
              <a:t>‹#›</a:t>
            </a:fld>
            <a:endParaRPr lang="zh-CN" altLang="en-US"/>
          </a:p>
        </p:txBody>
      </p:sp>
    </p:spTree>
    <p:extLst>
      <p:ext uri="{BB962C8B-B14F-4D97-AF65-F5344CB8AC3E}">
        <p14:creationId xmlns:p14="http://schemas.microsoft.com/office/powerpoint/2010/main" val="4287286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E27D5EC-495C-4CD4-BD8F-F0077DF394D6}" type="datetimeFigureOut">
              <a:rPr lang="zh-CN" altLang="en-US" smtClean="0"/>
              <a:pPr/>
              <a:t>2019/1/23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3DEBBCC-3258-4400-9379-228629C32CD8}" type="slidenum">
              <a:rPr lang="zh-CN" altLang="en-US" smtClean="0"/>
              <a:pPr/>
              <a:t>‹#›</a:t>
            </a:fld>
            <a:endParaRPr lang="zh-CN" altLang="en-US"/>
          </a:p>
        </p:txBody>
      </p:sp>
    </p:spTree>
    <p:extLst>
      <p:ext uri="{BB962C8B-B14F-4D97-AF65-F5344CB8AC3E}">
        <p14:creationId xmlns:p14="http://schemas.microsoft.com/office/powerpoint/2010/main" val="3413828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E27D5EC-495C-4CD4-BD8F-F0077DF394D6}" type="datetimeFigureOut">
              <a:rPr lang="zh-CN" altLang="en-US" smtClean="0"/>
              <a:pPr/>
              <a:t>2019/1/23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3DEBBCC-3258-4400-9379-228629C32CD8}" type="slidenum">
              <a:rPr lang="zh-CN" altLang="en-US" smtClean="0"/>
              <a:pPr/>
              <a:t>‹#›</a:t>
            </a:fld>
            <a:endParaRPr lang="zh-CN" altLang="en-US"/>
          </a:p>
        </p:txBody>
      </p:sp>
    </p:spTree>
    <p:extLst>
      <p:ext uri="{BB962C8B-B14F-4D97-AF65-F5344CB8AC3E}">
        <p14:creationId xmlns:p14="http://schemas.microsoft.com/office/powerpoint/2010/main" val="416973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E27D5EC-495C-4CD4-BD8F-F0077DF394D6}" type="datetimeFigureOut">
              <a:rPr lang="zh-CN" altLang="en-US" smtClean="0"/>
              <a:pPr/>
              <a:t>2019/1/23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3DEBBCC-3258-4400-9379-228629C32CD8}" type="slidenum">
              <a:rPr lang="zh-CN" altLang="en-US" smtClean="0"/>
              <a:pPr/>
              <a:t>‹#›</a:t>
            </a:fld>
            <a:endParaRPr lang="zh-CN" altLang="en-US"/>
          </a:p>
        </p:txBody>
      </p:sp>
    </p:spTree>
    <p:extLst>
      <p:ext uri="{BB962C8B-B14F-4D97-AF65-F5344CB8AC3E}">
        <p14:creationId xmlns:p14="http://schemas.microsoft.com/office/powerpoint/2010/main" val="1767507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1E27D5EC-495C-4CD4-BD8F-F0077DF394D6}" type="datetimeFigureOut">
              <a:rPr lang="zh-CN" altLang="en-US" smtClean="0"/>
              <a:pPr/>
              <a:t>2019/1/23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3DEBBCC-3258-4400-9379-228629C32CD8}" type="slidenum">
              <a:rPr lang="zh-CN" altLang="en-US" smtClean="0"/>
              <a:pPr/>
              <a:t>‹#›</a:t>
            </a:fld>
            <a:endParaRPr lang="zh-CN" altLang="en-US"/>
          </a:p>
        </p:txBody>
      </p:sp>
    </p:spTree>
    <p:extLst>
      <p:ext uri="{BB962C8B-B14F-4D97-AF65-F5344CB8AC3E}">
        <p14:creationId xmlns:p14="http://schemas.microsoft.com/office/powerpoint/2010/main" val="1392022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1E27D5EC-495C-4CD4-BD8F-F0077DF394D6}" type="datetimeFigureOut">
              <a:rPr lang="zh-CN" altLang="en-US" smtClean="0"/>
              <a:pPr/>
              <a:t>2019/1/23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3DEBBCC-3258-4400-9379-228629C32CD8}" type="slidenum">
              <a:rPr lang="zh-CN" altLang="en-US" smtClean="0"/>
              <a:pPr/>
              <a:t>‹#›</a:t>
            </a:fld>
            <a:endParaRPr lang="zh-CN" altLang="en-US"/>
          </a:p>
        </p:txBody>
      </p:sp>
    </p:spTree>
    <p:extLst>
      <p:ext uri="{BB962C8B-B14F-4D97-AF65-F5344CB8AC3E}">
        <p14:creationId xmlns:p14="http://schemas.microsoft.com/office/powerpoint/2010/main" val="2158332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27D5EC-495C-4CD4-BD8F-F0077DF394D6}" type="datetimeFigureOut">
              <a:rPr lang="zh-CN" altLang="en-US" smtClean="0"/>
              <a:pPr/>
              <a:t>2019/1/23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DEBBCC-3258-4400-9379-228629C32CD8}" type="slidenum">
              <a:rPr lang="zh-CN" altLang="en-US" smtClean="0"/>
              <a:pPr/>
              <a:t>‹#›</a:t>
            </a:fld>
            <a:endParaRPr lang="zh-CN" altLang="en-US"/>
          </a:p>
        </p:txBody>
      </p:sp>
    </p:spTree>
    <p:extLst>
      <p:ext uri="{BB962C8B-B14F-4D97-AF65-F5344CB8AC3E}">
        <p14:creationId xmlns:p14="http://schemas.microsoft.com/office/powerpoint/2010/main" val="1950947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7.png"/><Relationship Id="rId3" Type="http://schemas.microsoft.com/office/2007/relationships/hdphoto" Target="../media/hdphoto1.wdp"/><Relationship Id="rId7" Type="http://schemas.openxmlformats.org/officeDocument/2006/relationships/image" Target="../media/image4.png"/><Relationship Id="rId12" Type="http://schemas.microsoft.com/office/2007/relationships/hdphoto" Target="../media/hdphoto5.wdp"/><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6.png"/><Relationship Id="rId5" Type="http://schemas.openxmlformats.org/officeDocument/2006/relationships/image" Target="../media/image3.png"/><Relationship Id="rId10" Type="http://schemas.microsoft.com/office/2007/relationships/hdphoto" Target="../media/hdphoto4.wdp"/><Relationship Id="rId4" Type="http://schemas.openxmlformats.org/officeDocument/2006/relationships/image" Target="../media/image2.png"/><Relationship Id="rId9" Type="http://schemas.openxmlformats.org/officeDocument/2006/relationships/image" Target="../media/image5.png"/><Relationship Id="rId14" Type="http://schemas.microsoft.com/office/2007/relationships/hdphoto" Target="../media/hdphoto6.wdp"/></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625600" y="1136876"/>
            <a:ext cx="9144000" cy="3333523"/>
          </a:xfrm>
        </p:spPr>
        <p:txBody>
          <a:bodyPr>
            <a:normAutofit/>
          </a:bodyPr>
          <a:lstStyle/>
          <a:p>
            <a:r>
              <a:rPr lang="en-US" altLang="zh-CN" b="1" dirty="0" smtClean="0"/>
              <a:t>Caring for Others</a:t>
            </a:r>
            <a:br>
              <a:rPr lang="en-US" altLang="zh-CN" b="1" dirty="0" smtClean="0"/>
            </a:br>
            <a:r>
              <a:rPr lang="en-US" altLang="zh-CN" b="1" dirty="0" smtClean="0"/>
              <a:t/>
            </a:r>
            <a:br>
              <a:rPr lang="en-US" altLang="zh-CN" b="1" dirty="0" smtClean="0"/>
            </a:br>
            <a:r>
              <a:rPr lang="zh-CN" altLang="en-US" b="1" dirty="0" smtClean="0"/>
              <a:t>关爱</a:t>
            </a:r>
            <a:endParaRPr lang="zh-CN" altLang="en-US" b="1" dirty="0"/>
          </a:p>
        </p:txBody>
      </p:sp>
      <p:sp>
        <p:nvSpPr>
          <p:cNvPr id="3" name="副标题 2"/>
          <p:cNvSpPr>
            <a:spLocks noGrp="1"/>
          </p:cNvSpPr>
          <p:nvPr>
            <p:ph type="subTitle" idx="1"/>
          </p:nvPr>
        </p:nvSpPr>
        <p:spPr>
          <a:xfrm>
            <a:off x="1524000" y="4572000"/>
            <a:ext cx="9144000" cy="685800"/>
          </a:xfrm>
        </p:spPr>
        <p:txBody>
          <a:bodyPr/>
          <a:lstStyle/>
          <a:p>
            <a:r>
              <a:rPr lang="zh-CN" altLang="en-US" dirty="0" smtClean="0"/>
              <a:t>选自</a:t>
            </a:r>
            <a:r>
              <a:rPr lang="en-US" altLang="zh-CN" dirty="0" smtClean="0"/>
              <a:t>《</a:t>
            </a:r>
            <a:r>
              <a:rPr lang="zh-CN" altLang="en-US" dirty="0" smtClean="0"/>
              <a:t>多维阅读第</a:t>
            </a:r>
            <a:r>
              <a:rPr lang="en-US" altLang="zh-CN" dirty="0" smtClean="0"/>
              <a:t>18</a:t>
            </a:r>
            <a:r>
              <a:rPr lang="zh-CN" altLang="en-US" dirty="0" smtClean="0"/>
              <a:t>级</a:t>
            </a:r>
            <a:r>
              <a:rPr lang="en-US" altLang="zh-CN" dirty="0" smtClean="0"/>
              <a:t>》</a:t>
            </a:r>
            <a:endParaRPr lang="zh-CN" altLang="en-US" dirty="0"/>
          </a:p>
        </p:txBody>
      </p:sp>
      <p:pic>
        <p:nvPicPr>
          <p:cNvPr id="4" name="图片 3"/>
          <p:cNvPicPr>
            <a:picLocks noChangeAspect="1"/>
          </p:cNvPicPr>
          <p:nvPr/>
        </p:nvPicPr>
        <p:blipFill>
          <a:blip r:embed="rId2" cstate="print">
            <a:extLst>
              <a:ext uri="{BEBA8EAE-BF5A-486C-A8C5-ECC9F3942E4B}">
                <a14:imgProps xmlns:a14="http://schemas.microsoft.com/office/drawing/2010/main">
                  <a14:imgLayer r:embed="rId3">
                    <a14:imgEffect>
                      <a14:backgroundRemoval t="2261" b="95612" l="0" r="99512"/>
                    </a14:imgEffect>
                  </a14:imgLayer>
                </a14:imgProps>
              </a:ext>
              <a:ext uri="{28A0092B-C50C-407E-A947-70E740481C1C}">
                <a14:useLocalDpi xmlns:a14="http://schemas.microsoft.com/office/drawing/2010/main" val="0"/>
              </a:ext>
            </a:extLst>
          </a:blip>
          <a:stretch>
            <a:fillRect/>
          </a:stretch>
        </p:blipFill>
        <p:spPr>
          <a:xfrm>
            <a:off x="0" y="0"/>
            <a:ext cx="3529656" cy="2592091"/>
          </a:xfrm>
          <a:prstGeom prst="rect">
            <a:avLst/>
          </a:prstGeom>
        </p:spPr>
      </p:pic>
      <p:pic>
        <p:nvPicPr>
          <p:cNvPr id="5" name="图片 4"/>
          <p:cNvPicPr>
            <a:picLocks noChangeAspect="1"/>
          </p:cNvPicPr>
          <p:nvPr/>
        </p:nvPicPr>
        <p:blipFill>
          <a:blip r:embed="rId4" cstate="print">
            <a:extLst>
              <a:ext uri="{BEBA8EAE-BF5A-486C-A8C5-ECC9F3942E4B}">
                <a14:imgProps xmlns:a14="http://schemas.microsoft.com/office/drawing/2010/main">
                  <a14:imgLayer r:embed="rId3">
                    <a14:imgEffect>
                      <a14:backgroundRemoval t="2261" b="95612" l="0" r="99512"/>
                    </a14:imgEffect>
                  </a14:imgLayer>
                </a14:imgProps>
              </a:ext>
              <a:ext uri="{28A0092B-C50C-407E-A947-70E740481C1C}">
                <a14:useLocalDpi xmlns:a14="http://schemas.microsoft.com/office/drawing/2010/main" val="0"/>
              </a:ext>
            </a:extLst>
          </a:blip>
          <a:stretch>
            <a:fillRect/>
          </a:stretch>
        </p:blipFill>
        <p:spPr>
          <a:xfrm rot="10800000">
            <a:off x="8093136" y="3966754"/>
            <a:ext cx="4098864" cy="3010103"/>
          </a:xfrm>
          <a:prstGeom prst="rect">
            <a:avLst/>
          </a:prstGeom>
        </p:spPr>
      </p:pic>
      <p:pic>
        <p:nvPicPr>
          <p:cNvPr id="6" name="图片 5"/>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724" b="70833" l="10000" r="90000"/>
                    </a14:imgEffect>
                  </a14:imgLayer>
                </a14:imgProps>
              </a:ext>
              <a:ext uri="{28A0092B-C50C-407E-A947-70E740481C1C}">
                <a14:useLocalDpi xmlns:a14="http://schemas.microsoft.com/office/drawing/2010/main" val="0"/>
              </a:ext>
            </a:extLst>
          </a:blip>
          <a:srcRect b="21223"/>
          <a:stretch/>
        </p:blipFill>
        <p:spPr>
          <a:xfrm rot="2159600">
            <a:off x="6668650" y="5134548"/>
            <a:ext cx="1766752" cy="1424547"/>
          </a:xfrm>
          <a:prstGeom prst="rect">
            <a:avLst/>
          </a:prstGeom>
        </p:spPr>
      </p:pic>
      <p:pic>
        <p:nvPicPr>
          <p:cNvPr id="8" name="图片 7"/>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7581" b="68228" l="10000" r="90000"/>
                    </a14:imgEffect>
                  </a14:imgLayer>
                </a14:imgProps>
              </a:ext>
              <a:ext uri="{28A0092B-C50C-407E-A947-70E740481C1C}">
                <a14:useLocalDpi xmlns:a14="http://schemas.microsoft.com/office/drawing/2010/main" val="0"/>
              </a:ext>
            </a:extLst>
          </a:blip>
          <a:srcRect b="24191"/>
          <a:stretch/>
        </p:blipFill>
        <p:spPr>
          <a:xfrm rot="20833492">
            <a:off x="2462497" y="4954617"/>
            <a:ext cx="2279606" cy="1959427"/>
          </a:xfrm>
          <a:prstGeom prst="rect">
            <a:avLst/>
          </a:prstGeom>
        </p:spPr>
      </p:pic>
      <p:pic>
        <p:nvPicPr>
          <p:cNvPr id="9" name="图片 8"/>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764123" y="4843454"/>
            <a:ext cx="2225448" cy="2396636"/>
          </a:xfrm>
          <a:prstGeom prst="rect">
            <a:avLst/>
          </a:prstGeom>
        </p:spPr>
      </p:pic>
      <p:pic>
        <p:nvPicPr>
          <p:cNvPr id="10" name="图片 9"/>
          <p:cNvPicPr>
            <a:picLocks noChangeAspect="1"/>
          </p:cNvPicPr>
          <p:nvPr/>
        </p:nvPicPr>
        <p:blipFill>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540639" y="-299133"/>
            <a:ext cx="1937618" cy="2658842"/>
          </a:xfrm>
          <a:prstGeom prst="rect">
            <a:avLst/>
          </a:prstGeom>
        </p:spPr>
      </p:pic>
      <p:pic>
        <p:nvPicPr>
          <p:cNvPr id="11" name="图片 10"/>
          <p:cNvPicPr>
            <a:picLocks noChangeAspect="1"/>
          </p:cNvPicPr>
          <p:nvPr/>
        </p:nvPicPr>
        <p:blipFill>
          <a:blip r:embed="rId13">
            <a:extLst>
              <a:ext uri="{BEBA8EAE-BF5A-486C-A8C5-ECC9F3942E4B}">
                <a14:imgProps xmlns:a14="http://schemas.microsoft.com/office/drawing/2010/main">
                  <a14:imgLayer r:embed="rId14">
                    <a14:imgEffect>
                      <a14:backgroundRemoval t="0" b="100000" l="9524" r="94987"/>
                    </a14:imgEffect>
                  </a14:imgLayer>
                </a14:imgProps>
              </a:ext>
              <a:ext uri="{28A0092B-C50C-407E-A947-70E740481C1C}">
                <a14:useLocalDpi xmlns:a14="http://schemas.microsoft.com/office/drawing/2010/main" val="0"/>
              </a:ext>
            </a:extLst>
          </a:blip>
          <a:stretch>
            <a:fillRect/>
          </a:stretch>
        </p:blipFill>
        <p:spPr>
          <a:xfrm>
            <a:off x="322083" y="3409962"/>
            <a:ext cx="2953866" cy="3427669"/>
          </a:xfrm>
          <a:prstGeom prst="rect">
            <a:avLst/>
          </a:prstGeom>
        </p:spPr>
      </p:pic>
    </p:spTree>
    <p:extLst>
      <p:ext uri="{BB962C8B-B14F-4D97-AF65-F5344CB8AC3E}">
        <p14:creationId xmlns:p14="http://schemas.microsoft.com/office/powerpoint/2010/main" val="41725410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395575" y="4783015"/>
            <a:ext cx="2107280" cy="646331"/>
          </a:xfrm>
          <a:prstGeom prst="rect">
            <a:avLst/>
          </a:prstGeom>
          <a:noFill/>
        </p:spPr>
        <p:txBody>
          <a:bodyPr wrap="square" rtlCol="0">
            <a:spAutoFit/>
          </a:bodyPr>
          <a:lstStyle/>
          <a:p>
            <a:r>
              <a:rPr lang="en-US" altLang="zh-CN" sz="3600" b="1" dirty="0" smtClean="0"/>
              <a:t>tortoise</a:t>
            </a:r>
            <a:endParaRPr lang="zh-CN" altLang="en-US" sz="3600" b="1" dirty="0"/>
          </a:p>
        </p:txBody>
      </p:sp>
      <p:sp>
        <p:nvSpPr>
          <p:cNvPr id="6" name="文本框 5"/>
          <p:cNvSpPr txBox="1"/>
          <p:nvPr/>
        </p:nvSpPr>
        <p:spPr>
          <a:xfrm>
            <a:off x="8592457" y="1914250"/>
            <a:ext cx="3944960" cy="1200329"/>
          </a:xfrm>
          <a:prstGeom prst="rect">
            <a:avLst/>
          </a:prstGeom>
          <a:noFill/>
        </p:spPr>
        <p:txBody>
          <a:bodyPr wrap="square" rtlCol="0">
            <a:spAutoFit/>
          </a:bodyPr>
          <a:lstStyle/>
          <a:p>
            <a:r>
              <a:rPr lang="en-US" altLang="zh-CN" sz="3600" b="1" dirty="0"/>
              <a:t>s</a:t>
            </a:r>
            <a:r>
              <a:rPr lang="en-US" altLang="zh-CN" sz="3600" b="1" dirty="0" smtClean="0"/>
              <a:t>igns of affection</a:t>
            </a:r>
            <a:endParaRPr lang="zh-CN" altLang="en-US" sz="3600" b="1" dirty="0"/>
          </a:p>
        </p:txBody>
      </p:sp>
      <p:sp>
        <p:nvSpPr>
          <p:cNvPr id="7" name="文本框 6"/>
          <p:cNvSpPr txBox="1"/>
          <p:nvPr/>
        </p:nvSpPr>
        <p:spPr>
          <a:xfrm>
            <a:off x="8683092" y="3855440"/>
            <a:ext cx="2989385" cy="646331"/>
          </a:xfrm>
          <a:prstGeom prst="rect">
            <a:avLst/>
          </a:prstGeom>
          <a:noFill/>
        </p:spPr>
        <p:txBody>
          <a:bodyPr wrap="square" rtlCol="0">
            <a:spAutoFit/>
          </a:bodyPr>
          <a:lstStyle>
            <a:defPPr>
              <a:defRPr lang="zh-CN"/>
            </a:defPPr>
            <a:lvl1pPr>
              <a:defRPr sz="4000" b="1"/>
            </a:lvl1pPr>
          </a:lstStyle>
          <a:p>
            <a:r>
              <a:rPr lang="en-US" altLang="zh-CN" sz="3600" dirty="0" smtClean="0"/>
              <a:t>h</a:t>
            </a:r>
            <a:r>
              <a:rPr lang="en-US" altLang="zh-CN" sz="3600" dirty="0"/>
              <a:t>a</a:t>
            </a:r>
            <a:r>
              <a:rPr lang="en-US" altLang="zh-CN" sz="3600" dirty="0" smtClean="0"/>
              <a:t>ng about</a:t>
            </a:r>
            <a:endParaRPr lang="zh-CN" altLang="en-US" sz="3600" dirty="0"/>
          </a:p>
        </p:txBody>
      </p:sp>
      <p:sp>
        <p:nvSpPr>
          <p:cNvPr id="10" name="文本框 9"/>
          <p:cNvSpPr txBox="1"/>
          <p:nvPr/>
        </p:nvSpPr>
        <p:spPr>
          <a:xfrm>
            <a:off x="5293002" y="4783015"/>
            <a:ext cx="2280886" cy="646331"/>
          </a:xfrm>
          <a:prstGeom prst="rect">
            <a:avLst/>
          </a:prstGeom>
          <a:noFill/>
        </p:spPr>
        <p:txBody>
          <a:bodyPr wrap="square" rtlCol="0">
            <a:spAutoFit/>
          </a:bodyPr>
          <a:lstStyle/>
          <a:p>
            <a:r>
              <a:rPr lang="en-US" altLang="zh-CN" sz="3600" b="1" dirty="0" smtClean="0"/>
              <a:t>antelope</a:t>
            </a:r>
            <a:endParaRPr lang="zh-CN" altLang="en-US" sz="3600" b="1" dirty="0"/>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l="8995" r="6551"/>
          <a:stretch/>
        </p:blipFill>
        <p:spPr>
          <a:xfrm>
            <a:off x="562708" y="1409082"/>
            <a:ext cx="4079631" cy="3124806"/>
          </a:xfrm>
          <a:prstGeom prst="rect">
            <a:avLst/>
          </a:prstGeom>
        </p:spPr>
      </p:pic>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l="9907"/>
          <a:stretch/>
        </p:blipFill>
        <p:spPr>
          <a:xfrm>
            <a:off x="4642339" y="1554688"/>
            <a:ext cx="3582213" cy="2979200"/>
          </a:xfrm>
          <a:prstGeom prst="rect">
            <a:avLst/>
          </a:prstGeom>
        </p:spPr>
      </p:pic>
    </p:spTree>
    <p:extLst>
      <p:ext uri="{BB962C8B-B14F-4D97-AF65-F5344CB8AC3E}">
        <p14:creationId xmlns:p14="http://schemas.microsoft.com/office/powerpoint/2010/main" val="425141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1821032868"/>
              </p:ext>
            </p:extLst>
          </p:nvPr>
        </p:nvGraphicFramePr>
        <p:xfrm>
          <a:off x="318868" y="2546253"/>
          <a:ext cx="11521440" cy="1828800"/>
        </p:xfrm>
        <a:graphic>
          <a:graphicData uri="http://schemas.openxmlformats.org/drawingml/2006/table">
            <a:tbl>
              <a:tblPr firstRow="1" bandRow="1">
                <a:tableStyleId>{073A0DAA-6AF3-43AB-8588-CEC1D06C72B9}</a:tableStyleId>
              </a:tblPr>
              <a:tblGrid>
                <a:gridCol w="11521440">
                  <a:extLst>
                    <a:ext uri="{9D8B030D-6E8A-4147-A177-3AD203B41FA5}">
                      <a16:colId xmlns:a16="http://schemas.microsoft.com/office/drawing/2014/main" xmlns="" val="1576224120"/>
                    </a:ext>
                  </a:extLst>
                </a:gridCol>
              </a:tblGrid>
              <a:tr h="1828800">
                <a:tc>
                  <a:txBody>
                    <a:bodyPr/>
                    <a:lstStyle/>
                    <a:p>
                      <a:pPr algn="ctr"/>
                      <a:r>
                        <a:rPr lang="en-US" altLang="zh-CN" sz="3600" dirty="0" smtClean="0"/>
                        <a:t>Pages 8-11</a:t>
                      </a:r>
                    </a:p>
                    <a:p>
                      <a:pPr algn="ctr"/>
                      <a:endParaRPr lang="en-US" altLang="zh-CN" sz="3200" dirty="0" smtClean="0"/>
                    </a:p>
                    <a:p>
                      <a:pPr algn="ctr"/>
                      <a:r>
                        <a:rPr lang="en-US" altLang="zh-CN" sz="3600" dirty="0" smtClean="0"/>
                        <a:t>Reason for</a:t>
                      </a:r>
                      <a:r>
                        <a:rPr lang="en-US" altLang="zh-CN" sz="3600" baseline="0" dirty="0" smtClean="0"/>
                        <a:t> caring behavior &amp; Strange caring bonds</a:t>
                      </a:r>
                      <a:endParaRPr lang="zh-CN" altLang="en-US" sz="3600" dirty="0"/>
                    </a:p>
                  </a:txBody>
                  <a:tcPr/>
                </a:tc>
                <a:extLst>
                  <a:ext uri="{0D108BD9-81ED-4DB2-BD59-A6C34878D82A}">
                    <a16:rowId xmlns:a16="http://schemas.microsoft.com/office/drawing/2014/main" xmlns="" val="2956038192"/>
                  </a:ext>
                </a:extLst>
              </a:tr>
            </a:tbl>
          </a:graphicData>
        </a:graphic>
      </p:graphicFrame>
      <p:pic>
        <p:nvPicPr>
          <p:cNvPr id="6" name="图片 5"/>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7581" b="68228" l="10000" r="90000"/>
                    </a14:imgEffect>
                  </a14:imgLayer>
                </a14:imgProps>
              </a:ext>
              <a:ext uri="{28A0092B-C50C-407E-A947-70E740481C1C}">
                <a14:useLocalDpi xmlns:a14="http://schemas.microsoft.com/office/drawing/2010/main" val="0"/>
              </a:ext>
            </a:extLst>
          </a:blip>
          <a:srcRect b="24191"/>
          <a:stretch/>
        </p:blipFill>
        <p:spPr>
          <a:xfrm rot="652469">
            <a:off x="3700724" y="2114113"/>
            <a:ext cx="1281531" cy="1101535"/>
          </a:xfrm>
          <a:prstGeom prst="rect">
            <a:avLst/>
          </a:prstGeom>
        </p:spPr>
      </p:pic>
    </p:spTree>
    <p:extLst>
      <p:ext uri="{BB962C8B-B14F-4D97-AF65-F5344CB8AC3E}">
        <p14:creationId xmlns:p14="http://schemas.microsoft.com/office/powerpoint/2010/main" val="13234412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395575" y="4783015"/>
            <a:ext cx="2107280" cy="707886"/>
          </a:xfrm>
          <a:prstGeom prst="rect">
            <a:avLst/>
          </a:prstGeom>
          <a:noFill/>
        </p:spPr>
        <p:txBody>
          <a:bodyPr wrap="square" rtlCol="0">
            <a:spAutoFit/>
          </a:bodyPr>
          <a:lstStyle/>
          <a:p>
            <a:r>
              <a:rPr lang="en-US" altLang="zh-CN" sz="4000" b="1" dirty="0" smtClean="0"/>
              <a:t>hippo</a:t>
            </a:r>
            <a:endParaRPr lang="zh-CN" altLang="en-US" sz="4000" b="1" dirty="0"/>
          </a:p>
        </p:txBody>
      </p:sp>
      <p:sp>
        <p:nvSpPr>
          <p:cNvPr id="6" name="文本框 5"/>
          <p:cNvSpPr txBox="1"/>
          <p:nvPr/>
        </p:nvSpPr>
        <p:spPr>
          <a:xfrm>
            <a:off x="8677063" y="1268682"/>
            <a:ext cx="3416805" cy="646331"/>
          </a:xfrm>
          <a:prstGeom prst="rect">
            <a:avLst/>
          </a:prstGeom>
          <a:noFill/>
        </p:spPr>
        <p:txBody>
          <a:bodyPr wrap="square" rtlCol="0">
            <a:spAutoFit/>
          </a:bodyPr>
          <a:lstStyle/>
          <a:p>
            <a:r>
              <a:rPr lang="en-US" altLang="zh-CN" sz="3600" b="1" dirty="0" smtClean="0"/>
              <a:t>guide...to...</a:t>
            </a:r>
            <a:endParaRPr lang="zh-CN" altLang="en-US" sz="3600" b="1" dirty="0"/>
          </a:p>
        </p:txBody>
      </p:sp>
      <p:sp>
        <p:nvSpPr>
          <p:cNvPr id="7" name="文本框 6"/>
          <p:cNvSpPr txBox="1"/>
          <p:nvPr/>
        </p:nvSpPr>
        <p:spPr>
          <a:xfrm>
            <a:off x="8735121" y="3097453"/>
            <a:ext cx="2989385" cy="646331"/>
          </a:xfrm>
          <a:prstGeom prst="rect">
            <a:avLst/>
          </a:prstGeom>
          <a:noFill/>
        </p:spPr>
        <p:txBody>
          <a:bodyPr wrap="square" rtlCol="0">
            <a:spAutoFit/>
          </a:bodyPr>
          <a:lstStyle>
            <a:defPPr>
              <a:defRPr lang="zh-CN"/>
            </a:defPPr>
            <a:lvl1pPr>
              <a:defRPr sz="4000" b="1"/>
            </a:lvl1pPr>
          </a:lstStyle>
          <a:p>
            <a:r>
              <a:rPr lang="en-US" altLang="zh-CN" sz="3600" dirty="0" smtClean="0"/>
              <a:t>chase</a:t>
            </a:r>
            <a:endParaRPr lang="zh-CN" altLang="en-US" sz="3600" dirty="0"/>
          </a:p>
        </p:txBody>
      </p:sp>
      <p:pic>
        <p:nvPicPr>
          <p:cNvPr id="2" name="图片 1"/>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288731" y="1268682"/>
            <a:ext cx="4353608" cy="3265206"/>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4004" r="15601"/>
          <a:stretch/>
        </p:blipFill>
        <p:spPr>
          <a:xfrm>
            <a:off x="4487464" y="1668092"/>
            <a:ext cx="3800182" cy="2865796"/>
          </a:xfrm>
          <a:prstGeom prst="rect">
            <a:avLst/>
          </a:prstGeom>
        </p:spPr>
      </p:pic>
      <p:sp>
        <p:nvSpPr>
          <p:cNvPr id="11" name="文本框 10"/>
          <p:cNvSpPr txBox="1"/>
          <p:nvPr/>
        </p:nvSpPr>
        <p:spPr>
          <a:xfrm>
            <a:off x="8677062" y="2247215"/>
            <a:ext cx="3416805" cy="646331"/>
          </a:xfrm>
          <a:prstGeom prst="rect">
            <a:avLst/>
          </a:prstGeom>
          <a:noFill/>
        </p:spPr>
        <p:txBody>
          <a:bodyPr wrap="square" rtlCol="0">
            <a:spAutoFit/>
          </a:bodyPr>
          <a:lstStyle/>
          <a:p>
            <a:r>
              <a:rPr lang="en-US" altLang="zh-CN" sz="3600" b="1" dirty="0"/>
              <a:t>s</a:t>
            </a:r>
            <a:r>
              <a:rPr lang="en-US" altLang="zh-CN" sz="3600" b="1" dirty="0" smtClean="0"/>
              <a:t>weep away</a:t>
            </a:r>
            <a:endParaRPr lang="zh-CN" altLang="en-US" sz="3600" b="1" dirty="0"/>
          </a:p>
        </p:txBody>
      </p:sp>
      <p:sp>
        <p:nvSpPr>
          <p:cNvPr id="14" name="文本框 13"/>
          <p:cNvSpPr txBox="1"/>
          <p:nvPr/>
        </p:nvSpPr>
        <p:spPr>
          <a:xfrm>
            <a:off x="4768948" y="4844570"/>
            <a:ext cx="3685734" cy="646331"/>
          </a:xfrm>
          <a:prstGeom prst="rect">
            <a:avLst/>
          </a:prstGeom>
          <a:noFill/>
        </p:spPr>
        <p:txBody>
          <a:bodyPr wrap="square" rtlCol="0">
            <a:spAutoFit/>
          </a:bodyPr>
          <a:lstStyle/>
          <a:p>
            <a:r>
              <a:rPr lang="en-US" altLang="zh-CN" sz="3600" b="1" dirty="0"/>
              <a:t>w</a:t>
            </a:r>
            <a:r>
              <a:rPr lang="en-US" altLang="zh-CN" sz="3600" b="1" dirty="0" smtClean="0"/>
              <a:t>ildebeest calf</a:t>
            </a:r>
            <a:endParaRPr lang="zh-CN" altLang="en-US" sz="3600" b="1" dirty="0"/>
          </a:p>
        </p:txBody>
      </p:sp>
      <p:sp>
        <p:nvSpPr>
          <p:cNvPr id="15" name="文本框 14"/>
          <p:cNvSpPr txBox="1"/>
          <p:nvPr/>
        </p:nvSpPr>
        <p:spPr>
          <a:xfrm>
            <a:off x="8735121" y="3913088"/>
            <a:ext cx="2989385" cy="646331"/>
          </a:xfrm>
          <a:prstGeom prst="rect">
            <a:avLst/>
          </a:prstGeom>
          <a:noFill/>
        </p:spPr>
        <p:txBody>
          <a:bodyPr wrap="square" rtlCol="0">
            <a:spAutoFit/>
          </a:bodyPr>
          <a:lstStyle>
            <a:defPPr>
              <a:defRPr lang="zh-CN"/>
            </a:defPPr>
            <a:lvl1pPr>
              <a:defRPr sz="4000" b="1"/>
            </a:lvl1pPr>
          </a:lstStyle>
          <a:p>
            <a:r>
              <a:rPr lang="en-US" altLang="zh-CN" sz="3600" dirty="0" smtClean="0"/>
              <a:t>guard</a:t>
            </a:r>
            <a:endParaRPr lang="zh-CN" altLang="en-US" sz="3600" dirty="0"/>
          </a:p>
        </p:txBody>
      </p:sp>
    </p:spTree>
    <p:extLst>
      <p:ext uri="{BB962C8B-B14F-4D97-AF65-F5344CB8AC3E}">
        <p14:creationId xmlns:p14="http://schemas.microsoft.com/office/powerpoint/2010/main" val="238490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1"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74012" y="4783015"/>
            <a:ext cx="3458837" cy="646331"/>
          </a:xfrm>
          <a:prstGeom prst="rect">
            <a:avLst/>
          </a:prstGeom>
          <a:noFill/>
        </p:spPr>
        <p:txBody>
          <a:bodyPr wrap="square" rtlCol="0">
            <a:spAutoFit/>
          </a:bodyPr>
          <a:lstStyle/>
          <a:p>
            <a:r>
              <a:rPr lang="en-US" altLang="zh-CN" sz="3600" b="1" dirty="0"/>
              <a:t>s</a:t>
            </a:r>
            <a:r>
              <a:rPr lang="en-US" altLang="zh-CN" sz="3600" b="1" dirty="0" smtClean="0"/>
              <a:t>perm whale</a:t>
            </a:r>
            <a:endParaRPr lang="zh-CN" altLang="en-US" sz="3600" b="1" dirty="0"/>
          </a:p>
        </p:txBody>
      </p:sp>
      <p:sp>
        <p:nvSpPr>
          <p:cNvPr id="6" name="文本框 5"/>
          <p:cNvSpPr txBox="1"/>
          <p:nvPr/>
        </p:nvSpPr>
        <p:spPr>
          <a:xfrm>
            <a:off x="8948111" y="1833063"/>
            <a:ext cx="1672996" cy="646331"/>
          </a:xfrm>
          <a:prstGeom prst="rect">
            <a:avLst/>
          </a:prstGeom>
          <a:noFill/>
        </p:spPr>
        <p:txBody>
          <a:bodyPr wrap="square" rtlCol="0">
            <a:spAutoFit/>
          </a:bodyPr>
          <a:lstStyle/>
          <a:p>
            <a:r>
              <a:rPr lang="en-US" altLang="zh-CN" sz="3600" b="1" dirty="0" smtClean="0"/>
              <a:t>swim </a:t>
            </a:r>
            <a:endParaRPr lang="zh-CN" altLang="en-US" sz="3600" b="1" dirty="0"/>
          </a:p>
        </p:txBody>
      </p:sp>
      <p:sp>
        <p:nvSpPr>
          <p:cNvPr id="10" name="文本框 9"/>
          <p:cNvSpPr txBox="1"/>
          <p:nvPr/>
        </p:nvSpPr>
        <p:spPr>
          <a:xfrm>
            <a:off x="5293002" y="4783015"/>
            <a:ext cx="2280886" cy="646331"/>
          </a:xfrm>
          <a:prstGeom prst="rect">
            <a:avLst/>
          </a:prstGeom>
          <a:noFill/>
        </p:spPr>
        <p:txBody>
          <a:bodyPr wrap="square" rtlCol="0">
            <a:spAutoFit/>
          </a:bodyPr>
          <a:lstStyle/>
          <a:p>
            <a:r>
              <a:rPr lang="en-US" altLang="zh-CN" sz="3600" b="1" dirty="0" smtClean="0"/>
              <a:t>dolphin</a:t>
            </a:r>
            <a:endParaRPr lang="zh-CN" altLang="en-US" sz="3600" b="1" dirty="0"/>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411" y="1577200"/>
            <a:ext cx="4077816" cy="3058362"/>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15648"/>
          <a:stretch/>
        </p:blipFill>
        <p:spPr>
          <a:xfrm>
            <a:off x="4376227" y="1577200"/>
            <a:ext cx="3891703" cy="3075769"/>
          </a:xfrm>
          <a:prstGeom prst="rect">
            <a:avLst/>
          </a:prstGeom>
        </p:spPr>
      </p:pic>
      <p:sp>
        <p:nvSpPr>
          <p:cNvPr id="8" name="矩形 7"/>
          <p:cNvSpPr/>
          <p:nvPr/>
        </p:nvSpPr>
        <p:spPr>
          <a:xfrm>
            <a:off x="8948111" y="2691137"/>
            <a:ext cx="1363507" cy="646331"/>
          </a:xfrm>
          <a:prstGeom prst="rect">
            <a:avLst/>
          </a:prstGeom>
          <a:noFill/>
        </p:spPr>
        <p:txBody>
          <a:bodyPr wrap="square" rtlCol="0">
            <a:spAutoFit/>
          </a:bodyPr>
          <a:lstStyle/>
          <a:p>
            <a:r>
              <a:rPr lang="en-US" altLang="zh-CN" sz="3600" b="1" dirty="0"/>
              <a:t>feed</a:t>
            </a:r>
            <a:endParaRPr lang="zh-CN" altLang="en-US" sz="3600" b="1" dirty="0"/>
          </a:p>
        </p:txBody>
      </p:sp>
      <p:sp>
        <p:nvSpPr>
          <p:cNvPr id="11" name="矩形 10"/>
          <p:cNvSpPr/>
          <p:nvPr/>
        </p:nvSpPr>
        <p:spPr>
          <a:xfrm>
            <a:off x="8948111" y="3549211"/>
            <a:ext cx="1669047" cy="646331"/>
          </a:xfrm>
          <a:prstGeom prst="rect">
            <a:avLst/>
          </a:prstGeom>
          <a:noFill/>
        </p:spPr>
        <p:txBody>
          <a:bodyPr wrap="square" rtlCol="0">
            <a:spAutoFit/>
          </a:bodyPr>
          <a:lstStyle/>
          <a:p>
            <a:r>
              <a:rPr lang="en-US" altLang="zh-CN" sz="3600" b="1" dirty="0"/>
              <a:t>nuzzle</a:t>
            </a:r>
            <a:endParaRPr lang="zh-CN" altLang="en-US" sz="3600" b="1" dirty="0"/>
          </a:p>
        </p:txBody>
      </p:sp>
    </p:spTree>
    <p:extLst>
      <p:ext uri="{BB962C8B-B14F-4D97-AF65-F5344CB8AC3E}">
        <p14:creationId xmlns:p14="http://schemas.microsoft.com/office/powerpoint/2010/main" val="93450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423106" y="4829719"/>
            <a:ext cx="2052068" cy="646331"/>
          </a:xfrm>
          <a:prstGeom prst="rect">
            <a:avLst/>
          </a:prstGeom>
          <a:noFill/>
        </p:spPr>
        <p:txBody>
          <a:bodyPr wrap="square" rtlCol="0">
            <a:spAutoFit/>
          </a:bodyPr>
          <a:lstStyle/>
          <a:p>
            <a:r>
              <a:rPr lang="en-US" altLang="zh-CN" sz="3600" b="1" dirty="0" smtClean="0"/>
              <a:t>leopard</a:t>
            </a:r>
            <a:endParaRPr lang="zh-CN" altLang="en-US" sz="3600" b="1" dirty="0"/>
          </a:p>
        </p:txBody>
      </p:sp>
      <p:sp>
        <p:nvSpPr>
          <p:cNvPr id="6" name="文本框 5"/>
          <p:cNvSpPr txBox="1"/>
          <p:nvPr/>
        </p:nvSpPr>
        <p:spPr>
          <a:xfrm>
            <a:off x="9475120" y="1833063"/>
            <a:ext cx="1672996" cy="646331"/>
          </a:xfrm>
          <a:prstGeom prst="rect">
            <a:avLst/>
          </a:prstGeom>
          <a:noFill/>
        </p:spPr>
        <p:txBody>
          <a:bodyPr wrap="square" rtlCol="0">
            <a:spAutoFit/>
          </a:bodyPr>
          <a:lstStyle/>
          <a:p>
            <a:r>
              <a:rPr lang="en-US" altLang="zh-CN" sz="3600" b="1" dirty="0" smtClean="0"/>
              <a:t>nuzzle </a:t>
            </a:r>
            <a:endParaRPr lang="zh-CN" altLang="en-US" sz="3600" b="1" dirty="0"/>
          </a:p>
        </p:txBody>
      </p:sp>
      <p:sp>
        <p:nvSpPr>
          <p:cNvPr id="10" name="文本框 9"/>
          <p:cNvSpPr txBox="1"/>
          <p:nvPr/>
        </p:nvSpPr>
        <p:spPr>
          <a:xfrm>
            <a:off x="5284454" y="4829719"/>
            <a:ext cx="1248475" cy="646331"/>
          </a:xfrm>
          <a:prstGeom prst="rect">
            <a:avLst/>
          </a:prstGeom>
          <a:noFill/>
        </p:spPr>
        <p:txBody>
          <a:bodyPr wrap="square" rtlCol="0">
            <a:spAutoFit/>
          </a:bodyPr>
          <a:lstStyle/>
          <a:p>
            <a:r>
              <a:rPr lang="en-US" altLang="zh-CN" sz="3600" b="1" dirty="0" smtClean="0"/>
              <a:t>cow</a:t>
            </a:r>
            <a:endParaRPr lang="zh-CN" altLang="en-US" sz="3600" b="1" dirty="0"/>
          </a:p>
        </p:txBody>
      </p:sp>
      <p:sp>
        <p:nvSpPr>
          <p:cNvPr id="8" name="矩形 7"/>
          <p:cNvSpPr/>
          <p:nvPr/>
        </p:nvSpPr>
        <p:spPr>
          <a:xfrm>
            <a:off x="9475120" y="2711877"/>
            <a:ext cx="1363507" cy="646331"/>
          </a:xfrm>
          <a:prstGeom prst="rect">
            <a:avLst/>
          </a:prstGeom>
          <a:noFill/>
        </p:spPr>
        <p:txBody>
          <a:bodyPr wrap="square" rtlCol="0">
            <a:spAutoFit/>
          </a:bodyPr>
          <a:lstStyle/>
          <a:p>
            <a:r>
              <a:rPr lang="en-US" altLang="zh-CN" sz="3600" b="1" dirty="0"/>
              <a:t>a</a:t>
            </a:r>
            <a:r>
              <a:rPr lang="en-US" altLang="zh-CN" sz="3600" b="1" dirty="0" smtClean="0"/>
              <a:t>s if</a:t>
            </a:r>
            <a:endParaRPr lang="zh-CN" altLang="en-US" sz="3600" b="1" dirty="0"/>
          </a:p>
        </p:txBody>
      </p:sp>
      <p:sp>
        <p:nvSpPr>
          <p:cNvPr id="11" name="矩形 10"/>
          <p:cNvSpPr/>
          <p:nvPr/>
        </p:nvSpPr>
        <p:spPr>
          <a:xfrm>
            <a:off x="9479069" y="3590691"/>
            <a:ext cx="1669047" cy="646331"/>
          </a:xfrm>
          <a:prstGeom prst="rect">
            <a:avLst/>
          </a:prstGeom>
          <a:noFill/>
        </p:spPr>
        <p:txBody>
          <a:bodyPr wrap="square" rtlCol="0">
            <a:spAutoFit/>
          </a:bodyPr>
          <a:lstStyle/>
          <a:p>
            <a:r>
              <a:rPr lang="en-US" altLang="zh-CN" sz="3600" b="1" dirty="0" smtClean="0"/>
              <a:t>cub</a:t>
            </a:r>
            <a:endParaRPr lang="zh-CN" altLang="en-US" sz="3600" b="1"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36" y="641786"/>
            <a:ext cx="2726409" cy="4098701"/>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2367" y="1491176"/>
            <a:ext cx="4881125" cy="3249312"/>
          </a:xfrm>
          <a:prstGeom prst="rect">
            <a:avLst/>
          </a:prstGeom>
        </p:spPr>
      </p:pic>
    </p:spTree>
    <p:extLst>
      <p:ext uri="{BB962C8B-B14F-4D97-AF65-F5344CB8AC3E}">
        <p14:creationId xmlns:p14="http://schemas.microsoft.com/office/powerpoint/2010/main" val="234136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410028406"/>
              </p:ext>
            </p:extLst>
          </p:nvPr>
        </p:nvGraphicFramePr>
        <p:xfrm>
          <a:off x="347003" y="2532186"/>
          <a:ext cx="11521440" cy="1828800"/>
        </p:xfrm>
        <a:graphic>
          <a:graphicData uri="http://schemas.openxmlformats.org/drawingml/2006/table">
            <a:tbl>
              <a:tblPr firstRow="1" bandRow="1">
                <a:tableStyleId>{073A0DAA-6AF3-43AB-8588-CEC1D06C72B9}</a:tableStyleId>
              </a:tblPr>
              <a:tblGrid>
                <a:gridCol w="11521440">
                  <a:extLst>
                    <a:ext uri="{9D8B030D-6E8A-4147-A177-3AD203B41FA5}">
                      <a16:colId xmlns:a16="http://schemas.microsoft.com/office/drawing/2014/main" xmlns="" val="1576224120"/>
                    </a:ext>
                  </a:extLst>
                </a:gridCol>
              </a:tblGrid>
              <a:tr h="1828800">
                <a:tc>
                  <a:txBody>
                    <a:bodyPr/>
                    <a:lstStyle/>
                    <a:p>
                      <a:pPr algn="ctr"/>
                      <a:r>
                        <a:rPr lang="en-US" altLang="zh-CN" sz="3600" b="1" kern="1200" dirty="0" smtClean="0">
                          <a:solidFill>
                            <a:schemeClr val="lt1"/>
                          </a:solidFill>
                          <a:latin typeface="+mn-lt"/>
                          <a:ea typeface="+mn-ea"/>
                          <a:cs typeface="+mn-cs"/>
                        </a:rPr>
                        <a:t>Pages 12-15</a:t>
                      </a:r>
                      <a:r>
                        <a:rPr lang="en-US" altLang="zh-CN" sz="3200" b="1" kern="1200" dirty="0" smtClean="0">
                          <a:solidFill>
                            <a:schemeClr val="lt1"/>
                          </a:solidFill>
                          <a:latin typeface="+mn-lt"/>
                          <a:ea typeface="+mn-ea"/>
                          <a:cs typeface="+mn-cs"/>
                        </a:rPr>
                        <a:t> </a:t>
                      </a:r>
                    </a:p>
                    <a:p>
                      <a:pPr algn="l"/>
                      <a:endParaRPr lang="en-US" altLang="zh-CN" sz="3200" b="1" kern="1200" dirty="0" smtClean="0">
                        <a:solidFill>
                          <a:schemeClr val="lt1"/>
                        </a:solidFill>
                        <a:latin typeface="+mn-lt"/>
                        <a:ea typeface="+mn-ea"/>
                        <a:cs typeface="+mn-cs"/>
                      </a:endParaRPr>
                    </a:p>
                    <a:p>
                      <a:pPr algn="ctr"/>
                      <a:r>
                        <a:rPr lang="en-US" altLang="zh-CN" sz="3600" b="1" kern="1200" dirty="0" smtClean="0">
                          <a:solidFill>
                            <a:schemeClr val="lt1"/>
                          </a:solidFill>
                          <a:latin typeface="+mn-lt"/>
                          <a:ea typeface="+mn-ea"/>
                          <a:cs typeface="+mn-cs"/>
                        </a:rPr>
                        <a:t>Caring for people &amp; Believable or unbelievable?</a:t>
                      </a:r>
                      <a:endParaRPr lang="zh-CN" altLang="en-US" sz="3600" b="1" kern="1200" dirty="0">
                        <a:solidFill>
                          <a:schemeClr val="lt1"/>
                        </a:solidFill>
                        <a:latin typeface="+mn-lt"/>
                        <a:ea typeface="+mn-ea"/>
                        <a:cs typeface="+mn-cs"/>
                      </a:endParaRPr>
                    </a:p>
                  </a:txBody>
                  <a:tcPr/>
                </a:tc>
                <a:extLst>
                  <a:ext uri="{0D108BD9-81ED-4DB2-BD59-A6C34878D82A}">
                    <a16:rowId xmlns:a16="http://schemas.microsoft.com/office/drawing/2014/main" xmlns="" val="2956038192"/>
                  </a:ext>
                </a:extLst>
              </a:tr>
            </a:tbl>
          </a:graphicData>
        </a:graphic>
      </p:graphicFrame>
      <p:pic>
        <p:nvPicPr>
          <p:cNvPr id="4" name="图片 3"/>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671669" y="1871005"/>
            <a:ext cx="1463040" cy="1575581"/>
          </a:xfrm>
          <a:prstGeom prst="rect">
            <a:avLst/>
          </a:prstGeom>
        </p:spPr>
      </p:pic>
    </p:spTree>
    <p:extLst>
      <p:ext uri="{BB962C8B-B14F-4D97-AF65-F5344CB8AC3E}">
        <p14:creationId xmlns:p14="http://schemas.microsoft.com/office/powerpoint/2010/main" val="7606097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483914" y="4871408"/>
            <a:ext cx="2052068" cy="646331"/>
          </a:xfrm>
          <a:prstGeom prst="rect">
            <a:avLst/>
          </a:prstGeom>
          <a:noFill/>
        </p:spPr>
        <p:txBody>
          <a:bodyPr wrap="square" rtlCol="0">
            <a:spAutoFit/>
          </a:bodyPr>
          <a:lstStyle/>
          <a:p>
            <a:r>
              <a:rPr lang="en-US" altLang="zh-CN" sz="3600" b="1" dirty="0" smtClean="0"/>
              <a:t>gorilla</a:t>
            </a:r>
            <a:endParaRPr lang="zh-CN" altLang="en-US" sz="3600" b="1" dirty="0"/>
          </a:p>
        </p:txBody>
      </p:sp>
      <p:sp>
        <p:nvSpPr>
          <p:cNvPr id="6" name="文本框 5"/>
          <p:cNvSpPr txBox="1"/>
          <p:nvPr/>
        </p:nvSpPr>
        <p:spPr>
          <a:xfrm>
            <a:off x="8656605" y="1833063"/>
            <a:ext cx="2878903" cy="646331"/>
          </a:xfrm>
          <a:prstGeom prst="rect">
            <a:avLst/>
          </a:prstGeom>
          <a:noFill/>
        </p:spPr>
        <p:txBody>
          <a:bodyPr wrap="square" rtlCol="0">
            <a:spAutoFit/>
          </a:bodyPr>
          <a:lstStyle/>
          <a:p>
            <a:r>
              <a:rPr lang="en-US" altLang="zh-CN" sz="3600" b="1" dirty="0"/>
              <a:t>k</a:t>
            </a:r>
            <a:r>
              <a:rPr lang="en-US" altLang="zh-CN" sz="3600" b="1" dirty="0" smtClean="0"/>
              <a:t>eep away</a:t>
            </a:r>
            <a:endParaRPr lang="zh-CN" altLang="en-US" sz="3600" b="1" dirty="0"/>
          </a:p>
        </p:txBody>
      </p:sp>
      <p:sp>
        <p:nvSpPr>
          <p:cNvPr id="10" name="文本框 9"/>
          <p:cNvSpPr txBox="1"/>
          <p:nvPr/>
        </p:nvSpPr>
        <p:spPr>
          <a:xfrm>
            <a:off x="4459459" y="4871408"/>
            <a:ext cx="3756073" cy="646331"/>
          </a:xfrm>
          <a:prstGeom prst="rect">
            <a:avLst/>
          </a:prstGeom>
          <a:noFill/>
        </p:spPr>
        <p:txBody>
          <a:bodyPr wrap="square" rtlCol="0">
            <a:spAutoFit/>
          </a:bodyPr>
          <a:lstStyle/>
          <a:p>
            <a:r>
              <a:rPr lang="en-US" altLang="zh-CN" sz="3600" b="1" dirty="0" smtClean="0"/>
              <a:t>3-year-old boy</a:t>
            </a:r>
            <a:endParaRPr lang="zh-CN" altLang="en-US" sz="3600" b="1" dirty="0"/>
          </a:p>
        </p:txBody>
      </p:sp>
      <p:sp>
        <p:nvSpPr>
          <p:cNvPr id="8" name="矩形 7"/>
          <p:cNvSpPr/>
          <p:nvPr/>
        </p:nvSpPr>
        <p:spPr>
          <a:xfrm>
            <a:off x="8656605" y="2711877"/>
            <a:ext cx="1933778" cy="646331"/>
          </a:xfrm>
          <a:prstGeom prst="rect">
            <a:avLst/>
          </a:prstGeom>
          <a:noFill/>
        </p:spPr>
        <p:txBody>
          <a:bodyPr wrap="square" rtlCol="0">
            <a:spAutoFit/>
          </a:bodyPr>
          <a:lstStyle/>
          <a:p>
            <a:r>
              <a:rPr lang="en-US" altLang="zh-CN" sz="3600" b="1" dirty="0"/>
              <a:t>p</a:t>
            </a:r>
            <a:r>
              <a:rPr lang="en-US" altLang="zh-CN" sz="3600" b="1" dirty="0" smtClean="0"/>
              <a:t>ick up</a:t>
            </a:r>
            <a:endParaRPr lang="zh-CN" altLang="en-US" sz="3600" b="1" dirty="0"/>
          </a:p>
        </p:txBody>
      </p:sp>
      <p:sp>
        <p:nvSpPr>
          <p:cNvPr id="11" name="矩形 10"/>
          <p:cNvSpPr/>
          <p:nvPr/>
        </p:nvSpPr>
        <p:spPr>
          <a:xfrm>
            <a:off x="8656605" y="3590691"/>
            <a:ext cx="2149783" cy="646331"/>
          </a:xfrm>
          <a:prstGeom prst="rect">
            <a:avLst/>
          </a:prstGeom>
          <a:noFill/>
        </p:spPr>
        <p:txBody>
          <a:bodyPr wrap="square" rtlCol="0">
            <a:spAutoFit/>
          </a:bodyPr>
          <a:lstStyle/>
          <a:p>
            <a:r>
              <a:rPr lang="en-US" altLang="zh-CN" sz="3600" b="1" dirty="0"/>
              <a:t>c</a:t>
            </a:r>
            <a:r>
              <a:rPr lang="en-US" altLang="zh-CN" sz="3600" b="1" dirty="0" smtClean="0"/>
              <a:t>arry to</a:t>
            </a:r>
            <a:endParaRPr lang="zh-CN" altLang="en-US" sz="3600" b="1" dirty="0"/>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3407" y="561348"/>
            <a:ext cx="2856171" cy="4301058"/>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7731" y="2233325"/>
            <a:ext cx="3957125" cy="2638083"/>
          </a:xfrm>
          <a:prstGeom prst="rect">
            <a:avLst/>
          </a:prstGeom>
        </p:spPr>
      </p:pic>
      <p:sp>
        <p:nvSpPr>
          <p:cNvPr id="12" name="矩形 11"/>
          <p:cNvSpPr/>
          <p:nvPr/>
        </p:nvSpPr>
        <p:spPr>
          <a:xfrm>
            <a:off x="8656605" y="4298577"/>
            <a:ext cx="2149783" cy="646331"/>
          </a:xfrm>
          <a:prstGeom prst="rect">
            <a:avLst/>
          </a:prstGeom>
          <a:noFill/>
        </p:spPr>
        <p:txBody>
          <a:bodyPr wrap="square" rtlCol="0">
            <a:spAutoFit/>
          </a:bodyPr>
          <a:lstStyle/>
          <a:p>
            <a:r>
              <a:rPr lang="en-US" altLang="zh-CN" sz="3600" b="1" dirty="0" smtClean="0"/>
              <a:t>rescuer</a:t>
            </a:r>
            <a:endParaRPr lang="zh-CN" altLang="en-US" sz="3600" b="1" dirty="0"/>
          </a:p>
        </p:txBody>
      </p:sp>
    </p:spTree>
    <p:extLst>
      <p:ext uri="{BB962C8B-B14F-4D97-AF65-F5344CB8AC3E}">
        <p14:creationId xmlns:p14="http://schemas.microsoft.com/office/powerpoint/2010/main" val="91180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487574" y="4972748"/>
            <a:ext cx="2052068" cy="646331"/>
          </a:xfrm>
          <a:prstGeom prst="rect">
            <a:avLst/>
          </a:prstGeom>
          <a:noFill/>
        </p:spPr>
        <p:txBody>
          <a:bodyPr wrap="square" rtlCol="0">
            <a:spAutoFit/>
          </a:bodyPr>
          <a:lstStyle/>
          <a:p>
            <a:r>
              <a:rPr lang="en-US" altLang="zh-CN" sz="3600" b="1" dirty="0" smtClean="0"/>
              <a:t>dolphin</a:t>
            </a:r>
            <a:endParaRPr lang="zh-CN" altLang="en-US" sz="3600" b="1" dirty="0"/>
          </a:p>
        </p:txBody>
      </p:sp>
      <p:sp>
        <p:nvSpPr>
          <p:cNvPr id="6" name="文本框 5"/>
          <p:cNvSpPr txBox="1"/>
          <p:nvPr/>
        </p:nvSpPr>
        <p:spPr>
          <a:xfrm>
            <a:off x="8351162" y="1833063"/>
            <a:ext cx="3536037" cy="1200329"/>
          </a:xfrm>
          <a:prstGeom prst="rect">
            <a:avLst/>
          </a:prstGeom>
          <a:noFill/>
        </p:spPr>
        <p:txBody>
          <a:bodyPr wrap="square" rtlCol="0">
            <a:spAutoFit/>
          </a:bodyPr>
          <a:lstStyle/>
          <a:p>
            <a:r>
              <a:rPr lang="en-US" altLang="zh-CN" sz="3600" b="1" dirty="0"/>
              <a:t>c</a:t>
            </a:r>
            <a:r>
              <a:rPr lang="en-US" altLang="zh-CN" sz="3600" b="1" dirty="0" smtClean="0"/>
              <a:t>ome to one’s rescue</a:t>
            </a:r>
            <a:endParaRPr lang="zh-CN" altLang="en-US" sz="3600" b="1" dirty="0"/>
          </a:p>
        </p:txBody>
      </p:sp>
      <p:sp>
        <p:nvSpPr>
          <p:cNvPr id="10" name="文本框 9"/>
          <p:cNvSpPr txBox="1"/>
          <p:nvPr/>
        </p:nvSpPr>
        <p:spPr>
          <a:xfrm>
            <a:off x="5487295" y="5003525"/>
            <a:ext cx="1814732" cy="646331"/>
          </a:xfrm>
          <a:prstGeom prst="rect">
            <a:avLst/>
          </a:prstGeom>
          <a:noFill/>
        </p:spPr>
        <p:txBody>
          <a:bodyPr wrap="square" rtlCol="0">
            <a:spAutoFit/>
          </a:bodyPr>
          <a:lstStyle/>
          <a:p>
            <a:r>
              <a:rPr lang="en-US" altLang="zh-CN" sz="3600" b="1" dirty="0" smtClean="0"/>
              <a:t>victims</a:t>
            </a:r>
            <a:endParaRPr lang="zh-CN" altLang="en-US" sz="3600" b="1" dirty="0"/>
          </a:p>
        </p:txBody>
      </p:sp>
      <p:sp>
        <p:nvSpPr>
          <p:cNvPr id="11" name="矩形 10"/>
          <p:cNvSpPr/>
          <p:nvPr/>
        </p:nvSpPr>
        <p:spPr>
          <a:xfrm>
            <a:off x="8351162" y="3674299"/>
            <a:ext cx="3071804" cy="646331"/>
          </a:xfrm>
          <a:prstGeom prst="rect">
            <a:avLst/>
          </a:prstGeom>
          <a:noFill/>
        </p:spPr>
        <p:txBody>
          <a:bodyPr wrap="square" rtlCol="0">
            <a:spAutoFit/>
          </a:bodyPr>
          <a:lstStyle/>
          <a:p>
            <a:r>
              <a:rPr lang="en-US" altLang="zh-CN" sz="3600" b="1" dirty="0" smtClean="0"/>
              <a:t>in need</a:t>
            </a:r>
            <a:endParaRPr lang="zh-CN" altLang="en-US" sz="3600" b="1" dirty="0"/>
          </a:p>
        </p:txBody>
      </p:sp>
      <p:pic>
        <p:nvPicPr>
          <p:cNvPr id="13" name="图片 12"/>
          <p:cNvPicPr>
            <a:picLocks noChangeAspect="1"/>
          </p:cNvPicPr>
          <p:nvPr/>
        </p:nvPicPr>
        <p:blipFill rotWithShape="1">
          <a:blip r:embed="rId2" cstate="print">
            <a:extLst>
              <a:ext uri="{28A0092B-C50C-407E-A947-70E740481C1C}">
                <a14:useLocalDpi xmlns:a14="http://schemas.microsoft.com/office/drawing/2010/main" val="0"/>
              </a:ext>
            </a:extLst>
          </a:blip>
          <a:srcRect r="15648"/>
          <a:stretch/>
        </p:blipFill>
        <p:spPr>
          <a:xfrm>
            <a:off x="570465" y="1833063"/>
            <a:ext cx="3891703" cy="3075769"/>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13333" r="8804"/>
          <a:stretch/>
        </p:blipFill>
        <p:spPr>
          <a:xfrm>
            <a:off x="4459459" y="1427162"/>
            <a:ext cx="3660604" cy="3481670"/>
          </a:xfrm>
          <a:prstGeom prst="rect">
            <a:avLst/>
          </a:prstGeom>
        </p:spPr>
      </p:pic>
    </p:spTree>
    <p:extLst>
      <p:ext uri="{BB962C8B-B14F-4D97-AF65-F5344CB8AC3E}">
        <p14:creationId xmlns:p14="http://schemas.microsoft.com/office/powerpoint/2010/main" val="250186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937740" y="5054179"/>
            <a:ext cx="2052068" cy="646331"/>
          </a:xfrm>
          <a:prstGeom prst="rect">
            <a:avLst/>
          </a:prstGeom>
          <a:noFill/>
        </p:spPr>
        <p:txBody>
          <a:bodyPr wrap="square" rtlCol="0">
            <a:spAutoFit/>
          </a:bodyPr>
          <a:lstStyle/>
          <a:p>
            <a:r>
              <a:rPr lang="en-US" altLang="zh-CN" sz="3600" b="1" dirty="0" smtClean="0"/>
              <a:t>lions</a:t>
            </a:r>
            <a:endParaRPr lang="zh-CN" altLang="en-US" sz="3600" b="1" dirty="0"/>
          </a:p>
        </p:txBody>
      </p:sp>
      <p:sp>
        <p:nvSpPr>
          <p:cNvPr id="6" name="文本框 5"/>
          <p:cNvSpPr txBox="1"/>
          <p:nvPr/>
        </p:nvSpPr>
        <p:spPr>
          <a:xfrm>
            <a:off x="8220534" y="1847577"/>
            <a:ext cx="3536037" cy="646331"/>
          </a:xfrm>
          <a:prstGeom prst="rect">
            <a:avLst/>
          </a:prstGeom>
          <a:noFill/>
        </p:spPr>
        <p:txBody>
          <a:bodyPr wrap="square" rtlCol="0">
            <a:spAutoFit/>
          </a:bodyPr>
          <a:lstStyle/>
          <a:p>
            <a:r>
              <a:rPr lang="en-US" altLang="zh-CN" sz="3600" b="1" dirty="0"/>
              <a:t>c</a:t>
            </a:r>
            <a:r>
              <a:rPr lang="en-US" altLang="zh-CN" sz="3600" b="1" dirty="0" smtClean="0"/>
              <a:t>hase away</a:t>
            </a:r>
            <a:endParaRPr lang="zh-CN" altLang="en-US" sz="3600" b="1" dirty="0"/>
          </a:p>
        </p:txBody>
      </p:sp>
      <p:sp>
        <p:nvSpPr>
          <p:cNvPr id="10" name="文本框 9"/>
          <p:cNvSpPr txBox="1"/>
          <p:nvPr/>
        </p:nvSpPr>
        <p:spPr>
          <a:xfrm>
            <a:off x="5881190" y="5024994"/>
            <a:ext cx="1814732" cy="646331"/>
          </a:xfrm>
          <a:prstGeom prst="rect">
            <a:avLst/>
          </a:prstGeom>
          <a:noFill/>
        </p:spPr>
        <p:txBody>
          <a:bodyPr wrap="square" rtlCol="0">
            <a:spAutoFit/>
          </a:bodyPr>
          <a:lstStyle/>
          <a:p>
            <a:r>
              <a:rPr lang="en-US" altLang="zh-CN" sz="3600" b="1" dirty="0"/>
              <a:t>a</a:t>
            </a:r>
            <a:r>
              <a:rPr lang="en-US" altLang="zh-CN" sz="3600" b="1" dirty="0" smtClean="0"/>
              <a:t> girl</a:t>
            </a:r>
            <a:endParaRPr lang="zh-CN" altLang="en-US" sz="3600" b="1" dirty="0"/>
          </a:p>
        </p:txBody>
      </p:sp>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r="11328"/>
          <a:stretch/>
        </p:blipFill>
        <p:spPr>
          <a:xfrm>
            <a:off x="235265" y="1934162"/>
            <a:ext cx="4955714" cy="3075769"/>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23107"/>
          <a:stretch/>
        </p:blipFill>
        <p:spPr>
          <a:xfrm>
            <a:off x="5190979" y="1934162"/>
            <a:ext cx="2989892" cy="3075769"/>
          </a:xfrm>
          <a:prstGeom prst="rect">
            <a:avLst/>
          </a:prstGeom>
        </p:spPr>
      </p:pic>
      <p:sp>
        <p:nvSpPr>
          <p:cNvPr id="11" name="矩形 10"/>
          <p:cNvSpPr/>
          <p:nvPr/>
        </p:nvSpPr>
        <p:spPr>
          <a:xfrm>
            <a:off x="8234960" y="2999944"/>
            <a:ext cx="4131212" cy="646331"/>
          </a:xfrm>
          <a:prstGeom prst="rect">
            <a:avLst/>
          </a:prstGeom>
          <a:noFill/>
        </p:spPr>
        <p:txBody>
          <a:bodyPr wrap="square" rtlCol="0">
            <a:spAutoFit/>
          </a:bodyPr>
          <a:lstStyle/>
          <a:p>
            <a:r>
              <a:rPr lang="en-US" altLang="zh-CN" sz="3600" b="1" dirty="0"/>
              <a:t>s</a:t>
            </a:r>
            <a:r>
              <a:rPr lang="en-US" altLang="zh-CN" sz="3600" b="1" dirty="0" smtClean="0"/>
              <a:t>tand guard over</a:t>
            </a:r>
            <a:endParaRPr lang="zh-CN" altLang="en-US" sz="3600" b="1" dirty="0"/>
          </a:p>
        </p:txBody>
      </p:sp>
      <p:sp>
        <p:nvSpPr>
          <p:cNvPr id="12" name="文本框 11"/>
          <p:cNvSpPr txBox="1"/>
          <p:nvPr/>
        </p:nvSpPr>
        <p:spPr>
          <a:xfrm>
            <a:off x="8332676" y="4193623"/>
            <a:ext cx="1609388" cy="646331"/>
          </a:xfrm>
          <a:prstGeom prst="rect">
            <a:avLst/>
          </a:prstGeom>
          <a:noFill/>
        </p:spPr>
        <p:txBody>
          <a:bodyPr wrap="square" rtlCol="0">
            <a:spAutoFit/>
          </a:bodyPr>
          <a:lstStyle/>
          <a:p>
            <a:pPr algn="ctr"/>
            <a:r>
              <a:rPr lang="en-US" altLang="zh-CN" sz="3600" b="1" dirty="0" smtClean="0"/>
              <a:t>arrive</a:t>
            </a:r>
            <a:endParaRPr lang="zh-CN" altLang="en-US" sz="3600" b="1" dirty="0"/>
          </a:p>
        </p:txBody>
      </p:sp>
    </p:spTree>
    <p:extLst>
      <p:ext uri="{BB962C8B-B14F-4D97-AF65-F5344CB8AC3E}">
        <p14:creationId xmlns:p14="http://schemas.microsoft.com/office/powerpoint/2010/main" val="374296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BEBA8EAE-BF5A-486C-A8C5-ECC9F3942E4B}">
                <a14:imgProps xmlns:a14="http://schemas.microsoft.com/office/drawing/2010/main">
                  <a14:imgLayer r:embed="rId3">
                    <a14:imgEffect>
                      <a14:backgroundRemoval t="0" b="100000" l="9524" r="94987"/>
                    </a14:imgEffect>
                  </a14:imgLayer>
                </a14:imgProps>
              </a:ext>
              <a:ext uri="{28A0092B-C50C-407E-A947-70E740481C1C}">
                <a14:useLocalDpi xmlns:a14="http://schemas.microsoft.com/office/drawing/2010/main" val="0"/>
              </a:ext>
            </a:extLst>
          </a:blip>
          <a:stretch>
            <a:fillRect/>
          </a:stretch>
        </p:blipFill>
        <p:spPr>
          <a:xfrm>
            <a:off x="675249" y="2447925"/>
            <a:ext cx="3800475" cy="4410075"/>
          </a:xfrm>
          <a:prstGeom prst="rect">
            <a:avLst/>
          </a:prstGeom>
        </p:spPr>
      </p:pic>
      <p:sp>
        <p:nvSpPr>
          <p:cNvPr id="6" name="流程图: 顺序访问存储器 5"/>
          <p:cNvSpPr/>
          <p:nvPr/>
        </p:nvSpPr>
        <p:spPr>
          <a:xfrm rot="10800000" flipV="1">
            <a:off x="4475724" y="1927275"/>
            <a:ext cx="5132510" cy="2841673"/>
          </a:xfrm>
          <a:prstGeom prst="flowChartMagneticTape">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389295" y="2567246"/>
            <a:ext cx="3536991" cy="1754326"/>
          </a:xfrm>
          <a:prstGeom prst="rect">
            <a:avLst/>
          </a:prstGeom>
          <a:noFill/>
        </p:spPr>
        <p:txBody>
          <a:bodyPr wrap="square" rtlCol="0">
            <a:spAutoFit/>
          </a:bodyPr>
          <a:lstStyle/>
          <a:p>
            <a:r>
              <a:rPr lang="en-US" altLang="zh-CN" sz="3600" dirty="0" smtClean="0">
                <a:solidFill>
                  <a:srgbClr val="FF0000"/>
                </a:solidFill>
                <a:latin typeface="MS UI Gothic" pitchFamily="34" charset="-128"/>
                <a:ea typeface="MS UI Gothic" pitchFamily="34" charset="-128"/>
              </a:rPr>
              <a:t>Why</a:t>
            </a:r>
            <a:r>
              <a:rPr lang="en-US" altLang="zh-CN" sz="3600" dirty="0" smtClean="0">
                <a:latin typeface="MS UI Gothic" pitchFamily="34" charset="-128"/>
                <a:ea typeface="MS UI Gothic" pitchFamily="34" charset="-128"/>
              </a:rPr>
              <a:t> did these animals care for others?</a:t>
            </a:r>
            <a:endParaRPr lang="zh-CN" altLang="en-US" sz="3600" dirty="0">
              <a:latin typeface="MS UI Gothic" pitchFamily="34" charset="-128"/>
              <a:ea typeface="MS UI Gothic" pitchFamily="34" charset="-128"/>
            </a:endParaRPr>
          </a:p>
        </p:txBody>
      </p:sp>
      <p:sp>
        <p:nvSpPr>
          <p:cNvPr id="8" name="文本框 7"/>
          <p:cNvSpPr txBox="1"/>
          <p:nvPr/>
        </p:nvSpPr>
        <p:spPr>
          <a:xfrm>
            <a:off x="508000" y="927610"/>
            <a:ext cx="12054449" cy="1200329"/>
          </a:xfrm>
          <a:prstGeom prst="rect">
            <a:avLst/>
          </a:prstGeom>
          <a:noFill/>
        </p:spPr>
        <p:txBody>
          <a:bodyPr wrap="square" rtlCol="0">
            <a:spAutoFit/>
          </a:bodyPr>
          <a:lstStyle/>
          <a:p>
            <a:r>
              <a:rPr lang="en-US" altLang="zh-CN" sz="3600" b="1" dirty="0" smtClean="0">
                <a:latin typeface="Georgia" pitchFamily="18" charset="0"/>
              </a:rPr>
              <a:t>Please read through </a:t>
            </a:r>
            <a:r>
              <a:rPr lang="en-US" altLang="zh-CN" sz="3600" b="1" dirty="0" smtClean="0">
                <a:latin typeface="Georgia" pitchFamily="18" charset="0"/>
              </a:rPr>
              <a:t>pages </a:t>
            </a:r>
            <a:r>
              <a:rPr lang="en-US" altLang="zh-CN" sz="3600" b="1" dirty="0" smtClean="0">
                <a:latin typeface="Georgia" pitchFamily="18" charset="0"/>
              </a:rPr>
              <a:t>4-17 and answer this question.</a:t>
            </a:r>
            <a:endParaRPr lang="zh-CN" altLang="en-US" sz="3600" b="1" dirty="0">
              <a:latin typeface="Georgia" pitchFamily="18" charset="0"/>
            </a:endParaRPr>
          </a:p>
        </p:txBody>
      </p:sp>
    </p:spTree>
    <p:extLst>
      <p:ext uri="{BB962C8B-B14F-4D97-AF65-F5344CB8AC3E}">
        <p14:creationId xmlns:p14="http://schemas.microsoft.com/office/powerpoint/2010/main" val="1816510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098864" y="1619793"/>
            <a:ext cx="6197630" cy="661045"/>
          </a:xfrm>
        </p:spPr>
        <p:txBody>
          <a:bodyPr>
            <a:normAutofit/>
          </a:bodyPr>
          <a:lstStyle/>
          <a:p>
            <a:pPr algn="l"/>
            <a:r>
              <a:rPr lang="en-US" altLang="zh-CN" sz="3600" b="1" dirty="0" smtClean="0"/>
              <a:t>Who often </a:t>
            </a:r>
            <a:r>
              <a:rPr lang="en-US" altLang="zh-CN" sz="3600" b="1" dirty="0" smtClean="0"/>
              <a:t>cares </a:t>
            </a:r>
            <a:r>
              <a:rPr lang="en-US" altLang="zh-CN" sz="3600" b="1" dirty="0" smtClean="0"/>
              <a:t>for others?</a:t>
            </a:r>
            <a:endParaRPr lang="zh-CN" altLang="en-US" sz="3600" b="1" dirty="0"/>
          </a:p>
        </p:txBody>
      </p:sp>
      <p:pic>
        <p:nvPicPr>
          <p:cNvPr id="4" name="图片 3"/>
          <p:cNvPicPr>
            <a:picLocks noChangeAspect="1"/>
          </p:cNvPicPr>
          <p:nvPr/>
        </p:nvPicPr>
        <p:blipFill>
          <a:blip r:embed="rId2" cstate="print">
            <a:extLst>
              <a:ext uri="{BEBA8EAE-BF5A-486C-A8C5-ECC9F3942E4B}">
                <a14:imgProps xmlns:a14="http://schemas.microsoft.com/office/drawing/2010/main">
                  <a14:imgLayer r:embed="rId3">
                    <a14:imgEffect>
                      <a14:backgroundRemoval t="2261" b="95612" l="0" r="99512"/>
                    </a14:imgEffect>
                  </a14:imgLayer>
                </a14:imgProps>
              </a:ext>
              <a:ext uri="{28A0092B-C50C-407E-A947-70E740481C1C}">
                <a14:useLocalDpi xmlns:a14="http://schemas.microsoft.com/office/drawing/2010/main" val="0"/>
              </a:ext>
            </a:extLst>
          </a:blip>
          <a:stretch>
            <a:fillRect/>
          </a:stretch>
        </p:blipFill>
        <p:spPr>
          <a:xfrm>
            <a:off x="0" y="-156755"/>
            <a:ext cx="4098864" cy="3010103"/>
          </a:xfrm>
          <a:prstGeom prst="rect">
            <a:avLst/>
          </a:prstGeom>
        </p:spPr>
      </p:pic>
      <p:pic>
        <p:nvPicPr>
          <p:cNvPr id="5" name="图片 4"/>
          <p:cNvPicPr>
            <a:picLocks noChangeAspect="1"/>
          </p:cNvPicPr>
          <p:nvPr/>
        </p:nvPicPr>
        <p:blipFill>
          <a:blip r:embed="rId2" cstate="print">
            <a:extLst>
              <a:ext uri="{BEBA8EAE-BF5A-486C-A8C5-ECC9F3942E4B}">
                <a14:imgProps xmlns:a14="http://schemas.microsoft.com/office/drawing/2010/main">
                  <a14:imgLayer r:embed="rId3">
                    <a14:imgEffect>
                      <a14:backgroundRemoval t="2261" b="95612" l="0" r="99512"/>
                    </a14:imgEffect>
                  </a14:imgLayer>
                </a14:imgProps>
              </a:ext>
              <a:ext uri="{28A0092B-C50C-407E-A947-70E740481C1C}">
                <a14:useLocalDpi xmlns:a14="http://schemas.microsoft.com/office/drawing/2010/main" val="0"/>
              </a:ext>
            </a:extLst>
          </a:blip>
          <a:stretch>
            <a:fillRect/>
          </a:stretch>
        </p:blipFill>
        <p:spPr>
          <a:xfrm rot="10800000">
            <a:off x="8093136" y="3966754"/>
            <a:ext cx="4098864" cy="3010103"/>
          </a:xfrm>
          <a:prstGeom prst="rect">
            <a:avLst/>
          </a:prstGeom>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2594" y="3204753"/>
            <a:ext cx="2811127" cy="2669390"/>
          </a:xfrm>
          <a:prstGeom prst="rect">
            <a:avLst/>
          </a:prstGeom>
        </p:spPr>
      </p:pic>
      <p:sp>
        <p:nvSpPr>
          <p:cNvPr id="13" name="标题 1"/>
          <p:cNvSpPr txBox="1">
            <a:spLocks/>
          </p:cNvSpPr>
          <p:nvPr/>
        </p:nvSpPr>
        <p:spPr>
          <a:xfrm>
            <a:off x="4098864" y="3035260"/>
            <a:ext cx="6197630" cy="6610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3600" b="1" dirty="0" smtClean="0"/>
              <a:t>What about the animals?</a:t>
            </a:r>
            <a:endParaRPr lang="zh-CN" altLang="en-US" sz="3600" b="1" dirty="0"/>
          </a:p>
        </p:txBody>
      </p:sp>
    </p:spTree>
    <p:extLst>
      <p:ext uri="{BB962C8B-B14F-4D97-AF65-F5344CB8AC3E}">
        <p14:creationId xmlns:p14="http://schemas.microsoft.com/office/powerpoint/2010/main" val="18798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930018" y="581430"/>
            <a:ext cx="2483918" cy="584775"/>
          </a:xfrm>
          <a:prstGeom prst="rect">
            <a:avLst/>
          </a:prstGeom>
        </p:spPr>
        <p:txBody>
          <a:bodyPr wrap="square">
            <a:spAutoFit/>
          </a:bodyPr>
          <a:lstStyle/>
          <a:p>
            <a:pPr algn="just">
              <a:spcAft>
                <a:spcPts val="0"/>
              </a:spcAft>
            </a:pPr>
            <a:r>
              <a:rPr lang="en-US" altLang="zh-CN" sz="3200" b="1" kern="100" dirty="0" smtClean="0">
                <a:latin typeface="Calibri" panose="020F0502020204030204" pitchFamily="34" charset="0"/>
                <a:ea typeface="宋体" panose="02010600030101010101" pitchFamily="2" charset="-122"/>
                <a:cs typeface="黑体" panose="02010609060101010101" pitchFamily="49" charset="-122"/>
              </a:rPr>
              <a:t>own species</a:t>
            </a:r>
            <a:endParaRPr lang="zh-CN" altLang="zh-CN" sz="3200" b="1" kern="100" dirty="0" smtClean="0">
              <a:effectLst/>
              <a:latin typeface="Calibri" panose="020F0502020204030204" pitchFamily="34" charset="0"/>
              <a:ea typeface="宋体" panose="02010600030101010101" pitchFamily="2" charset="-122"/>
              <a:cs typeface="黑体" panose="02010609060101010101" pitchFamily="49" charset="-122"/>
            </a:endParaRPr>
          </a:p>
        </p:txBody>
      </p:sp>
      <p:sp>
        <p:nvSpPr>
          <p:cNvPr id="6" name="矩形 5"/>
          <p:cNvSpPr/>
          <p:nvPr/>
        </p:nvSpPr>
        <p:spPr>
          <a:xfrm>
            <a:off x="3705866" y="1594439"/>
            <a:ext cx="1161555" cy="584775"/>
          </a:xfrm>
          <a:prstGeom prst="rect">
            <a:avLst/>
          </a:prstGeom>
        </p:spPr>
        <p:txBody>
          <a:bodyPr wrap="square">
            <a:spAutoFit/>
          </a:bodyPr>
          <a:lstStyle/>
          <a:p>
            <a:pPr algn="just"/>
            <a:r>
              <a:rPr lang="en-US" altLang="zh-CN" sz="3200" b="1" kern="100" dirty="0" smtClean="0">
                <a:latin typeface="Calibri" panose="020F0502020204030204" pitchFamily="34" charset="0"/>
                <a:ea typeface="宋体" panose="02010600030101010101" pitchFamily="2" charset="-122"/>
                <a:cs typeface="黑体" panose="02010609060101010101" pitchFamily="49" charset="-122"/>
              </a:rPr>
              <a:t>baby</a:t>
            </a:r>
            <a:endParaRPr lang="zh-CN" altLang="zh-CN" sz="3200" b="1" kern="100" dirty="0">
              <a:latin typeface="Calibri" panose="020F0502020204030204" pitchFamily="34" charset="0"/>
              <a:ea typeface="宋体" panose="02010600030101010101" pitchFamily="2" charset="-122"/>
              <a:cs typeface="黑体" panose="02010609060101010101" pitchFamily="49" charset="-122"/>
            </a:endParaRPr>
          </a:p>
        </p:txBody>
      </p:sp>
      <p:sp>
        <p:nvSpPr>
          <p:cNvPr id="7" name="矩形 6"/>
          <p:cNvSpPr/>
          <p:nvPr/>
        </p:nvSpPr>
        <p:spPr>
          <a:xfrm>
            <a:off x="399959" y="2989862"/>
            <a:ext cx="6465075" cy="584775"/>
          </a:xfrm>
          <a:prstGeom prst="rect">
            <a:avLst/>
          </a:prstGeom>
        </p:spPr>
        <p:txBody>
          <a:bodyPr wrap="square">
            <a:spAutoFit/>
          </a:bodyPr>
          <a:lstStyle/>
          <a:p>
            <a:pPr algn="just"/>
            <a:r>
              <a:rPr lang="en-US" altLang="zh-CN" sz="3200" b="1" kern="100" dirty="0">
                <a:solidFill>
                  <a:srgbClr val="FF0000"/>
                </a:solidFill>
                <a:latin typeface="Calibri" panose="020F0502020204030204" pitchFamily="34" charset="0"/>
                <a:ea typeface="宋体" panose="02010600030101010101" pitchFamily="2" charset="-122"/>
                <a:cs typeface="黑体" panose="02010609060101010101" pitchFamily="49" charset="-122"/>
              </a:rPr>
              <a:t>w</a:t>
            </a:r>
            <a:r>
              <a:rPr lang="en-US" altLang="zh-CN" sz="3200" b="1" kern="100" dirty="0" smtClean="0">
                <a:solidFill>
                  <a:srgbClr val="FF0000"/>
                </a:solidFill>
                <a:latin typeface="Calibri" panose="020F0502020204030204" pitchFamily="34" charset="0"/>
                <a:ea typeface="宋体" panose="02010600030101010101" pitchFamily="2" charset="-122"/>
                <a:cs typeface="黑体" panose="02010609060101010101" pitchFamily="49" charset="-122"/>
              </a:rPr>
              <a:t>ant the </a:t>
            </a:r>
            <a:r>
              <a:rPr lang="en-US" altLang="zh-CN" sz="3200" b="1" kern="100" dirty="0">
                <a:solidFill>
                  <a:srgbClr val="FF0000"/>
                </a:solidFill>
                <a:latin typeface="Calibri" panose="020F0502020204030204" pitchFamily="34" charset="0"/>
                <a:ea typeface="宋体" panose="02010600030101010101" pitchFamily="2" charset="-122"/>
                <a:cs typeface="黑体" panose="02010609060101010101" pitchFamily="49" charset="-122"/>
              </a:rPr>
              <a:t>calf for </a:t>
            </a:r>
            <a:r>
              <a:rPr lang="en-US" altLang="zh-CN" sz="3200" b="1" kern="100" dirty="0" smtClean="0">
                <a:solidFill>
                  <a:srgbClr val="FF0000"/>
                </a:solidFill>
                <a:latin typeface="Calibri" panose="020F0502020204030204" pitchFamily="34" charset="0"/>
                <a:ea typeface="宋体" panose="02010600030101010101" pitchFamily="2" charset="-122"/>
                <a:cs typeface="黑体" panose="02010609060101010101" pitchFamily="49" charset="-122"/>
              </a:rPr>
              <a:t>itself</a:t>
            </a:r>
            <a:endParaRPr lang="zh-CN" altLang="zh-CN" sz="3200" b="1" kern="100" dirty="0">
              <a:solidFill>
                <a:srgbClr val="FF0000"/>
              </a:solidFill>
              <a:latin typeface="Calibri" panose="020F0502020204030204" pitchFamily="34" charset="0"/>
              <a:ea typeface="宋体" panose="02010600030101010101" pitchFamily="2" charset="-122"/>
              <a:cs typeface="黑体" panose="02010609060101010101" pitchFamily="49" charset="-122"/>
            </a:endParaRPr>
          </a:p>
        </p:txBody>
      </p:sp>
      <p:sp>
        <p:nvSpPr>
          <p:cNvPr id="9" name="矩形 8"/>
          <p:cNvSpPr/>
          <p:nvPr/>
        </p:nvSpPr>
        <p:spPr>
          <a:xfrm>
            <a:off x="3632496" y="1096454"/>
            <a:ext cx="1330367" cy="584775"/>
          </a:xfrm>
          <a:prstGeom prst="rect">
            <a:avLst/>
          </a:prstGeom>
        </p:spPr>
        <p:txBody>
          <a:bodyPr wrap="square">
            <a:spAutoFit/>
          </a:bodyPr>
          <a:lstStyle/>
          <a:p>
            <a:pPr algn="just"/>
            <a:r>
              <a:rPr lang="en-US" altLang="zh-CN" sz="3200" b="1" kern="100" dirty="0" smtClean="0">
                <a:latin typeface="Calibri" panose="020F0502020204030204" pitchFamily="34" charset="0"/>
                <a:ea typeface="宋体" panose="02010600030101010101" pitchFamily="2" charset="-122"/>
                <a:cs typeface="黑体" panose="02010609060101010101" pitchFamily="49" charset="-122"/>
              </a:rPr>
              <a:t>friend</a:t>
            </a:r>
            <a:endParaRPr lang="zh-CN" altLang="zh-CN" sz="3200" b="1" kern="100" dirty="0">
              <a:latin typeface="Calibri" panose="020F0502020204030204" pitchFamily="34" charset="0"/>
              <a:ea typeface="宋体" panose="02010600030101010101" pitchFamily="2" charset="-122"/>
              <a:cs typeface="黑体" panose="02010609060101010101" pitchFamily="49" charset="-122"/>
            </a:endParaRPr>
          </a:p>
        </p:txBody>
      </p:sp>
      <p:sp>
        <p:nvSpPr>
          <p:cNvPr id="10" name="矩形 9"/>
          <p:cNvSpPr/>
          <p:nvPr/>
        </p:nvSpPr>
        <p:spPr>
          <a:xfrm>
            <a:off x="399960" y="4742752"/>
            <a:ext cx="7773369" cy="584775"/>
          </a:xfrm>
          <a:prstGeom prst="rect">
            <a:avLst/>
          </a:prstGeom>
        </p:spPr>
        <p:txBody>
          <a:bodyPr wrap="square">
            <a:spAutoFit/>
          </a:bodyPr>
          <a:lstStyle/>
          <a:p>
            <a:pPr algn="just"/>
            <a:r>
              <a:rPr lang="en-US" altLang="zh-CN" sz="3200" b="1" kern="100" dirty="0" smtClean="0">
                <a:solidFill>
                  <a:schemeClr val="accent4">
                    <a:lumMod val="75000"/>
                  </a:schemeClr>
                </a:solidFill>
                <a:latin typeface="Calibri" panose="020F0502020204030204" pitchFamily="34" charset="0"/>
                <a:ea typeface="宋体" panose="02010600030101010101" pitchFamily="2" charset="-122"/>
                <a:cs typeface="黑体" panose="02010609060101010101" pitchFamily="49" charset="-122"/>
              </a:rPr>
              <a:t>be </a:t>
            </a:r>
            <a:r>
              <a:rPr lang="en-US" altLang="zh-CN" sz="3200" b="1" kern="100" dirty="0">
                <a:solidFill>
                  <a:schemeClr val="accent4">
                    <a:lumMod val="75000"/>
                  </a:schemeClr>
                </a:solidFill>
                <a:latin typeface="Calibri" panose="020F0502020204030204" pitchFamily="34" charset="0"/>
                <a:ea typeface="宋体" panose="02010600030101010101" pitchFamily="2" charset="-122"/>
                <a:cs typeface="黑体" panose="02010609060101010101" pitchFamily="49" charset="-122"/>
              </a:rPr>
              <a:t>raised by </a:t>
            </a:r>
            <a:r>
              <a:rPr lang="en-US" altLang="zh-CN" sz="3200" b="1" kern="100" dirty="0" smtClean="0">
                <a:solidFill>
                  <a:schemeClr val="accent4">
                    <a:lumMod val="75000"/>
                  </a:schemeClr>
                </a:solidFill>
                <a:latin typeface="Calibri" panose="020F0502020204030204" pitchFamily="34" charset="0"/>
                <a:ea typeface="宋体" panose="02010600030101010101" pitchFamily="2" charset="-122"/>
                <a:cs typeface="黑体" panose="02010609060101010101" pitchFamily="49" charset="-122"/>
              </a:rPr>
              <a:t>hand; be </a:t>
            </a:r>
            <a:r>
              <a:rPr lang="en-US" altLang="zh-CN" sz="3200" b="1" kern="100" dirty="0">
                <a:solidFill>
                  <a:schemeClr val="accent4">
                    <a:lumMod val="75000"/>
                  </a:schemeClr>
                </a:solidFill>
                <a:latin typeface="Calibri" panose="020F0502020204030204" pitchFamily="34" charset="0"/>
                <a:ea typeface="宋体" panose="02010600030101010101" pitchFamily="2" charset="-122"/>
                <a:cs typeface="黑体" panose="02010609060101010101" pitchFamily="49" charset="-122"/>
              </a:rPr>
              <a:t>close to human </a:t>
            </a:r>
            <a:r>
              <a:rPr lang="en-US" altLang="zh-CN" sz="3200" b="1" kern="100" dirty="0" smtClean="0">
                <a:solidFill>
                  <a:schemeClr val="accent4">
                    <a:lumMod val="75000"/>
                  </a:schemeClr>
                </a:solidFill>
                <a:latin typeface="Calibri" panose="020F0502020204030204" pitchFamily="34" charset="0"/>
                <a:ea typeface="宋体" panose="02010600030101010101" pitchFamily="2" charset="-122"/>
                <a:cs typeface="黑体" panose="02010609060101010101" pitchFamily="49" charset="-122"/>
              </a:rPr>
              <a:t>beings</a:t>
            </a:r>
            <a:endParaRPr lang="zh-CN" altLang="zh-CN" sz="3200" b="1" kern="100" dirty="0">
              <a:solidFill>
                <a:schemeClr val="accent4">
                  <a:lumMod val="75000"/>
                </a:schemeClr>
              </a:solidFill>
              <a:latin typeface="Calibri" panose="020F0502020204030204" pitchFamily="34" charset="0"/>
              <a:ea typeface="宋体" panose="02010600030101010101" pitchFamily="2" charset="-122"/>
              <a:cs typeface="黑体" panose="02010609060101010101" pitchFamily="49" charset="-122"/>
            </a:endParaRPr>
          </a:p>
        </p:txBody>
      </p:sp>
      <p:sp>
        <p:nvSpPr>
          <p:cNvPr id="11" name="矩形 10"/>
          <p:cNvSpPr/>
          <p:nvPr/>
        </p:nvSpPr>
        <p:spPr>
          <a:xfrm>
            <a:off x="399959" y="5399400"/>
            <a:ext cx="11057285" cy="584775"/>
          </a:xfrm>
          <a:prstGeom prst="rect">
            <a:avLst/>
          </a:prstGeom>
        </p:spPr>
        <p:txBody>
          <a:bodyPr wrap="square">
            <a:spAutoFit/>
          </a:bodyPr>
          <a:lstStyle/>
          <a:p>
            <a:pPr algn="just"/>
            <a:r>
              <a:rPr lang="en-US" altLang="zh-CN" sz="3200" b="1" kern="100" dirty="0" smtClean="0">
                <a:solidFill>
                  <a:schemeClr val="accent4">
                    <a:lumMod val="75000"/>
                  </a:schemeClr>
                </a:solidFill>
                <a:latin typeface="Calibri" panose="020F0502020204030204" pitchFamily="34" charset="0"/>
                <a:ea typeface="宋体" panose="02010600030101010101" pitchFamily="2" charset="-122"/>
                <a:cs typeface="黑体" panose="02010609060101010101" pitchFamily="49" charset="-122"/>
              </a:rPr>
              <a:t>do </a:t>
            </a:r>
            <a:r>
              <a:rPr lang="en-US" altLang="zh-CN" sz="3200" b="1" kern="100" dirty="0">
                <a:solidFill>
                  <a:schemeClr val="accent4">
                    <a:lumMod val="75000"/>
                  </a:schemeClr>
                </a:solidFill>
                <a:latin typeface="Calibri" panose="020F0502020204030204" pitchFamily="34" charset="0"/>
                <a:ea typeface="宋体" panose="02010600030101010101" pitchFamily="2" charset="-122"/>
                <a:cs typeface="黑体" panose="02010609060101010101" pitchFamily="49" charset="-122"/>
              </a:rPr>
              <a:t>really sense others in </a:t>
            </a:r>
            <a:r>
              <a:rPr lang="en-US" altLang="zh-CN" sz="3200" b="1" kern="100" dirty="0" smtClean="0">
                <a:solidFill>
                  <a:schemeClr val="accent4">
                    <a:lumMod val="75000"/>
                  </a:schemeClr>
                </a:solidFill>
                <a:latin typeface="Calibri" panose="020F0502020204030204" pitchFamily="34" charset="0"/>
                <a:ea typeface="宋体" panose="02010600030101010101" pitchFamily="2" charset="-122"/>
                <a:cs typeface="黑体" panose="02010609060101010101" pitchFamily="49" charset="-122"/>
              </a:rPr>
              <a:t>need</a:t>
            </a:r>
            <a:endParaRPr lang="zh-CN" altLang="zh-CN" sz="3200" b="1" kern="100" dirty="0">
              <a:solidFill>
                <a:schemeClr val="accent4">
                  <a:lumMod val="75000"/>
                </a:schemeClr>
              </a:solidFill>
              <a:latin typeface="Calibri" panose="020F0502020204030204" pitchFamily="34" charset="0"/>
              <a:ea typeface="宋体" panose="02010600030101010101" pitchFamily="2" charset="-122"/>
              <a:cs typeface="黑体" panose="02010609060101010101" pitchFamily="49" charset="-122"/>
            </a:endParaRPr>
          </a:p>
        </p:txBody>
      </p:sp>
      <p:sp>
        <p:nvSpPr>
          <p:cNvPr id="12" name="矩形 11"/>
          <p:cNvSpPr/>
          <p:nvPr/>
        </p:nvSpPr>
        <p:spPr>
          <a:xfrm>
            <a:off x="399959" y="4089661"/>
            <a:ext cx="7937494" cy="584775"/>
          </a:xfrm>
          <a:prstGeom prst="rect">
            <a:avLst/>
          </a:prstGeom>
        </p:spPr>
        <p:txBody>
          <a:bodyPr wrap="square">
            <a:spAutoFit/>
          </a:bodyPr>
          <a:lstStyle/>
          <a:p>
            <a:pPr algn="just"/>
            <a:r>
              <a:rPr lang="en-US" altLang="zh-CN" sz="3200" b="1" kern="100" dirty="0" smtClean="0">
                <a:solidFill>
                  <a:schemeClr val="accent4">
                    <a:lumMod val="75000"/>
                  </a:schemeClr>
                </a:solidFill>
                <a:latin typeface="Calibri" panose="020F0502020204030204" pitchFamily="34" charset="0"/>
                <a:ea typeface="宋体" panose="02010600030101010101" pitchFamily="2" charset="-122"/>
                <a:cs typeface="黑体" panose="02010609060101010101" pitchFamily="49" charset="-122"/>
              </a:rPr>
              <a:t>relieve </a:t>
            </a:r>
            <a:r>
              <a:rPr lang="en-US" altLang="zh-CN" sz="3200" b="1" kern="100" dirty="0">
                <a:solidFill>
                  <a:schemeClr val="accent4">
                    <a:lumMod val="75000"/>
                  </a:schemeClr>
                </a:solidFill>
                <a:latin typeface="Calibri" panose="020F0502020204030204" pitchFamily="34" charset="0"/>
                <a:ea typeface="宋体" panose="02010600030101010101" pitchFamily="2" charset="-122"/>
                <a:cs typeface="黑体" panose="02010609060101010101" pitchFamily="49" charset="-122"/>
              </a:rPr>
              <a:t>the pain of the </a:t>
            </a:r>
            <a:r>
              <a:rPr lang="en-US" altLang="zh-CN" sz="3200" b="1" kern="100" dirty="0" smtClean="0">
                <a:solidFill>
                  <a:schemeClr val="accent4">
                    <a:lumMod val="75000"/>
                  </a:schemeClr>
                </a:solidFill>
                <a:latin typeface="Calibri" panose="020F0502020204030204" pitchFamily="34" charset="0"/>
                <a:ea typeface="宋体" panose="02010600030101010101" pitchFamily="2" charset="-122"/>
                <a:cs typeface="黑体" panose="02010609060101010101" pitchFamily="49" charset="-122"/>
              </a:rPr>
              <a:t>loss</a:t>
            </a:r>
            <a:endParaRPr lang="zh-CN" altLang="en-US" sz="3200" b="1" kern="100" dirty="0">
              <a:solidFill>
                <a:schemeClr val="accent4">
                  <a:lumMod val="75000"/>
                </a:schemeClr>
              </a:solidFill>
              <a:latin typeface="Calibri" panose="020F0502020204030204" pitchFamily="34" charset="0"/>
              <a:ea typeface="宋体" panose="02010600030101010101" pitchFamily="2" charset="-122"/>
              <a:cs typeface="黑体" panose="02010609060101010101" pitchFamily="49" charset="-122"/>
            </a:endParaRPr>
          </a:p>
        </p:txBody>
      </p:sp>
      <p:sp>
        <p:nvSpPr>
          <p:cNvPr id="2" name="右大括号 1"/>
          <p:cNvSpPr/>
          <p:nvPr/>
        </p:nvSpPr>
        <p:spPr>
          <a:xfrm>
            <a:off x="5538732" y="503703"/>
            <a:ext cx="450166" cy="1770275"/>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3" name="文本框 2"/>
          <p:cNvSpPr txBox="1"/>
          <p:nvPr/>
        </p:nvSpPr>
        <p:spPr>
          <a:xfrm>
            <a:off x="6236678" y="1065674"/>
            <a:ext cx="2100775" cy="646331"/>
          </a:xfrm>
          <a:prstGeom prst="rect">
            <a:avLst/>
          </a:prstGeom>
          <a:noFill/>
        </p:spPr>
        <p:txBody>
          <a:bodyPr wrap="square" rtlCol="0">
            <a:spAutoFit/>
          </a:bodyPr>
          <a:lstStyle/>
          <a:p>
            <a:r>
              <a:rPr lang="en-US" altLang="zh-CN" sz="3600" b="1" dirty="0">
                <a:solidFill>
                  <a:srgbClr val="00B050"/>
                </a:solidFill>
              </a:rPr>
              <a:t>i</a:t>
            </a:r>
            <a:r>
              <a:rPr lang="en-US" altLang="zh-CN" sz="3600" b="1" dirty="0" smtClean="0">
                <a:solidFill>
                  <a:srgbClr val="00B050"/>
                </a:solidFill>
              </a:rPr>
              <a:t>nstinct</a:t>
            </a:r>
            <a:endParaRPr lang="zh-CN" altLang="en-US" sz="3600" b="1" dirty="0">
              <a:solidFill>
                <a:srgbClr val="00B050"/>
              </a:solidFill>
            </a:endParaRPr>
          </a:p>
        </p:txBody>
      </p:sp>
      <p:sp>
        <p:nvSpPr>
          <p:cNvPr id="13" name="文本框 12"/>
          <p:cNvSpPr txBox="1"/>
          <p:nvPr/>
        </p:nvSpPr>
        <p:spPr>
          <a:xfrm>
            <a:off x="5428003" y="2889331"/>
            <a:ext cx="2100774" cy="646331"/>
          </a:xfrm>
          <a:prstGeom prst="rect">
            <a:avLst/>
          </a:prstGeom>
          <a:noFill/>
        </p:spPr>
        <p:txBody>
          <a:bodyPr wrap="square" rtlCol="0">
            <a:spAutoFit/>
          </a:bodyPr>
          <a:lstStyle/>
          <a:p>
            <a:r>
              <a:rPr lang="en-US" altLang="zh-CN" sz="3600" b="1" dirty="0" smtClean="0">
                <a:solidFill>
                  <a:srgbClr val="00B050"/>
                </a:solidFill>
              </a:rPr>
              <a:t>food</a:t>
            </a:r>
            <a:endParaRPr lang="zh-CN" altLang="en-US" sz="3600" b="1" dirty="0">
              <a:solidFill>
                <a:srgbClr val="00B050"/>
              </a:solidFill>
            </a:endParaRPr>
          </a:p>
        </p:txBody>
      </p:sp>
      <p:sp>
        <p:nvSpPr>
          <p:cNvPr id="14" name="右大括号 13"/>
          <p:cNvSpPr/>
          <p:nvPr/>
        </p:nvSpPr>
        <p:spPr>
          <a:xfrm>
            <a:off x="8469688" y="4355852"/>
            <a:ext cx="450166" cy="1770275"/>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15" name="文本框 14"/>
          <p:cNvSpPr txBox="1"/>
          <p:nvPr/>
        </p:nvSpPr>
        <p:spPr>
          <a:xfrm>
            <a:off x="9052089" y="4917823"/>
            <a:ext cx="2100774" cy="646331"/>
          </a:xfrm>
          <a:prstGeom prst="rect">
            <a:avLst/>
          </a:prstGeom>
          <a:noFill/>
        </p:spPr>
        <p:txBody>
          <a:bodyPr wrap="square" rtlCol="0">
            <a:spAutoFit/>
          </a:bodyPr>
          <a:lstStyle/>
          <a:p>
            <a:r>
              <a:rPr lang="en-US" altLang="zh-CN" sz="3600" b="1" dirty="0">
                <a:solidFill>
                  <a:srgbClr val="00B050"/>
                </a:solidFill>
              </a:rPr>
              <a:t>e</a:t>
            </a:r>
            <a:r>
              <a:rPr lang="en-US" altLang="zh-CN" sz="3600" b="1" dirty="0" smtClean="0">
                <a:solidFill>
                  <a:srgbClr val="00B050"/>
                </a:solidFill>
              </a:rPr>
              <a:t>motion</a:t>
            </a:r>
            <a:endParaRPr lang="zh-CN" altLang="en-US" sz="3600" b="1" dirty="0">
              <a:solidFill>
                <a:srgbClr val="00B050"/>
              </a:solidFill>
            </a:endParaRPr>
          </a:p>
        </p:txBody>
      </p:sp>
      <p:cxnSp>
        <p:nvCxnSpPr>
          <p:cNvPr id="17" name="直接箭头连接符 16"/>
          <p:cNvCxnSpPr/>
          <p:nvPr/>
        </p:nvCxnSpPr>
        <p:spPr>
          <a:xfrm>
            <a:off x="4487594" y="3212496"/>
            <a:ext cx="75965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4574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061" y="0"/>
            <a:ext cx="8661009" cy="6858000"/>
          </a:xfrm>
          <a:prstGeom prst="rect">
            <a:avLst/>
          </a:prstGeom>
        </p:spPr>
      </p:pic>
      <p:sp>
        <p:nvSpPr>
          <p:cNvPr id="5" name="文本框 4"/>
          <p:cNvSpPr txBox="1"/>
          <p:nvPr/>
        </p:nvSpPr>
        <p:spPr>
          <a:xfrm>
            <a:off x="6780629" y="3778570"/>
            <a:ext cx="4501661" cy="646331"/>
          </a:xfrm>
          <a:prstGeom prst="rect">
            <a:avLst/>
          </a:prstGeom>
          <a:solidFill>
            <a:schemeClr val="tx2">
              <a:lumMod val="20000"/>
              <a:lumOff val="80000"/>
            </a:schemeClr>
          </a:solidFill>
          <a:ln>
            <a:solidFill>
              <a:schemeClr val="tx2">
                <a:lumMod val="40000"/>
                <a:lumOff val="60000"/>
              </a:schemeClr>
            </a:solidFill>
          </a:ln>
        </p:spPr>
        <p:txBody>
          <a:bodyPr wrap="square" rtlCol="0">
            <a:spAutoFit/>
          </a:bodyPr>
          <a:lstStyle/>
          <a:p>
            <a:pPr algn="ctr"/>
            <a:r>
              <a:rPr lang="en-US" altLang="zh-CN" sz="3600" b="1" dirty="0" smtClean="0"/>
              <a:t>ANIMALS</a:t>
            </a:r>
            <a:endParaRPr lang="zh-CN" altLang="en-US" sz="3600" b="1" dirty="0"/>
          </a:p>
        </p:txBody>
      </p:sp>
      <p:sp>
        <p:nvSpPr>
          <p:cNvPr id="6" name="矩形 5"/>
          <p:cNvSpPr/>
          <p:nvPr/>
        </p:nvSpPr>
        <p:spPr>
          <a:xfrm>
            <a:off x="8656718" y="329809"/>
            <a:ext cx="3535282" cy="2308324"/>
          </a:xfrm>
          <a:prstGeom prst="rect">
            <a:avLst/>
          </a:prstGeom>
          <a:noFill/>
        </p:spPr>
        <p:txBody>
          <a:bodyPr wrap="square" lIns="91440" tIns="45720" rIns="91440" bIns="45720">
            <a:spAutoFit/>
          </a:bodyPr>
          <a:lstStyle/>
          <a:p>
            <a:pPr algn="ctr"/>
            <a:r>
              <a:rPr lang="en-US" altLang="zh-CN" sz="3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SHARING MEETING </a:t>
            </a:r>
          </a:p>
          <a:p>
            <a:pPr algn="ctr"/>
            <a:r>
              <a:rPr lang="en-US" altLang="zh-CN" sz="3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OF</a:t>
            </a:r>
          </a:p>
          <a:p>
            <a:pPr algn="ctr"/>
            <a:r>
              <a:rPr lang="en-US" altLang="zh-CN" sz="3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en-US" altLang="zh-CN" sz="36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NATURE</a:t>
            </a:r>
            <a:endParaRPr lang="zh-CN" altLang="en-US" sz="3600" b="1" cap="none" spc="0" dirty="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3963887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0843" y="0"/>
            <a:ext cx="11211951" cy="6858001"/>
          </a:xfrm>
          <a:prstGeom prst="rect">
            <a:avLst/>
          </a:prstGeom>
        </p:spPr>
      </p:pic>
      <p:sp>
        <p:nvSpPr>
          <p:cNvPr id="6" name="文本框 5"/>
          <p:cNvSpPr txBox="1"/>
          <p:nvPr/>
        </p:nvSpPr>
        <p:spPr>
          <a:xfrm>
            <a:off x="3533334" y="1554911"/>
            <a:ext cx="6778283" cy="3416320"/>
          </a:xfrm>
          <a:prstGeom prst="rect">
            <a:avLst/>
          </a:prstGeom>
          <a:noFill/>
        </p:spPr>
        <p:txBody>
          <a:bodyPr wrap="square" rtlCol="0">
            <a:spAutoFit/>
          </a:bodyPr>
          <a:lstStyle/>
          <a:p>
            <a:r>
              <a:rPr lang="en-US" altLang="zh-CN" sz="3600" dirty="0" smtClean="0">
                <a:latin typeface="Georgia" pitchFamily="18" charset="0"/>
              </a:rPr>
              <a:t>You are invited to share </a:t>
            </a:r>
          </a:p>
          <a:p>
            <a:r>
              <a:rPr lang="en-US" altLang="zh-CN" sz="3600" dirty="0" smtClean="0">
                <a:latin typeface="Georgia" pitchFamily="18" charset="0"/>
              </a:rPr>
              <a:t>how animals care for others in the sharing meeting. </a:t>
            </a:r>
          </a:p>
          <a:p>
            <a:endParaRPr lang="en-US" altLang="zh-CN" sz="3600" dirty="0">
              <a:latin typeface="Georgia" pitchFamily="18" charset="0"/>
            </a:endParaRPr>
          </a:p>
          <a:p>
            <a:r>
              <a:rPr lang="en-US" altLang="zh-CN" sz="3600" dirty="0" smtClean="0">
                <a:latin typeface="Georgia" pitchFamily="18" charset="0"/>
              </a:rPr>
              <a:t>Please prepare a mini-speech with at least 4-5 sentences.</a:t>
            </a:r>
            <a:endParaRPr lang="zh-CN" altLang="en-US" sz="3600" dirty="0">
              <a:latin typeface="Georgia" pitchFamily="18" charset="0"/>
            </a:endParaRPr>
          </a:p>
        </p:txBody>
      </p:sp>
    </p:spTree>
    <p:extLst>
      <p:ext uri="{BB962C8B-B14F-4D97-AF65-F5344CB8AC3E}">
        <p14:creationId xmlns:p14="http://schemas.microsoft.com/office/powerpoint/2010/main" val="10680077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725659" y="284103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dirty="0"/>
          </a:p>
        </p:txBody>
      </p:sp>
      <p:sp>
        <p:nvSpPr>
          <p:cNvPr id="6" name="文本框 5"/>
          <p:cNvSpPr txBox="1"/>
          <p:nvPr/>
        </p:nvSpPr>
        <p:spPr>
          <a:xfrm>
            <a:off x="3685736" y="814149"/>
            <a:ext cx="7793502" cy="5078313"/>
          </a:xfrm>
          <a:prstGeom prst="rect">
            <a:avLst/>
          </a:prstGeom>
          <a:solidFill>
            <a:schemeClr val="tx2">
              <a:lumMod val="20000"/>
              <a:lumOff val="80000"/>
            </a:schemeClr>
          </a:solidFill>
          <a:ln>
            <a:solidFill>
              <a:schemeClr val="tx2">
                <a:lumMod val="40000"/>
                <a:lumOff val="60000"/>
              </a:schemeClr>
            </a:solidFill>
          </a:ln>
        </p:spPr>
        <p:txBody>
          <a:bodyPr wrap="square" rtlCol="0">
            <a:spAutoFit/>
          </a:bodyPr>
          <a:lstStyle/>
          <a:p>
            <a:r>
              <a:rPr lang="en-US" altLang="zh-CN" sz="3600" b="1" dirty="0" smtClean="0">
                <a:latin typeface="Georgia" pitchFamily="18" charset="0"/>
              </a:rPr>
              <a:t>Please prepare the speech from the perspective of </a:t>
            </a:r>
            <a:r>
              <a:rPr lang="en-US" altLang="zh-CN" sz="3600" b="1" dirty="0" smtClean="0">
                <a:solidFill>
                  <a:srgbClr val="FF0000"/>
                </a:solidFill>
                <a:latin typeface="Georgia" pitchFamily="18" charset="0"/>
              </a:rPr>
              <a:t>animals</a:t>
            </a:r>
            <a:r>
              <a:rPr lang="en-US" altLang="zh-CN" sz="3600" b="1" dirty="0" smtClean="0">
                <a:latin typeface="Georgia" pitchFamily="18" charset="0"/>
              </a:rPr>
              <a:t>.</a:t>
            </a:r>
          </a:p>
          <a:p>
            <a:endParaRPr lang="en-US" altLang="zh-CN" sz="3600" b="1" dirty="0" smtClean="0"/>
          </a:p>
          <a:p>
            <a:r>
              <a:rPr lang="en-US" altLang="zh-CN" sz="3600" dirty="0" smtClean="0">
                <a:latin typeface="MS UI Gothic" pitchFamily="34" charset="-128"/>
                <a:ea typeface="MS UI Gothic" pitchFamily="34" charset="-128"/>
              </a:rPr>
              <a:t>Possible version:</a:t>
            </a:r>
          </a:p>
          <a:p>
            <a:endParaRPr lang="en-US" altLang="zh-CN" sz="3600" dirty="0" smtClean="0">
              <a:latin typeface="MS UI Gothic" pitchFamily="34" charset="-128"/>
              <a:ea typeface="MS UI Gothic" pitchFamily="34" charset="-128"/>
            </a:endParaRPr>
          </a:p>
          <a:p>
            <a:r>
              <a:rPr lang="en-US" altLang="zh-CN" sz="3600" dirty="0" smtClean="0">
                <a:latin typeface="MS UI Gothic" pitchFamily="34" charset="-128"/>
                <a:ea typeface="MS UI Gothic" pitchFamily="34" charset="-128"/>
              </a:rPr>
              <a:t>I’m XXX (the name of the animal). </a:t>
            </a:r>
          </a:p>
          <a:p>
            <a:r>
              <a:rPr lang="en-US" altLang="zh-CN" sz="3600" dirty="0" smtClean="0">
                <a:latin typeface="MS UI Gothic" pitchFamily="34" charset="-128"/>
                <a:ea typeface="MS UI Gothic" pitchFamily="34" charset="-128"/>
              </a:rPr>
              <a:t>I </a:t>
            </a:r>
            <a:r>
              <a:rPr lang="en-US" altLang="zh-CN" sz="3600" dirty="0" smtClean="0">
                <a:latin typeface="MS UI Gothic" pitchFamily="34" charset="-128"/>
                <a:ea typeface="MS UI Gothic" pitchFamily="34" charset="-128"/>
              </a:rPr>
              <a:t>did ...(</a:t>
            </a:r>
            <a:r>
              <a:rPr lang="en-US" altLang="zh-CN" sz="3600" dirty="0" smtClean="0">
                <a:latin typeface="MS UI Gothic" pitchFamily="34" charset="-128"/>
                <a:ea typeface="MS UI Gothic" pitchFamily="34" charset="-128"/>
              </a:rPr>
              <a:t>what). </a:t>
            </a:r>
            <a:r>
              <a:rPr lang="en-US" altLang="zh-CN" sz="3600" dirty="0" smtClean="0">
                <a:latin typeface="MS UI Gothic" pitchFamily="34" charset="-128"/>
                <a:ea typeface="MS UI Gothic" pitchFamily="34" charset="-128"/>
              </a:rPr>
              <a:t>I ...(</a:t>
            </a:r>
            <a:r>
              <a:rPr lang="en-US" altLang="zh-CN" sz="3600" dirty="0" smtClean="0">
                <a:latin typeface="MS UI Gothic" pitchFamily="34" charset="-128"/>
                <a:ea typeface="MS UI Gothic" pitchFamily="34" charset="-128"/>
              </a:rPr>
              <a:t>how). </a:t>
            </a:r>
          </a:p>
          <a:p>
            <a:r>
              <a:rPr lang="en-US" altLang="zh-CN" sz="3600" dirty="0" smtClean="0">
                <a:latin typeface="MS UI Gothic" pitchFamily="34" charset="-128"/>
                <a:ea typeface="MS UI Gothic" pitchFamily="34" charset="-128"/>
              </a:rPr>
              <a:t>The reason why I did this </a:t>
            </a:r>
            <a:r>
              <a:rPr lang="en-US" altLang="zh-CN" sz="3600" dirty="0" smtClean="0">
                <a:latin typeface="MS UI Gothic" pitchFamily="34" charset="-128"/>
                <a:ea typeface="MS UI Gothic" pitchFamily="34" charset="-128"/>
              </a:rPr>
              <a:t>is ...</a:t>
            </a:r>
            <a:endParaRPr lang="en-US" altLang="zh-CN" sz="3600" dirty="0" smtClean="0">
              <a:latin typeface="MS UI Gothic" pitchFamily="34" charset="-128"/>
              <a:ea typeface="MS UI Gothic" pitchFamily="34" charset="-128"/>
            </a:endParaRPr>
          </a:p>
          <a:p>
            <a:endParaRPr lang="zh-CN" altLang="en-US" sz="3600" dirty="0"/>
          </a:p>
        </p:txBody>
      </p:sp>
      <p:pic>
        <p:nvPicPr>
          <p:cNvPr id="7" name="图片 6"/>
          <p:cNvPicPr>
            <a:picLocks noChangeAspect="1"/>
          </p:cNvPicPr>
          <p:nvPr/>
        </p:nvPicPr>
        <p:blipFill>
          <a:blip r:embed="rId2" cstate="print">
            <a:extLst>
              <a:ext uri="{BEBA8EAE-BF5A-486C-A8C5-ECC9F3942E4B}">
                <a14:imgProps xmlns:a14="http://schemas.microsoft.com/office/drawing/2010/main">
                  <a14:imgLayer r:embed="rId3">
                    <a14:imgEffect>
                      <a14:backgroundRemoval t="2261" b="95612" l="0" r="99512"/>
                    </a14:imgEffect>
                  </a14:imgLayer>
                </a14:imgProps>
              </a:ext>
              <a:ext uri="{28A0092B-C50C-407E-A947-70E740481C1C}">
                <a14:useLocalDpi xmlns:a14="http://schemas.microsoft.com/office/drawing/2010/main" val="0"/>
              </a:ext>
            </a:extLst>
          </a:blip>
          <a:stretch>
            <a:fillRect/>
          </a:stretch>
        </p:blipFill>
        <p:spPr>
          <a:xfrm>
            <a:off x="0" y="319314"/>
            <a:ext cx="3450600" cy="2534034"/>
          </a:xfrm>
          <a:prstGeom prst="rect">
            <a:avLst/>
          </a:prstGeom>
        </p:spPr>
      </p:pic>
    </p:spTree>
    <p:extLst>
      <p:ext uri="{BB962C8B-B14F-4D97-AF65-F5344CB8AC3E}">
        <p14:creationId xmlns:p14="http://schemas.microsoft.com/office/powerpoint/2010/main" val="548275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725659" y="284103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dirty="0"/>
          </a:p>
        </p:txBody>
      </p:sp>
      <p:sp>
        <p:nvSpPr>
          <p:cNvPr id="6" name="文本框 5"/>
          <p:cNvSpPr txBox="1"/>
          <p:nvPr/>
        </p:nvSpPr>
        <p:spPr>
          <a:xfrm>
            <a:off x="1983545" y="1236180"/>
            <a:ext cx="9702017" cy="5078313"/>
          </a:xfrm>
          <a:prstGeom prst="rect">
            <a:avLst/>
          </a:prstGeom>
          <a:solidFill>
            <a:schemeClr val="tx2">
              <a:lumMod val="20000"/>
              <a:lumOff val="80000"/>
            </a:schemeClr>
          </a:solidFill>
          <a:ln>
            <a:solidFill>
              <a:schemeClr val="tx2">
                <a:lumMod val="40000"/>
                <a:lumOff val="60000"/>
              </a:schemeClr>
            </a:solidFill>
          </a:ln>
        </p:spPr>
        <p:txBody>
          <a:bodyPr wrap="square" rtlCol="0">
            <a:spAutoFit/>
          </a:bodyPr>
          <a:lstStyle/>
          <a:p>
            <a:r>
              <a:rPr lang="en-US" altLang="zh-CN" sz="3600" b="1" dirty="0" smtClean="0">
                <a:latin typeface="Georgia" pitchFamily="18" charset="0"/>
              </a:rPr>
              <a:t>Possible </a:t>
            </a:r>
            <a:r>
              <a:rPr lang="en-US" altLang="zh-CN" sz="3600" b="1" dirty="0">
                <a:latin typeface="Georgia" pitchFamily="18" charset="0"/>
              </a:rPr>
              <a:t>V</a:t>
            </a:r>
            <a:r>
              <a:rPr lang="en-US" altLang="zh-CN" sz="3600" b="1" dirty="0" smtClean="0">
                <a:latin typeface="Georgia" pitchFamily="18" charset="0"/>
              </a:rPr>
              <a:t>ersion 1:</a:t>
            </a:r>
          </a:p>
          <a:p>
            <a:endParaRPr lang="en-US" altLang="zh-CN" sz="3600" b="1" dirty="0" smtClean="0"/>
          </a:p>
          <a:p>
            <a:r>
              <a:rPr lang="en-US" altLang="zh-CN" sz="3600" dirty="0" smtClean="0">
                <a:latin typeface="MS UI Gothic" pitchFamily="34" charset="-128"/>
                <a:ea typeface="MS UI Gothic" pitchFamily="34" charset="-128"/>
              </a:rPr>
              <a:t>Animal &amp; Animal</a:t>
            </a:r>
          </a:p>
          <a:p>
            <a:r>
              <a:rPr lang="en-US" altLang="zh-CN" sz="3600" dirty="0" smtClean="0">
                <a:latin typeface="MS UI Gothic" pitchFamily="34" charset="-128"/>
                <a:ea typeface="MS UI Gothic" pitchFamily="34" charset="-128"/>
              </a:rPr>
              <a:t>I’m an ant. Once we found one ant of our species buried in sand. Then we worked together to dig away the sand and bite the thread to free it. I did this because it is the instinct of our species to help others in difficulty. I would help my family members as much as possible.</a:t>
            </a:r>
          </a:p>
        </p:txBody>
      </p:sp>
      <p:pic>
        <p:nvPicPr>
          <p:cNvPr id="7" name="图片 6"/>
          <p:cNvPicPr>
            <a:picLocks noChangeAspect="1"/>
          </p:cNvPicPr>
          <p:nvPr/>
        </p:nvPicPr>
        <p:blipFill>
          <a:blip r:embed="rId2" cstate="print">
            <a:extLst>
              <a:ext uri="{BEBA8EAE-BF5A-486C-A8C5-ECC9F3942E4B}">
                <a14:imgProps xmlns:a14="http://schemas.microsoft.com/office/drawing/2010/main">
                  <a14:imgLayer r:embed="rId3">
                    <a14:imgEffect>
                      <a14:backgroundRemoval t="2261" b="95612" l="0" r="99512"/>
                    </a14:imgEffect>
                  </a14:imgLayer>
                </a14:imgProps>
              </a:ext>
              <a:ext uri="{28A0092B-C50C-407E-A947-70E740481C1C}">
                <a14:useLocalDpi xmlns:a14="http://schemas.microsoft.com/office/drawing/2010/main" val="0"/>
              </a:ext>
            </a:extLst>
          </a:blip>
          <a:stretch>
            <a:fillRect/>
          </a:stretch>
        </p:blipFill>
        <p:spPr>
          <a:xfrm>
            <a:off x="0" y="0"/>
            <a:ext cx="2363373" cy="1735602"/>
          </a:xfrm>
          <a:prstGeom prst="rect">
            <a:avLst/>
          </a:prstGeom>
        </p:spPr>
      </p:pic>
    </p:spTree>
    <p:extLst>
      <p:ext uri="{BB962C8B-B14F-4D97-AF65-F5344CB8AC3E}">
        <p14:creationId xmlns:p14="http://schemas.microsoft.com/office/powerpoint/2010/main" val="41058739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725659" y="284103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dirty="0"/>
          </a:p>
        </p:txBody>
      </p:sp>
      <p:sp>
        <p:nvSpPr>
          <p:cNvPr id="6" name="文本框 5"/>
          <p:cNvSpPr txBox="1"/>
          <p:nvPr/>
        </p:nvSpPr>
        <p:spPr>
          <a:xfrm>
            <a:off x="438947" y="313741"/>
            <a:ext cx="10515600" cy="5632311"/>
          </a:xfrm>
          <a:prstGeom prst="rect">
            <a:avLst/>
          </a:prstGeom>
          <a:solidFill>
            <a:schemeClr val="tx2">
              <a:lumMod val="20000"/>
              <a:lumOff val="80000"/>
            </a:schemeClr>
          </a:solidFill>
          <a:ln>
            <a:solidFill>
              <a:schemeClr val="tx2">
                <a:lumMod val="40000"/>
                <a:lumOff val="60000"/>
              </a:schemeClr>
            </a:solidFill>
          </a:ln>
        </p:spPr>
        <p:txBody>
          <a:bodyPr wrap="square" rtlCol="0">
            <a:spAutoFit/>
          </a:bodyPr>
          <a:lstStyle/>
          <a:p>
            <a:r>
              <a:rPr lang="en-US" altLang="zh-CN" sz="3600" b="1" dirty="0" smtClean="0">
                <a:latin typeface="Georgia" pitchFamily="18" charset="0"/>
              </a:rPr>
              <a:t>Possible </a:t>
            </a:r>
            <a:r>
              <a:rPr lang="en-US" altLang="zh-CN" sz="3600" b="1" dirty="0">
                <a:latin typeface="Georgia" pitchFamily="18" charset="0"/>
              </a:rPr>
              <a:t>V</a:t>
            </a:r>
            <a:r>
              <a:rPr lang="en-US" altLang="zh-CN" sz="3600" b="1" dirty="0" smtClean="0">
                <a:latin typeface="Georgia" pitchFamily="18" charset="0"/>
              </a:rPr>
              <a:t>ersion 2:</a:t>
            </a:r>
          </a:p>
          <a:p>
            <a:endParaRPr lang="en-US" altLang="zh-CN" sz="3600" b="1" dirty="0" smtClean="0"/>
          </a:p>
          <a:p>
            <a:r>
              <a:rPr lang="en-US" altLang="zh-CN" sz="3200" dirty="0" smtClean="0">
                <a:latin typeface="MS UI Gothic" pitchFamily="34" charset="-128"/>
                <a:ea typeface="MS UI Gothic" pitchFamily="34" charset="-128"/>
              </a:rPr>
              <a:t>Animal &amp; Human beings</a:t>
            </a:r>
          </a:p>
          <a:p>
            <a:r>
              <a:rPr lang="en-US" altLang="zh-CN" sz="3200" dirty="0" smtClean="0">
                <a:latin typeface="MS UI Gothic" pitchFamily="34" charset="-128"/>
                <a:ea typeface="MS UI Gothic" pitchFamily="34" charset="-128"/>
              </a:rPr>
              <a:t>I’m a lion. Once I, together with other lions, heard a strange sound. Finally we found that it was from a girl. She looked different from us but her crying sounded like the mewing of a cub. She seemed to be in danger. We decided to protect her. Then we chased the bad guy away and stood guard over her until the rescuer arrived. When we took care of our cubs, we would manage to protect them no matter how dangerous the condition is. This was the reason why I did this.</a:t>
            </a:r>
          </a:p>
        </p:txBody>
      </p:sp>
      <p:pic>
        <p:nvPicPr>
          <p:cNvPr id="5" name="图片 4"/>
          <p:cNvPicPr>
            <a:picLocks noChangeAspect="1"/>
          </p:cNvPicPr>
          <p:nvPr/>
        </p:nvPicPr>
        <p:blipFill>
          <a:blip r:embed="rId2" cstate="print">
            <a:extLst>
              <a:ext uri="{BEBA8EAE-BF5A-486C-A8C5-ECC9F3942E4B}">
                <a14:imgProps xmlns:a14="http://schemas.microsoft.com/office/drawing/2010/main">
                  <a14:imgLayer r:embed="rId3">
                    <a14:imgEffect>
                      <a14:backgroundRemoval t="2261" b="95612" l="0" r="99512"/>
                    </a14:imgEffect>
                  </a14:imgLayer>
                </a14:imgProps>
              </a:ext>
              <a:ext uri="{28A0092B-C50C-407E-A947-70E740481C1C}">
                <a14:useLocalDpi xmlns:a14="http://schemas.microsoft.com/office/drawing/2010/main" val="0"/>
              </a:ext>
            </a:extLst>
          </a:blip>
          <a:stretch>
            <a:fillRect/>
          </a:stretch>
        </p:blipFill>
        <p:spPr>
          <a:xfrm rot="10800000">
            <a:off x="9951352" y="5212525"/>
            <a:ext cx="2240647" cy="1645475"/>
          </a:xfrm>
          <a:prstGeom prst="rect">
            <a:avLst/>
          </a:prstGeom>
        </p:spPr>
      </p:pic>
    </p:spTree>
    <p:extLst>
      <p:ext uri="{BB962C8B-B14F-4D97-AF65-F5344CB8AC3E}">
        <p14:creationId xmlns:p14="http://schemas.microsoft.com/office/powerpoint/2010/main" val="36894262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11349" y="2854140"/>
            <a:ext cx="10875499" cy="1325563"/>
          </a:xfrm>
        </p:spPr>
        <p:txBody>
          <a:bodyPr>
            <a:normAutofit/>
          </a:bodyPr>
          <a:lstStyle/>
          <a:p>
            <a:r>
              <a:rPr lang="en-US" altLang="zh-CN" sz="3600" b="1" dirty="0" smtClean="0">
                <a:latin typeface="Georgia" pitchFamily="18" charset="0"/>
              </a:rPr>
              <a:t>What have you </a:t>
            </a:r>
            <a:r>
              <a:rPr lang="en-US" altLang="zh-CN" sz="3600" b="1" dirty="0" smtClean="0">
                <a:latin typeface="Georgia" pitchFamily="18" charset="0"/>
              </a:rPr>
              <a:t>learnt </a:t>
            </a:r>
            <a:r>
              <a:rPr lang="en-US" altLang="zh-CN" sz="3600" b="1" dirty="0" smtClean="0">
                <a:latin typeface="Georgia" pitchFamily="18" charset="0"/>
              </a:rPr>
              <a:t>from this story?</a:t>
            </a:r>
            <a:endParaRPr lang="zh-CN" altLang="en-US" sz="3600" b="1" dirty="0">
              <a:latin typeface="Georgia" pitchFamily="18" charset="0"/>
            </a:endParaRPr>
          </a:p>
        </p:txBody>
      </p:sp>
      <p:pic>
        <p:nvPicPr>
          <p:cNvPr id="4" name="图片 3"/>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03152" y="376115"/>
            <a:ext cx="2288848" cy="3140807"/>
          </a:xfrm>
          <a:prstGeom prst="rect">
            <a:avLst/>
          </a:prstGeom>
        </p:spPr>
      </p:pic>
    </p:spTree>
    <p:extLst>
      <p:ext uri="{BB962C8B-B14F-4D97-AF65-F5344CB8AC3E}">
        <p14:creationId xmlns:p14="http://schemas.microsoft.com/office/powerpoint/2010/main" val="5045351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256542" y="657469"/>
            <a:ext cx="2288848" cy="3140807"/>
          </a:xfrm>
          <a:prstGeom prst="rect">
            <a:avLst/>
          </a:prstGeom>
        </p:spPr>
      </p:pic>
      <p:sp>
        <p:nvSpPr>
          <p:cNvPr id="5" name="折角形 4"/>
          <p:cNvSpPr/>
          <p:nvPr/>
        </p:nvSpPr>
        <p:spPr>
          <a:xfrm>
            <a:off x="2222695" y="182879"/>
            <a:ext cx="7033847" cy="6571495"/>
          </a:xfrm>
          <a:prstGeom prst="foldedCorne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accent1"/>
                </a:solidFill>
              </a:ln>
              <a:solidFill>
                <a:schemeClr val="bg1">
                  <a:lumMod val="85000"/>
                </a:schemeClr>
              </a:solidFill>
            </a:endParaRPr>
          </a:p>
        </p:txBody>
      </p:sp>
      <p:sp>
        <p:nvSpPr>
          <p:cNvPr id="7" name="文本框 6"/>
          <p:cNvSpPr txBox="1"/>
          <p:nvPr/>
        </p:nvSpPr>
        <p:spPr>
          <a:xfrm>
            <a:off x="2356338" y="182879"/>
            <a:ext cx="6766560" cy="6186309"/>
          </a:xfrm>
          <a:prstGeom prst="rect">
            <a:avLst/>
          </a:prstGeom>
          <a:noFill/>
        </p:spPr>
        <p:txBody>
          <a:bodyPr wrap="square" rtlCol="0">
            <a:spAutoFit/>
          </a:bodyPr>
          <a:lstStyle/>
          <a:p>
            <a:r>
              <a:rPr lang="en-US" altLang="zh-CN" sz="3600" dirty="0" smtClean="0">
                <a:latin typeface="Georgia" pitchFamily="18" charset="0"/>
              </a:rPr>
              <a:t>Please design a poster and share with your class.</a:t>
            </a:r>
          </a:p>
          <a:p>
            <a:endParaRPr lang="en-US" altLang="zh-CN" sz="3200" dirty="0"/>
          </a:p>
          <a:p>
            <a:r>
              <a:rPr lang="en-US" altLang="zh-CN" sz="3200" b="1" dirty="0" smtClean="0">
                <a:latin typeface="MS UI Gothic" pitchFamily="34" charset="-128"/>
                <a:ea typeface="MS UI Gothic" pitchFamily="34" charset="-128"/>
              </a:rPr>
              <a:t>The topics are as follows. You can choose one of them</a:t>
            </a:r>
            <a:r>
              <a:rPr lang="en-US" altLang="zh-CN" sz="3600" b="1" dirty="0" smtClean="0">
                <a:latin typeface="MS UI Gothic" pitchFamily="34" charset="-128"/>
                <a:ea typeface="MS UI Gothic" pitchFamily="34" charset="-128"/>
              </a:rPr>
              <a:t>.</a:t>
            </a:r>
          </a:p>
          <a:p>
            <a:pPr marL="457200" indent="-457200">
              <a:buFont typeface="Arial" panose="020B0604020202020204" pitchFamily="34" charset="0"/>
              <a:buChar char="•"/>
            </a:pPr>
            <a:r>
              <a:rPr lang="en-US" altLang="zh-CN" sz="3200" dirty="0" smtClean="0">
                <a:latin typeface="MS UI Gothic" pitchFamily="34" charset="-128"/>
                <a:ea typeface="MS UI Gothic" pitchFamily="34" charset="-128"/>
              </a:rPr>
              <a:t>Your comments </a:t>
            </a:r>
            <a:r>
              <a:rPr lang="en-US" altLang="zh-CN" sz="3200" dirty="0" smtClean="0">
                <a:latin typeface="MS UI Gothic" pitchFamily="34" charset="-128"/>
                <a:ea typeface="MS UI Gothic" pitchFamily="34" charset="-128"/>
              </a:rPr>
              <a:t>on </a:t>
            </a:r>
            <a:r>
              <a:rPr lang="en-US" altLang="zh-CN" sz="3200" i="1" dirty="0" smtClean="0">
                <a:latin typeface="MS UI Gothic" pitchFamily="34" charset="-128"/>
                <a:ea typeface="MS UI Gothic" pitchFamily="34" charset="-128"/>
              </a:rPr>
              <a:t>Caring for Others</a:t>
            </a:r>
          </a:p>
          <a:p>
            <a:pPr marL="457200" indent="-457200">
              <a:buFont typeface="Arial" panose="020B0604020202020204" pitchFamily="34" charset="0"/>
              <a:buChar char="•"/>
            </a:pPr>
            <a:r>
              <a:rPr lang="en-US" altLang="zh-CN" sz="3200" dirty="0" smtClean="0">
                <a:latin typeface="MS UI Gothic" pitchFamily="34" charset="-128"/>
                <a:ea typeface="MS UI Gothic" pitchFamily="34" charset="-128"/>
              </a:rPr>
              <a:t>Other </a:t>
            </a:r>
            <a:r>
              <a:rPr lang="en-US" altLang="zh-CN" sz="3200" dirty="0" smtClean="0">
                <a:latin typeface="MS UI Gothic" pitchFamily="34" charset="-128"/>
                <a:ea typeface="MS UI Gothic" pitchFamily="34" charset="-128"/>
              </a:rPr>
              <a:t>stories </a:t>
            </a:r>
            <a:r>
              <a:rPr lang="en-US" altLang="zh-CN" sz="3200" dirty="0">
                <a:latin typeface="MS UI Gothic" pitchFamily="34" charset="-128"/>
                <a:ea typeface="MS UI Gothic" pitchFamily="34" charset="-128"/>
              </a:rPr>
              <a:t>about how animals care for </a:t>
            </a:r>
            <a:r>
              <a:rPr lang="en-US" altLang="zh-CN" sz="3200" dirty="0" smtClean="0">
                <a:latin typeface="MS UI Gothic" pitchFamily="34" charset="-128"/>
                <a:ea typeface="MS UI Gothic" pitchFamily="34" charset="-128"/>
              </a:rPr>
              <a:t>others</a:t>
            </a:r>
          </a:p>
          <a:p>
            <a:pPr marL="457200" indent="-457200">
              <a:buFont typeface="Arial" panose="020B0604020202020204" pitchFamily="34" charset="0"/>
              <a:buChar char="•"/>
            </a:pPr>
            <a:r>
              <a:rPr lang="en-US" altLang="zh-CN" sz="3200" dirty="0" smtClean="0">
                <a:latin typeface="MS UI Gothic" pitchFamily="34" charset="-128"/>
                <a:ea typeface="MS UI Gothic" pitchFamily="34" charset="-128"/>
              </a:rPr>
              <a:t>Your thinking on the relationship between animals and human </a:t>
            </a:r>
            <a:r>
              <a:rPr lang="en-US" altLang="zh-CN" sz="3200" dirty="0" smtClean="0">
                <a:latin typeface="MS UI Gothic" pitchFamily="34" charset="-128"/>
                <a:ea typeface="MS UI Gothic" pitchFamily="34" charset="-128"/>
              </a:rPr>
              <a:t>beings</a:t>
            </a:r>
            <a:endParaRPr lang="en-US" altLang="zh-CN" sz="3200" dirty="0" smtClean="0">
              <a:latin typeface="MS UI Gothic" pitchFamily="34" charset="-128"/>
              <a:ea typeface="MS UI Gothic" pitchFamily="34" charset="-128"/>
            </a:endParaRPr>
          </a:p>
          <a:p>
            <a:pPr marL="457200" indent="-457200">
              <a:buFont typeface="Arial" panose="020B0604020202020204" pitchFamily="34" charset="0"/>
              <a:buChar char="•"/>
            </a:pPr>
            <a:r>
              <a:rPr lang="en-US" altLang="zh-CN" sz="3200" dirty="0" smtClean="0"/>
              <a:t>...</a:t>
            </a:r>
            <a:endParaRPr lang="zh-CN" altLang="en-US" sz="3200" dirty="0"/>
          </a:p>
        </p:txBody>
      </p:sp>
    </p:spTree>
    <p:extLst>
      <p:ext uri="{BB962C8B-B14F-4D97-AF65-F5344CB8AC3E}">
        <p14:creationId xmlns:p14="http://schemas.microsoft.com/office/powerpoint/2010/main" val="425758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94958"/>
            <a:ext cx="10515600" cy="1550011"/>
          </a:xfrm>
        </p:spPr>
        <p:txBody>
          <a:bodyPr>
            <a:normAutofit/>
          </a:bodyPr>
          <a:lstStyle/>
          <a:p>
            <a:pPr algn="ctr"/>
            <a:r>
              <a:rPr lang="en-US" altLang="zh-CN" sz="3600" b="1" dirty="0" smtClean="0">
                <a:latin typeface="Georgia" pitchFamily="18" charset="0"/>
              </a:rPr>
              <a:t>Homework</a:t>
            </a:r>
            <a:endParaRPr lang="zh-CN" altLang="en-US" sz="3600" b="1" dirty="0">
              <a:latin typeface="Georgia" pitchFamily="18" charset="0"/>
            </a:endParaRPr>
          </a:p>
        </p:txBody>
      </p:sp>
      <p:sp>
        <p:nvSpPr>
          <p:cNvPr id="3" name="内容占位符 2"/>
          <p:cNvSpPr>
            <a:spLocks noGrp="1"/>
          </p:cNvSpPr>
          <p:nvPr>
            <p:ph idx="1"/>
          </p:nvPr>
        </p:nvSpPr>
        <p:spPr/>
        <p:txBody>
          <a:bodyPr>
            <a:normAutofit/>
          </a:bodyPr>
          <a:lstStyle/>
          <a:p>
            <a:r>
              <a:rPr lang="en-US" altLang="zh-CN" sz="3200" dirty="0" smtClean="0">
                <a:latin typeface="MS UI Gothic" pitchFamily="34" charset="-128"/>
                <a:ea typeface="MS UI Gothic" pitchFamily="34" charset="-128"/>
              </a:rPr>
              <a:t>Please search for more stories about animals caring for others and share them in class.</a:t>
            </a:r>
          </a:p>
          <a:p>
            <a:endParaRPr lang="en-US" altLang="zh-CN" sz="3200" dirty="0">
              <a:latin typeface="MS UI Gothic" pitchFamily="34" charset="-128"/>
              <a:ea typeface="MS UI Gothic" pitchFamily="34" charset="-128"/>
            </a:endParaRPr>
          </a:p>
          <a:p>
            <a:pPr marL="0" indent="0">
              <a:buNone/>
            </a:pPr>
            <a:r>
              <a:rPr lang="en-US" altLang="zh-CN" sz="3200" i="1" dirty="0" smtClean="0">
                <a:latin typeface="MS UI Gothic" pitchFamily="34" charset="-128"/>
                <a:ea typeface="MS UI Gothic" pitchFamily="34" charset="-128"/>
              </a:rPr>
              <a:t>Tips: You can search with the help of dictionary, Internet or books about nature in the library.</a:t>
            </a:r>
            <a:endParaRPr lang="zh-CN" altLang="en-US" sz="3200" i="1" dirty="0">
              <a:latin typeface="MS UI Gothic" pitchFamily="34" charset="-128"/>
              <a:ea typeface="MS UI Gothic" pitchFamily="34" charset="-128"/>
            </a:endParaRPr>
          </a:p>
        </p:txBody>
      </p:sp>
      <p:pic>
        <p:nvPicPr>
          <p:cNvPr id="4" name="图片 3"/>
          <p:cNvPicPr>
            <a:picLocks noChangeAspect="1"/>
          </p:cNvPicPr>
          <p:nvPr/>
        </p:nvPicPr>
        <p:blipFill>
          <a:blip r:embed="rId2" cstate="print">
            <a:extLst>
              <a:ext uri="{BEBA8EAE-BF5A-486C-A8C5-ECC9F3942E4B}">
                <a14:imgProps xmlns:a14="http://schemas.microsoft.com/office/drawing/2010/main">
                  <a14:imgLayer r:embed="rId3">
                    <a14:imgEffect>
                      <a14:backgroundRemoval t="2261" b="95612" l="0" r="99512"/>
                    </a14:imgEffect>
                  </a14:imgLayer>
                </a14:imgProps>
              </a:ext>
              <a:ext uri="{28A0092B-C50C-407E-A947-70E740481C1C}">
                <a14:useLocalDpi xmlns:a14="http://schemas.microsoft.com/office/drawing/2010/main" val="0"/>
              </a:ext>
            </a:extLst>
          </a:blip>
          <a:stretch>
            <a:fillRect/>
          </a:stretch>
        </p:blipFill>
        <p:spPr>
          <a:xfrm>
            <a:off x="172916" y="0"/>
            <a:ext cx="2363373" cy="1735602"/>
          </a:xfrm>
          <a:prstGeom prst="rect">
            <a:avLst/>
          </a:prstGeom>
        </p:spPr>
      </p:pic>
      <p:pic>
        <p:nvPicPr>
          <p:cNvPr id="5" name="图片 4"/>
          <p:cNvPicPr>
            <a:picLocks noChangeAspect="1"/>
          </p:cNvPicPr>
          <p:nvPr/>
        </p:nvPicPr>
        <p:blipFill>
          <a:blip r:embed="rId4" cstate="print">
            <a:extLst>
              <a:ext uri="{BEBA8EAE-BF5A-486C-A8C5-ECC9F3942E4B}">
                <a14:imgProps xmlns:a14="http://schemas.microsoft.com/office/drawing/2010/main">
                  <a14:imgLayer r:embed="rId3">
                    <a14:imgEffect>
                      <a14:backgroundRemoval t="2261" b="95612" l="0" r="99512"/>
                    </a14:imgEffect>
                  </a14:imgLayer>
                </a14:imgProps>
              </a:ext>
              <a:ext uri="{28A0092B-C50C-407E-A947-70E740481C1C}">
                <a14:useLocalDpi xmlns:a14="http://schemas.microsoft.com/office/drawing/2010/main" val="0"/>
              </a:ext>
            </a:extLst>
          </a:blip>
          <a:stretch>
            <a:fillRect/>
          </a:stretch>
        </p:blipFill>
        <p:spPr>
          <a:xfrm rot="10800000">
            <a:off x="9782628" y="5212525"/>
            <a:ext cx="2409371" cy="1769382"/>
          </a:xfrm>
          <a:prstGeom prst="rect">
            <a:avLst/>
          </a:prstGeom>
        </p:spPr>
      </p:pic>
    </p:spTree>
    <p:extLst>
      <p:ext uri="{BB962C8B-B14F-4D97-AF65-F5344CB8AC3E}">
        <p14:creationId xmlns:p14="http://schemas.microsoft.com/office/powerpoint/2010/main" val="35978737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725659" y="284103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dirty="0"/>
          </a:p>
        </p:txBody>
      </p:sp>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b="6462"/>
          <a:stretch/>
        </p:blipFill>
        <p:spPr>
          <a:xfrm>
            <a:off x="1674056" y="773722"/>
            <a:ext cx="9281123" cy="5802923"/>
          </a:xfrm>
          <a:prstGeom prst="rect">
            <a:avLst/>
          </a:prstGeom>
        </p:spPr>
      </p:pic>
      <p:sp>
        <p:nvSpPr>
          <p:cNvPr id="2" name="文本框 1"/>
          <p:cNvSpPr txBox="1"/>
          <p:nvPr/>
        </p:nvSpPr>
        <p:spPr>
          <a:xfrm>
            <a:off x="4869876" y="2423886"/>
            <a:ext cx="3229095" cy="1015663"/>
          </a:xfrm>
          <a:prstGeom prst="rect">
            <a:avLst/>
          </a:prstGeom>
          <a:noFill/>
        </p:spPr>
        <p:txBody>
          <a:bodyPr wrap="square" rtlCol="0">
            <a:spAutoFit/>
          </a:bodyPr>
          <a:lstStyle/>
          <a:p>
            <a:r>
              <a:rPr lang="en-US" altLang="zh-CN" sz="6000" b="1" dirty="0" smtClean="0">
                <a:solidFill>
                  <a:schemeClr val="accent1">
                    <a:lumMod val="50000"/>
                  </a:schemeClr>
                </a:solidFill>
                <a:latin typeface="Kunstler Script" pitchFamily="66" charset="0"/>
              </a:rPr>
              <a:t>Thank you!</a:t>
            </a:r>
            <a:endParaRPr lang="zh-CN" altLang="en-US" sz="6000" b="1" dirty="0">
              <a:solidFill>
                <a:schemeClr val="accent1">
                  <a:lumMod val="50000"/>
                </a:schemeClr>
              </a:solidFill>
              <a:latin typeface="Kunstler Script" pitchFamily="66" charset="0"/>
            </a:endParaRPr>
          </a:p>
        </p:txBody>
      </p:sp>
    </p:spTree>
    <p:extLst>
      <p:ext uri="{BB962C8B-B14F-4D97-AF65-F5344CB8AC3E}">
        <p14:creationId xmlns:p14="http://schemas.microsoft.com/office/powerpoint/2010/main" val="1281366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srcRect b="6539"/>
          <a:stretch>
            <a:fillRect/>
          </a:stretch>
        </p:blipFill>
        <p:spPr>
          <a:xfrm>
            <a:off x="2394857" y="248194"/>
            <a:ext cx="7344229" cy="5310777"/>
          </a:xfrm>
        </p:spPr>
      </p:pic>
      <p:sp>
        <p:nvSpPr>
          <p:cNvPr id="5" name="文本框 4"/>
          <p:cNvSpPr txBox="1"/>
          <p:nvPr/>
        </p:nvSpPr>
        <p:spPr>
          <a:xfrm>
            <a:off x="724626" y="5727337"/>
            <a:ext cx="10800806" cy="523220"/>
          </a:xfrm>
          <a:prstGeom prst="rect">
            <a:avLst/>
          </a:prstGeom>
          <a:noFill/>
        </p:spPr>
        <p:txBody>
          <a:bodyPr wrap="square" rtlCol="0">
            <a:spAutoFit/>
          </a:bodyPr>
          <a:lstStyle/>
          <a:p>
            <a:pPr algn="ctr"/>
            <a:r>
              <a:rPr lang="en-US" altLang="zh-CN" sz="2800" b="1" dirty="0" smtClean="0">
                <a:latin typeface="Georgia" pitchFamily="18" charset="0"/>
              </a:rPr>
              <a:t>The disfigured elephant is looked after by the herd.</a:t>
            </a:r>
            <a:endParaRPr lang="zh-CN" altLang="en-US" sz="2800" b="1" dirty="0">
              <a:latin typeface="Georgia" pitchFamily="18" charset="0"/>
            </a:endParaRPr>
          </a:p>
        </p:txBody>
      </p:sp>
    </p:spTree>
    <p:extLst>
      <p:ext uri="{BB962C8B-B14F-4D97-AF65-F5344CB8AC3E}">
        <p14:creationId xmlns:p14="http://schemas.microsoft.com/office/powerpoint/2010/main" val="60096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stretch>
            <a:fillRect/>
          </a:stretch>
        </p:blipFill>
        <p:spPr>
          <a:xfrm>
            <a:off x="574766" y="1481340"/>
            <a:ext cx="4775900" cy="4639902"/>
          </a:xfrm>
        </p:spPr>
      </p:pic>
      <p:sp>
        <p:nvSpPr>
          <p:cNvPr id="6" name="文本框 5"/>
          <p:cNvSpPr txBox="1"/>
          <p:nvPr/>
        </p:nvSpPr>
        <p:spPr>
          <a:xfrm>
            <a:off x="56606" y="0"/>
            <a:ext cx="12135394" cy="1938992"/>
          </a:xfrm>
          <a:prstGeom prst="rect">
            <a:avLst/>
          </a:prstGeom>
          <a:noFill/>
        </p:spPr>
        <p:txBody>
          <a:bodyPr wrap="square" rtlCol="0">
            <a:spAutoFit/>
          </a:bodyPr>
          <a:lstStyle/>
          <a:p>
            <a:r>
              <a:rPr lang="en-US" altLang="zh-CN" sz="3600" b="1" dirty="0" smtClean="0">
                <a:latin typeface="Georgia" pitchFamily="18" charset="0"/>
              </a:rPr>
              <a:t>Please look at the picture and make a guess about the story of the elephant.</a:t>
            </a:r>
          </a:p>
          <a:p>
            <a:endParaRPr lang="en-US" altLang="zh-CN" sz="2400" b="1" dirty="0"/>
          </a:p>
          <a:p>
            <a:endParaRPr lang="zh-CN" altLang="en-US" sz="2400" b="1" dirty="0"/>
          </a:p>
        </p:txBody>
      </p:sp>
      <p:sp>
        <p:nvSpPr>
          <p:cNvPr id="7" name="文本框 6"/>
          <p:cNvSpPr txBox="1"/>
          <p:nvPr/>
        </p:nvSpPr>
        <p:spPr>
          <a:xfrm>
            <a:off x="5295736" y="1446795"/>
            <a:ext cx="6896264" cy="1754326"/>
          </a:xfrm>
          <a:prstGeom prst="rect">
            <a:avLst/>
          </a:prstGeom>
          <a:noFill/>
        </p:spPr>
        <p:txBody>
          <a:bodyPr wrap="square" rtlCol="0">
            <a:spAutoFit/>
          </a:bodyPr>
          <a:lstStyle/>
          <a:p>
            <a:pPr marL="457200" indent="-457200">
              <a:buFont typeface="Arial" panose="020B0604020202020204" pitchFamily="34" charset="0"/>
              <a:buChar char="•"/>
            </a:pPr>
            <a:r>
              <a:rPr lang="en-US" altLang="zh-CN" sz="3600" dirty="0">
                <a:latin typeface="MS UI Gothic" pitchFamily="34" charset="-128"/>
                <a:ea typeface="MS UI Gothic" pitchFamily="34" charset="-128"/>
              </a:rPr>
              <a:t>Why do you think the elephant might have had almost no trunk?</a:t>
            </a:r>
            <a:endParaRPr lang="zh-CN" altLang="zh-CN" sz="3600" dirty="0">
              <a:latin typeface="MS UI Gothic" pitchFamily="34" charset="-128"/>
              <a:ea typeface="MS UI Gothic" pitchFamily="34" charset="-128"/>
            </a:endParaRPr>
          </a:p>
          <a:p>
            <a:endParaRPr lang="zh-CN" altLang="en-US" sz="3600" dirty="0"/>
          </a:p>
        </p:txBody>
      </p:sp>
      <p:sp>
        <p:nvSpPr>
          <p:cNvPr id="8" name="文本框 7"/>
          <p:cNvSpPr txBox="1"/>
          <p:nvPr/>
        </p:nvSpPr>
        <p:spPr>
          <a:xfrm>
            <a:off x="5350666" y="3502962"/>
            <a:ext cx="6553950" cy="1754326"/>
          </a:xfrm>
          <a:prstGeom prst="rect">
            <a:avLst/>
          </a:prstGeom>
          <a:noFill/>
        </p:spPr>
        <p:txBody>
          <a:bodyPr wrap="square" rtlCol="0">
            <a:spAutoFit/>
          </a:bodyPr>
          <a:lstStyle/>
          <a:p>
            <a:pPr marL="457200" lvl="0" indent="-457200">
              <a:buFont typeface="Arial" panose="020B0604020202020204" pitchFamily="34" charset="0"/>
              <a:buChar char="•"/>
            </a:pPr>
            <a:r>
              <a:rPr lang="en-US" altLang="zh-CN" sz="3600" dirty="0">
                <a:latin typeface="MS UI Gothic" pitchFamily="34" charset="-128"/>
                <a:ea typeface="MS UI Gothic" pitchFamily="34" charset="-128"/>
              </a:rPr>
              <a:t>In your opinion, what might other </a:t>
            </a:r>
            <a:r>
              <a:rPr lang="en-US" altLang="zh-CN" sz="3600" dirty="0" smtClean="0">
                <a:latin typeface="MS UI Gothic" pitchFamily="34" charset="-128"/>
                <a:ea typeface="MS UI Gothic" pitchFamily="34" charset="-128"/>
              </a:rPr>
              <a:t>elephants </a:t>
            </a:r>
            <a:r>
              <a:rPr lang="en-US" altLang="zh-CN" sz="3600" dirty="0">
                <a:latin typeface="MS UI Gothic" pitchFamily="34" charset="-128"/>
                <a:ea typeface="MS UI Gothic" pitchFamily="34" charset="-128"/>
              </a:rPr>
              <a:t>do to this special </a:t>
            </a:r>
            <a:r>
              <a:rPr lang="en-US" altLang="zh-CN" sz="3600" dirty="0" smtClean="0">
                <a:latin typeface="MS UI Gothic" pitchFamily="34" charset="-128"/>
                <a:ea typeface="MS UI Gothic" pitchFamily="34" charset="-128"/>
              </a:rPr>
              <a:t>elephant</a:t>
            </a:r>
            <a:r>
              <a:rPr lang="en-US" altLang="zh-CN" sz="3600" dirty="0">
                <a:latin typeface="MS UI Gothic" pitchFamily="34" charset="-128"/>
                <a:ea typeface="MS UI Gothic" pitchFamily="34" charset="-128"/>
              </a:rPr>
              <a:t>?</a:t>
            </a:r>
            <a:endParaRPr lang="zh-CN" altLang="zh-CN" sz="3600" dirty="0">
              <a:latin typeface="MS UI Gothic" pitchFamily="34" charset="-128"/>
              <a:ea typeface="MS UI Gothic" pitchFamily="34" charset="-128"/>
            </a:endParaRPr>
          </a:p>
        </p:txBody>
      </p:sp>
    </p:spTree>
    <p:extLst>
      <p:ext uri="{BB962C8B-B14F-4D97-AF65-F5344CB8AC3E}">
        <p14:creationId xmlns:p14="http://schemas.microsoft.com/office/powerpoint/2010/main" val="268191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6606" y="0"/>
            <a:ext cx="12135394" cy="1569660"/>
          </a:xfrm>
          <a:prstGeom prst="rect">
            <a:avLst/>
          </a:prstGeom>
          <a:noFill/>
        </p:spPr>
        <p:txBody>
          <a:bodyPr wrap="square" rtlCol="0">
            <a:spAutoFit/>
          </a:bodyPr>
          <a:lstStyle/>
          <a:p>
            <a:r>
              <a:rPr lang="en-US" altLang="zh-CN" sz="3600" b="1" dirty="0" smtClean="0">
                <a:latin typeface="Georgia" pitchFamily="18" charset="0"/>
              </a:rPr>
              <a:t>Read the 2nd paragraph of </a:t>
            </a:r>
            <a:r>
              <a:rPr lang="en-US" altLang="zh-CN" sz="3600" b="1" dirty="0" smtClean="0">
                <a:latin typeface="Georgia" pitchFamily="18" charset="0"/>
              </a:rPr>
              <a:t>page </a:t>
            </a:r>
            <a:r>
              <a:rPr lang="en-US" altLang="zh-CN" sz="3600" b="1" dirty="0" smtClean="0">
                <a:latin typeface="Georgia" pitchFamily="18" charset="0"/>
              </a:rPr>
              <a:t>2, and answer these questions.</a:t>
            </a:r>
            <a:endParaRPr lang="en-US" altLang="zh-CN" sz="3600" b="1" dirty="0">
              <a:latin typeface="Georgia" pitchFamily="18" charset="0"/>
            </a:endParaRPr>
          </a:p>
          <a:p>
            <a:endParaRPr lang="zh-CN" altLang="en-US" sz="2400" b="1" dirty="0"/>
          </a:p>
        </p:txBody>
      </p:sp>
      <p:sp>
        <p:nvSpPr>
          <p:cNvPr id="7" name="文本框 6"/>
          <p:cNvSpPr txBox="1"/>
          <p:nvPr/>
        </p:nvSpPr>
        <p:spPr>
          <a:xfrm>
            <a:off x="5638050" y="1168400"/>
            <a:ext cx="6553950" cy="1754326"/>
          </a:xfrm>
          <a:prstGeom prst="rect">
            <a:avLst/>
          </a:prstGeom>
          <a:noFill/>
        </p:spPr>
        <p:txBody>
          <a:bodyPr wrap="square" rtlCol="0">
            <a:spAutoFit/>
          </a:bodyPr>
          <a:lstStyle/>
          <a:p>
            <a:pPr marL="457200" lvl="0" indent="-457200">
              <a:buFont typeface="Arial" panose="020B0604020202020204" pitchFamily="34" charset="0"/>
              <a:buChar char="•"/>
            </a:pPr>
            <a:r>
              <a:rPr lang="en-US" altLang="zh-CN" sz="3600" dirty="0" smtClean="0">
                <a:latin typeface="MS UI Gothic" pitchFamily="34" charset="-128"/>
                <a:ea typeface="MS UI Gothic" pitchFamily="34" charset="-128"/>
              </a:rPr>
              <a:t>What happened to the elephant? What </a:t>
            </a:r>
            <a:r>
              <a:rPr lang="en-US" altLang="zh-CN" sz="3600" dirty="0" smtClean="0">
                <a:latin typeface="MS UI Gothic" pitchFamily="34" charset="-128"/>
                <a:ea typeface="MS UI Gothic" pitchFamily="34" charset="-128"/>
              </a:rPr>
              <a:t>could be </a:t>
            </a:r>
            <a:r>
              <a:rPr lang="en-US" altLang="zh-CN" sz="3600" dirty="0" smtClean="0">
                <a:latin typeface="MS UI Gothic" pitchFamily="34" charset="-128"/>
                <a:ea typeface="MS UI Gothic" pitchFamily="34" charset="-128"/>
              </a:rPr>
              <a:t>the result of this?</a:t>
            </a:r>
          </a:p>
        </p:txBody>
      </p:sp>
      <p:sp>
        <p:nvSpPr>
          <p:cNvPr id="8" name="文本框 7"/>
          <p:cNvSpPr txBox="1"/>
          <p:nvPr/>
        </p:nvSpPr>
        <p:spPr>
          <a:xfrm>
            <a:off x="5638050" y="2950359"/>
            <a:ext cx="6553950" cy="1200329"/>
          </a:xfrm>
          <a:prstGeom prst="rect">
            <a:avLst/>
          </a:prstGeom>
          <a:noFill/>
        </p:spPr>
        <p:txBody>
          <a:bodyPr wrap="square" rtlCol="0">
            <a:spAutoFit/>
          </a:bodyPr>
          <a:lstStyle/>
          <a:p>
            <a:pPr marL="457200" lvl="0" indent="-457200">
              <a:buFont typeface="Arial" panose="020B0604020202020204" pitchFamily="34" charset="0"/>
              <a:buChar char="•"/>
            </a:pPr>
            <a:r>
              <a:rPr lang="en-US" altLang="zh-CN" sz="3600" dirty="0" smtClean="0">
                <a:latin typeface="MS UI Gothic" pitchFamily="34" charset="-128"/>
                <a:ea typeface="MS UI Gothic" pitchFamily="34" charset="-128"/>
              </a:rPr>
              <a:t>What did other elephants do to it?</a:t>
            </a:r>
          </a:p>
        </p:txBody>
      </p:sp>
      <p:pic>
        <p:nvPicPr>
          <p:cNvPr id="3" name="内容占位符 2"/>
          <p:cNvPicPr>
            <a:picLocks noGrp="1" noChangeAspect="1"/>
          </p:cNvPicPr>
          <p:nvPr>
            <p:ph idx="1"/>
          </p:nvPr>
        </p:nvPicPr>
        <p:blipFill rotWithShape="1">
          <a:blip r:embed="rId2">
            <a:extLst>
              <a:ext uri="{28A0092B-C50C-407E-A947-70E740481C1C}">
                <a14:useLocalDpi xmlns:a14="http://schemas.microsoft.com/office/drawing/2010/main" val="0"/>
              </a:ext>
            </a:extLst>
          </a:blip>
          <a:srcRect l="7439" r="8305"/>
          <a:stretch/>
        </p:blipFill>
        <p:spPr>
          <a:xfrm>
            <a:off x="357051" y="1370835"/>
            <a:ext cx="5206983" cy="4119919"/>
          </a:xfrm>
        </p:spPr>
      </p:pic>
      <p:sp>
        <p:nvSpPr>
          <p:cNvPr id="9" name="文本框 8"/>
          <p:cNvSpPr txBox="1"/>
          <p:nvPr/>
        </p:nvSpPr>
        <p:spPr>
          <a:xfrm>
            <a:off x="5638050" y="4225362"/>
            <a:ext cx="6553950" cy="1754326"/>
          </a:xfrm>
          <a:prstGeom prst="rect">
            <a:avLst/>
          </a:prstGeom>
          <a:noFill/>
        </p:spPr>
        <p:txBody>
          <a:bodyPr wrap="square" rtlCol="0">
            <a:spAutoFit/>
          </a:bodyPr>
          <a:lstStyle/>
          <a:p>
            <a:pPr marL="457200" indent="-457200">
              <a:buFont typeface="Arial" panose="020B0604020202020204" pitchFamily="34" charset="0"/>
              <a:buChar char="•"/>
            </a:pPr>
            <a:r>
              <a:rPr lang="en-US" altLang="zh-CN" sz="3600" dirty="0" smtClean="0">
                <a:latin typeface="MS UI Gothic" pitchFamily="34" charset="-128"/>
                <a:ea typeface="MS UI Gothic" pitchFamily="34" charset="-128"/>
              </a:rPr>
              <a:t>What does this action make you think of? How do you like this behavior?</a:t>
            </a:r>
          </a:p>
        </p:txBody>
      </p:sp>
    </p:spTree>
    <p:extLst>
      <p:ext uri="{BB962C8B-B14F-4D97-AF65-F5344CB8AC3E}">
        <p14:creationId xmlns:p14="http://schemas.microsoft.com/office/powerpoint/2010/main" val="2481221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BEBA8EAE-BF5A-486C-A8C5-ECC9F3942E4B}">
                <a14:imgProps xmlns:a14="http://schemas.microsoft.com/office/drawing/2010/main">
                  <a14:imgLayer r:embed="rId3">
                    <a14:imgEffect>
                      <a14:backgroundRemoval t="2261" b="95612" l="0" r="99512"/>
                    </a14:imgEffect>
                  </a14:imgLayer>
                </a14:imgProps>
              </a:ext>
              <a:ext uri="{28A0092B-C50C-407E-A947-70E740481C1C}">
                <a14:useLocalDpi xmlns:a14="http://schemas.microsoft.com/office/drawing/2010/main" val="0"/>
              </a:ext>
            </a:extLst>
          </a:blip>
          <a:stretch>
            <a:fillRect/>
          </a:stretch>
        </p:blipFill>
        <p:spPr>
          <a:xfrm>
            <a:off x="0" y="0"/>
            <a:ext cx="3387354" cy="2487588"/>
          </a:xfrm>
          <a:prstGeom prst="rect">
            <a:avLst/>
          </a:prstGeom>
        </p:spPr>
      </p:pic>
      <p:sp>
        <p:nvSpPr>
          <p:cNvPr id="5" name="文本框 4"/>
          <p:cNvSpPr txBox="1"/>
          <p:nvPr/>
        </p:nvSpPr>
        <p:spPr>
          <a:xfrm>
            <a:off x="2489982" y="983039"/>
            <a:ext cx="9237561" cy="1200329"/>
          </a:xfrm>
          <a:prstGeom prst="rect">
            <a:avLst/>
          </a:prstGeom>
          <a:noFill/>
        </p:spPr>
        <p:txBody>
          <a:bodyPr wrap="square" rtlCol="0">
            <a:spAutoFit/>
          </a:bodyPr>
          <a:lstStyle/>
          <a:p>
            <a:r>
              <a:rPr lang="en-US" altLang="zh-CN" sz="3600" b="1" dirty="0" smtClean="0">
                <a:latin typeface="Georgia" pitchFamily="18" charset="0"/>
              </a:rPr>
              <a:t>Please read </a:t>
            </a:r>
            <a:r>
              <a:rPr lang="en-US" altLang="zh-CN" sz="3600" b="1" dirty="0" smtClean="0">
                <a:latin typeface="Georgia" pitchFamily="18" charset="0"/>
              </a:rPr>
              <a:t>pages </a:t>
            </a:r>
            <a:r>
              <a:rPr lang="en-US" altLang="zh-CN" sz="3600" b="1" dirty="0" smtClean="0">
                <a:latin typeface="Georgia" pitchFamily="18" charset="0"/>
              </a:rPr>
              <a:t>4-15 carefully and finish Exercise 1 in the worksheet.</a:t>
            </a:r>
            <a:endParaRPr lang="zh-CN" altLang="en-US" sz="3600" b="1" dirty="0">
              <a:latin typeface="Georgia" pitchFamily="18" charset="0"/>
            </a:endParaRPr>
          </a:p>
        </p:txBody>
      </p:sp>
      <p:sp>
        <p:nvSpPr>
          <p:cNvPr id="6" name="文本框 5"/>
          <p:cNvSpPr txBox="1"/>
          <p:nvPr/>
        </p:nvSpPr>
        <p:spPr>
          <a:xfrm>
            <a:off x="1575582" y="2853348"/>
            <a:ext cx="10072467" cy="2308324"/>
          </a:xfrm>
          <a:prstGeom prst="rect">
            <a:avLst/>
          </a:prstGeom>
          <a:solidFill>
            <a:schemeClr val="tx2">
              <a:lumMod val="20000"/>
              <a:lumOff val="80000"/>
            </a:schemeClr>
          </a:solidFill>
        </p:spPr>
        <p:txBody>
          <a:bodyPr wrap="square" rtlCol="0">
            <a:spAutoFit/>
          </a:bodyPr>
          <a:lstStyle/>
          <a:p>
            <a:pPr marL="285750" indent="-285750">
              <a:buFont typeface="Arial" panose="020B0604020202020204" pitchFamily="34" charset="0"/>
              <a:buChar char="•"/>
            </a:pPr>
            <a:r>
              <a:rPr lang="en-US" altLang="zh-CN" sz="3600" dirty="0" smtClean="0">
                <a:solidFill>
                  <a:srgbClr val="FF0000"/>
                </a:solidFill>
                <a:latin typeface="MS UI Gothic" pitchFamily="34" charset="-128"/>
                <a:ea typeface="MS UI Gothic" pitchFamily="34" charset="-128"/>
              </a:rPr>
              <a:t>How</a:t>
            </a:r>
            <a:r>
              <a:rPr lang="en-US" altLang="zh-CN" sz="3600" dirty="0" smtClean="0">
                <a:latin typeface="MS UI Gothic" pitchFamily="34" charset="-128"/>
                <a:ea typeface="MS UI Gothic" pitchFamily="34" charset="-128"/>
              </a:rPr>
              <a:t> did the animals care for others in the story?</a:t>
            </a:r>
          </a:p>
          <a:p>
            <a:pPr marL="285750" indent="-285750">
              <a:buFont typeface="Arial" panose="020B0604020202020204" pitchFamily="34" charset="0"/>
              <a:buChar char="•"/>
            </a:pPr>
            <a:endParaRPr lang="en-US" altLang="zh-CN" sz="3600" dirty="0" smtClean="0"/>
          </a:p>
          <a:p>
            <a:pPr marL="285750" indent="-285750">
              <a:buFont typeface="Arial" panose="020B0604020202020204" pitchFamily="34" charset="0"/>
              <a:buChar char="•"/>
            </a:pPr>
            <a:r>
              <a:rPr lang="en-US" altLang="zh-CN" sz="3600" dirty="0" smtClean="0">
                <a:latin typeface="MS UI Gothic" pitchFamily="34" charset="-128"/>
                <a:ea typeface="MS UI Gothic" pitchFamily="34" charset="-128"/>
              </a:rPr>
              <a:t>Can you </a:t>
            </a:r>
            <a:r>
              <a:rPr lang="en-US" altLang="zh-CN" sz="3600" dirty="0" smtClean="0">
                <a:solidFill>
                  <a:srgbClr val="FF0000"/>
                </a:solidFill>
                <a:latin typeface="MS UI Gothic" pitchFamily="34" charset="-128"/>
                <a:ea typeface="MS UI Gothic" pitchFamily="34" charset="-128"/>
              </a:rPr>
              <a:t>name</a:t>
            </a:r>
            <a:r>
              <a:rPr lang="en-US" altLang="zh-CN" sz="3600" dirty="0" smtClean="0">
                <a:latin typeface="MS UI Gothic" pitchFamily="34" charset="-128"/>
                <a:ea typeface="MS UI Gothic" pitchFamily="34" charset="-128"/>
              </a:rPr>
              <a:t> the animals </a:t>
            </a:r>
            <a:r>
              <a:rPr lang="en-US" altLang="zh-CN" sz="3600" dirty="0" smtClean="0">
                <a:latin typeface="MS UI Gothic" pitchFamily="34" charset="-128"/>
                <a:ea typeface="MS UI Gothic" pitchFamily="34" charset="-128"/>
              </a:rPr>
              <a:t>which care </a:t>
            </a:r>
            <a:r>
              <a:rPr lang="en-US" altLang="zh-CN" sz="3600" dirty="0" smtClean="0">
                <a:latin typeface="MS UI Gothic" pitchFamily="34" charset="-128"/>
                <a:ea typeface="MS UI Gothic" pitchFamily="34" charset="-128"/>
              </a:rPr>
              <a:t>for others and the animals </a:t>
            </a:r>
            <a:r>
              <a:rPr lang="en-US" altLang="zh-CN" sz="3600" dirty="0">
                <a:latin typeface="MS UI Gothic" pitchFamily="34" charset="-128"/>
                <a:ea typeface="MS UI Gothic" pitchFamily="34" charset="-128"/>
              </a:rPr>
              <a:t>which </a:t>
            </a:r>
            <a:r>
              <a:rPr lang="en-US" altLang="zh-CN" sz="3600" dirty="0" smtClean="0">
                <a:latin typeface="MS UI Gothic" pitchFamily="34" charset="-128"/>
                <a:ea typeface="MS UI Gothic" pitchFamily="34" charset="-128"/>
              </a:rPr>
              <a:t>are taken </a:t>
            </a:r>
            <a:r>
              <a:rPr lang="en-US" altLang="zh-CN" sz="3600" dirty="0" smtClean="0">
                <a:latin typeface="MS UI Gothic" pitchFamily="34" charset="-128"/>
                <a:ea typeface="MS UI Gothic" pitchFamily="34" charset="-128"/>
              </a:rPr>
              <a:t>care of?</a:t>
            </a:r>
            <a:endParaRPr lang="zh-CN" altLang="en-US" sz="3600" dirty="0">
              <a:latin typeface="MS UI Gothic" pitchFamily="34" charset="-128"/>
              <a:ea typeface="MS UI Gothic" pitchFamily="34" charset="-128"/>
            </a:endParaRPr>
          </a:p>
        </p:txBody>
      </p:sp>
    </p:spTree>
    <p:extLst>
      <p:ext uri="{BB962C8B-B14F-4D97-AF65-F5344CB8AC3E}">
        <p14:creationId xmlns:p14="http://schemas.microsoft.com/office/powerpoint/2010/main" val="396496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3125382434"/>
              </p:ext>
            </p:extLst>
          </p:nvPr>
        </p:nvGraphicFramePr>
        <p:xfrm>
          <a:off x="347003" y="2532186"/>
          <a:ext cx="11521440" cy="1828800"/>
        </p:xfrm>
        <a:graphic>
          <a:graphicData uri="http://schemas.openxmlformats.org/drawingml/2006/table">
            <a:tbl>
              <a:tblPr firstRow="1" bandRow="1">
                <a:tableStyleId>{073A0DAA-6AF3-43AB-8588-CEC1D06C72B9}</a:tableStyleId>
              </a:tblPr>
              <a:tblGrid>
                <a:gridCol w="11521440">
                  <a:extLst>
                    <a:ext uri="{9D8B030D-6E8A-4147-A177-3AD203B41FA5}">
                      <a16:colId xmlns:a16="http://schemas.microsoft.com/office/drawing/2014/main" xmlns="" val="1576224120"/>
                    </a:ext>
                  </a:extLst>
                </a:gridCol>
              </a:tblGrid>
              <a:tr h="1828800">
                <a:tc>
                  <a:txBody>
                    <a:bodyPr/>
                    <a:lstStyle/>
                    <a:p>
                      <a:pPr algn="ctr"/>
                      <a:r>
                        <a:rPr lang="en-US" altLang="zh-CN" sz="3600" dirty="0" smtClean="0"/>
                        <a:t>Pages</a:t>
                      </a:r>
                      <a:r>
                        <a:rPr lang="en-US" altLang="zh-CN" sz="3600" baseline="0" dirty="0" smtClean="0"/>
                        <a:t> 4-7</a:t>
                      </a:r>
                      <a:endParaRPr lang="en-US" altLang="zh-CN" sz="3600" dirty="0" smtClean="0"/>
                    </a:p>
                    <a:p>
                      <a:pPr algn="ctr"/>
                      <a:endParaRPr lang="en-US" altLang="zh-CN" sz="3600" dirty="0" smtClean="0"/>
                    </a:p>
                    <a:p>
                      <a:pPr algn="ctr"/>
                      <a:r>
                        <a:rPr lang="en-US" altLang="zh-CN" sz="3600" dirty="0" smtClean="0"/>
                        <a:t>Caring</a:t>
                      </a:r>
                      <a:r>
                        <a:rPr lang="en-US" altLang="zh-CN" sz="3600" baseline="0" dirty="0" smtClean="0"/>
                        <a:t> for their own &amp; Caring for other species</a:t>
                      </a:r>
                      <a:endParaRPr lang="zh-CN" altLang="en-US" sz="3600" dirty="0"/>
                    </a:p>
                  </a:txBody>
                  <a:tcPr/>
                </a:tc>
                <a:extLst>
                  <a:ext uri="{0D108BD9-81ED-4DB2-BD59-A6C34878D82A}">
                    <a16:rowId xmlns:a16="http://schemas.microsoft.com/office/drawing/2014/main" xmlns="" val="2956038192"/>
                  </a:ext>
                </a:extLst>
              </a:tr>
            </a:tbl>
          </a:graphicData>
        </a:graphic>
      </p:graphicFrame>
      <p:pic>
        <p:nvPicPr>
          <p:cNvPr id="4" name="图片 3"/>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724" b="70833" l="10000" r="90000"/>
                    </a14:imgEffect>
                  </a14:imgLayer>
                </a14:imgProps>
              </a:ext>
              <a:ext uri="{28A0092B-C50C-407E-A947-70E740481C1C}">
                <a14:useLocalDpi xmlns:a14="http://schemas.microsoft.com/office/drawing/2010/main" val="0"/>
              </a:ext>
            </a:extLst>
          </a:blip>
          <a:srcRect b="21223"/>
          <a:stretch/>
        </p:blipFill>
        <p:spPr>
          <a:xfrm rot="2159600">
            <a:off x="3786193" y="2074269"/>
            <a:ext cx="1448599" cy="1168017"/>
          </a:xfrm>
          <a:prstGeom prst="rect">
            <a:avLst/>
          </a:prstGeom>
        </p:spPr>
      </p:pic>
    </p:spTree>
    <p:extLst>
      <p:ext uri="{BB962C8B-B14F-4D97-AF65-F5344CB8AC3E}">
        <p14:creationId xmlns:p14="http://schemas.microsoft.com/office/powerpoint/2010/main" val="947620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54" y="337625"/>
            <a:ext cx="7254004" cy="4557932"/>
          </a:xfrm>
          <a:prstGeom prst="rect">
            <a:avLst/>
          </a:prstGeom>
        </p:spPr>
      </p:pic>
      <p:sp>
        <p:nvSpPr>
          <p:cNvPr id="5" name="文本框 4"/>
          <p:cNvSpPr txBox="1"/>
          <p:nvPr/>
        </p:nvSpPr>
        <p:spPr>
          <a:xfrm>
            <a:off x="3534187" y="5008098"/>
            <a:ext cx="1899138" cy="707886"/>
          </a:xfrm>
          <a:prstGeom prst="rect">
            <a:avLst/>
          </a:prstGeom>
          <a:noFill/>
        </p:spPr>
        <p:txBody>
          <a:bodyPr wrap="square" rtlCol="0">
            <a:spAutoFit/>
          </a:bodyPr>
          <a:lstStyle/>
          <a:p>
            <a:r>
              <a:rPr lang="en-US" altLang="zh-CN" sz="4000" b="1" dirty="0"/>
              <a:t>a</a:t>
            </a:r>
            <a:r>
              <a:rPr lang="en-US" altLang="zh-CN" sz="4000" b="1" dirty="0" smtClean="0"/>
              <a:t>nts</a:t>
            </a:r>
            <a:endParaRPr lang="zh-CN" altLang="en-US" sz="4000" b="1" dirty="0"/>
          </a:p>
        </p:txBody>
      </p:sp>
      <p:sp>
        <p:nvSpPr>
          <p:cNvPr id="6" name="文本框 5"/>
          <p:cNvSpPr txBox="1"/>
          <p:nvPr/>
        </p:nvSpPr>
        <p:spPr>
          <a:xfrm>
            <a:off x="8482818" y="858129"/>
            <a:ext cx="2743200" cy="646331"/>
          </a:xfrm>
          <a:prstGeom prst="rect">
            <a:avLst/>
          </a:prstGeom>
          <a:noFill/>
        </p:spPr>
        <p:txBody>
          <a:bodyPr wrap="square" rtlCol="0">
            <a:spAutoFit/>
          </a:bodyPr>
          <a:lstStyle/>
          <a:p>
            <a:r>
              <a:rPr lang="en-US" altLang="zh-CN" sz="3600" b="1" dirty="0"/>
              <a:t>d</a:t>
            </a:r>
            <a:r>
              <a:rPr lang="en-US" altLang="zh-CN" sz="3600" b="1" dirty="0" smtClean="0"/>
              <a:t>ig away</a:t>
            </a:r>
            <a:endParaRPr lang="zh-CN" altLang="en-US" sz="3600" b="1" dirty="0"/>
          </a:p>
        </p:txBody>
      </p:sp>
      <p:sp>
        <p:nvSpPr>
          <p:cNvPr id="7" name="文本框 6"/>
          <p:cNvSpPr txBox="1"/>
          <p:nvPr/>
        </p:nvSpPr>
        <p:spPr>
          <a:xfrm>
            <a:off x="8482818" y="2035629"/>
            <a:ext cx="2743200" cy="646331"/>
          </a:xfrm>
          <a:prstGeom prst="rect">
            <a:avLst/>
          </a:prstGeom>
          <a:noFill/>
        </p:spPr>
        <p:txBody>
          <a:bodyPr wrap="square" rtlCol="0">
            <a:spAutoFit/>
          </a:bodyPr>
          <a:lstStyle>
            <a:defPPr>
              <a:defRPr lang="zh-CN"/>
            </a:defPPr>
            <a:lvl1pPr>
              <a:defRPr sz="4000" b="1"/>
            </a:lvl1pPr>
          </a:lstStyle>
          <a:p>
            <a:r>
              <a:rPr lang="en-US" altLang="zh-CN" sz="3600" dirty="0"/>
              <a:t>bite</a:t>
            </a:r>
            <a:endParaRPr lang="zh-CN" altLang="en-US" sz="3600" dirty="0"/>
          </a:p>
        </p:txBody>
      </p:sp>
      <p:sp>
        <p:nvSpPr>
          <p:cNvPr id="8" name="文本框 7"/>
          <p:cNvSpPr txBox="1"/>
          <p:nvPr/>
        </p:nvSpPr>
        <p:spPr>
          <a:xfrm>
            <a:off x="8482818" y="3202786"/>
            <a:ext cx="3505982" cy="646331"/>
          </a:xfrm>
          <a:prstGeom prst="rect">
            <a:avLst/>
          </a:prstGeom>
          <a:noFill/>
        </p:spPr>
        <p:txBody>
          <a:bodyPr wrap="square" rtlCol="0">
            <a:spAutoFit/>
          </a:bodyPr>
          <a:lstStyle>
            <a:defPPr>
              <a:defRPr lang="zh-CN"/>
            </a:defPPr>
            <a:lvl1pPr>
              <a:defRPr sz="4000" b="1"/>
            </a:lvl1pPr>
          </a:lstStyle>
          <a:p>
            <a:r>
              <a:rPr lang="en-US" altLang="zh-CN" sz="3600" dirty="0" smtClean="0"/>
              <a:t>dig</a:t>
            </a:r>
            <a:r>
              <a:rPr lang="en-US" altLang="zh-CN" sz="3600" dirty="0" smtClean="0"/>
              <a:t>...out of...</a:t>
            </a:r>
            <a:endParaRPr lang="zh-CN" altLang="en-US" sz="3600" dirty="0"/>
          </a:p>
        </p:txBody>
      </p:sp>
      <p:sp>
        <p:nvSpPr>
          <p:cNvPr id="9" name="文本框 8"/>
          <p:cNvSpPr txBox="1"/>
          <p:nvPr/>
        </p:nvSpPr>
        <p:spPr>
          <a:xfrm>
            <a:off x="8482818" y="4380286"/>
            <a:ext cx="3362179" cy="646331"/>
          </a:xfrm>
          <a:prstGeom prst="rect">
            <a:avLst/>
          </a:prstGeom>
          <a:noFill/>
        </p:spPr>
        <p:txBody>
          <a:bodyPr wrap="square" rtlCol="0">
            <a:spAutoFit/>
          </a:bodyPr>
          <a:lstStyle>
            <a:defPPr>
              <a:defRPr lang="zh-CN"/>
            </a:defPPr>
            <a:lvl1pPr>
              <a:defRPr sz="4000" b="1"/>
            </a:lvl1pPr>
          </a:lstStyle>
          <a:p>
            <a:r>
              <a:rPr lang="en-US" altLang="zh-CN" sz="3600" dirty="0"/>
              <a:t>drag sb. out</a:t>
            </a:r>
            <a:endParaRPr lang="zh-CN" altLang="en-US" sz="3600" dirty="0"/>
          </a:p>
        </p:txBody>
      </p:sp>
    </p:spTree>
    <p:extLst>
      <p:ext uri="{BB962C8B-B14F-4D97-AF65-F5344CB8AC3E}">
        <p14:creationId xmlns:p14="http://schemas.microsoft.com/office/powerpoint/2010/main" val="259644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395575" y="5120639"/>
            <a:ext cx="1899138" cy="646331"/>
          </a:xfrm>
          <a:prstGeom prst="rect">
            <a:avLst/>
          </a:prstGeom>
          <a:noFill/>
        </p:spPr>
        <p:txBody>
          <a:bodyPr wrap="square" rtlCol="0">
            <a:spAutoFit/>
          </a:bodyPr>
          <a:lstStyle/>
          <a:p>
            <a:r>
              <a:rPr lang="en-US" altLang="zh-CN" sz="3600" b="1" dirty="0" smtClean="0"/>
              <a:t>lioness</a:t>
            </a:r>
            <a:endParaRPr lang="zh-CN" altLang="en-US" sz="3600" b="1" dirty="0"/>
          </a:p>
        </p:txBody>
      </p:sp>
      <p:sp>
        <p:nvSpPr>
          <p:cNvPr id="6" name="文本框 5"/>
          <p:cNvSpPr txBox="1"/>
          <p:nvPr/>
        </p:nvSpPr>
        <p:spPr>
          <a:xfrm>
            <a:off x="8595360" y="2923152"/>
            <a:ext cx="3596640" cy="707886"/>
          </a:xfrm>
          <a:prstGeom prst="rect">
            <a:avLst/>
          </a:prstGeom>
          <a:noFill/>
        </p:spPr>
        <p:txBody>
          <a:bodyPr wrap="square" rtlCol="0">
            <a:spAutoFit/>
          </a:bodyPr>
          <a:lstStyle/>
          <a:p>
            <a:r>
              <a:rPr lang="en-US" altLang="zh-CN" sz="4000" b="1" dirty="0"/>
              <a:t>t</a:t>
            </a:r>
            <a:r>
              <a:rPr lang="en-US" altLang="zh-CN" sz="4000" b="1" dirty="0" smtClean="0"/>
              <a:t>ake care of</a:t>
            </a:r>
            <a:endParaRPr lang="zh-CN" altLang="en-US" sz="4000" b="1" dirty="0"/>
          </a:p>
        </p:txBody>
      </p:sp>
      <p:sp>
        <p:nvSpPr>
          <p:cNvPr id="7" name="文本框 6"/>
          <p:cNvSpPr txBox="1"/>
          <p:nvPr/>
        </p:nvSpPr>
        <p:spPr>
          <a:xfrm>
            <a:off x="8681888" y="4359213"/>
            <a:ext cx="2743200" cy="707886"/>
          </a:xfrm>
          <a:prstGeom prst="rect">
            <a:avLst/>
          </a:prstGeom>
          <a:noFill/>
        </p:spPr>
        <p:txBody>
          <a:bodyPr wrap="square" rtlCol="0">
            <a:spAutoFit/>
          </a:bodyPr>
          <a:lstStyle>
            <a:defPPr>
              <a:defRPr lang="zh-CN"/>
            </a:defPPr>
            <a:lvl1pPr>
              <a:defRPr sz="4000" b="1"/>
            </a:lvl1pPr>
          </a:lstStyle>
          <a:p>
            <a:r>
              <a:rPr lang="en-US" altLang="zh-CN" dirty="0" smtClean="0"/>
              <a:t>as if</a:t>
            </a:r>
            <a:endParaRPr lang="zh-CN" altLang="en-US" dirty="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277" y="1457771"/>
            <a:ext cx="3967733" cy="3662868"/>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9010" y="2141438"/>
            <a:ext cx="3976108" cy="2979200"/>
          </a:xfrm>
          <a:prstGeom prst="rect">
            <a:avLst/>
          </a:prstGeom>
        </p:spPr>
      </p:pic>
      <p:sp>
        <p:nvSpPr>
          <p:cNvPr id="10" name="文本框 9"/>
          <p:cNvSpPr txBox="1"/>
          <p:nvPr/>
        </p:nvSpPr>
        <p:spPr>
          <a:xfrm>
            <a:off x="5363308" y="5120638"/>
            <a:ext cx="2280886" cy="646331"/>
          </a:xfrm>
          <a:prstGeom prst="rect">
            <a:avLst/>
          </a:prstGeom>
          <a:noFill/>
        </p:spPr>
        <p:txBody>
          <a:bodyPr wrap="square" rtlCol="0">
            <a:spAutoFit/>
          </a:bodyPr>
          <a:lstStyle/>
          <a:p>
            <a:r>
              <a:rPr lang="en-US" altLang="zh-CN" sz="3600" b="1" dirty="0" smtClean="0"/>
              <a:t>antelope</a:t>
            </a:r>
            <a:endParaRPr lang="zh-CN" altLang="en-US" sz="3600" b="1" dirty="0"/>
          </a:p>
        </p:txBody>
      </p:sp>
    </p:spTree>
    <p:extLst>
      <p:ext uri="{BB962C8B-B14F-4D97-AF65-F5344CB8AC3E}">
        <p14:creationId xmlns:p14="http://schemas.microsoft.com/office/powerpoint/2010/main" val="118597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5144</TotalTime>
  <Words>674</Words>
  <Application>Microsoft Office PowerPoint</Application>
  <PresentationFormat>自定义</PresentationFormat>
  <Paragraphs>117</Paragraphs>
  <Slides>29</Slides>
  <Notes>0</Notes>
  <HiddenSlides>0</HiddenSlides>
  <MMClips>0</MMClips>
  <ScaleCrop>false</ScaleCrop>
  <HeadingPairs>
    <vt:vector size="4" baseType="variant">
      <vt:variant>
        <vt:lpstr>主题</vt:lpstr>
      </vt:variant>
      <vt:variant>
        <vt:i4>1</vt:i4>
      </vt:variant>
      <vt:variant>
        <vt:lpstr>幻灯片标题</vt:lpstr>
      </vt:variant>
      <vt:variant>
        <vt:i4>29</vt:i4>
      </vt:variant>
    </vt:vector>
  </HeadingPairs>
  <TitlesOfParts>
    <vt:vector size="30" baseType="lpstr">
      <vt:lpstr>Office 主题​​</vt:lpstr>
      <vt:lpstr>Caring for Others  关爱</vt:lpstr>
      <vt:lpstr>Who often cares for others?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What have you learnt from this story?</vt:lpstr>
      <vt:lpstr>PowerPoint 演示文稿</vt:lpstr>
      <vt:lpstr>Homework</vt:lpstr>
      <vt:lpstr>PowerPoint 演示文稿</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Caring for Others</dc:title>
  <dc:creator>Windows 用户</dc:creator>
  <cp:lastModifiedBy>fltrp</cp:lastModifiedBy>
  <cp:revision>54</cp:revision>
  <dcterms:created xsi:type="dcterms:W3CDTF">2018-10-22T05:13:29Z</dcterms:created>
  <dcterms:modified xsi:type="dcterms:W3CDTF">2019-01-23T00:43:50Z</dcterms:modified>
</cp:coreProperties>
</file>