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9" r:id="rId2"/>
    <p:sldId id="270" r:id="rId3"/>
    <p:sldId id="280" r:id="rId4"/>
    <p:sldId id="281" r:id="rId5"/>
    <p:sldId id="283" r:id="rId6"/>
    <p:sldId id="285" r:id="rId7"/>
    <p:sldId id="287" r:id="rId8"/>
    <p:sldId id="286" r:id="rId9"/>
    <p:sldId id="279" r:id="rId10"/>
    <p:sldId id="284" r:id="rId11"/>
    <p:sldId id="288" r:id="rId12"/>
    <p:sldId id="289" r:id="rId13"/>
  </p:sldIdLst>
  <p:sldSz cx="12188825" cy="6858000"/>
  <p:notesSz cx="6858000" cy="9144000"/>
  <p:defaultTextStyle>
    <a:defPPr rtl="0"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3B4B98B0-60AC-42C2-AFA5-B58CD77FA1E5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89154" autoAdjust="0"/>
  </p:normalViewPr>
  <p:slideViewPr>
    <p:cSldViewPr>
      <p:cViewPr varScale="1">
        <p:scale>
          <a:sx n="78" d="100"/>
          <a:sy n="78" d="100"/>
        </p:scale>
        <p:origin x="-850" y="-62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outlineViewPr>
    <p:cViewPr>
      <p:scale>
        <a:sx n="33" d="100"/>
        <a:sy n="33" d="100"/>
      </p:scale>
      <p:origin x="0" y="1326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9" d="100"/>
          <a:sy n="99" d="100"/>
        </p:scale>
        <p:origin x="2820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494D41D-66AA-4F60-98FD-51086B4739B8}" type="datetime2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 rtl="0"/>
              <a:t>2019年1月23日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 rtl="0"/>
              <a:t>‹#›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8586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D16EB03-B100-4CF3-AB0E-1B9500B4FBF7}" type="datetime2">
              <a:rPr lang="zh-CN" altLang="en-US" smtClean="0"/>
              <a:pPr/>
              <a:t>2019年1月23日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CN" altLang="en-US" dirty="0"/>
              <a:t>单击此处编辑母版文本样式</a:t>
            </a:r>
          </a:p>
          <a:p>
            <a:pPr lvl="1" rtl="0"/>
            <a:r>
              <a:rPr lang="zh-CN" altLang="en-US" dirty="0"/>
              <a:t>第二级</a:t>
            </a:r>
          </a:p>
          <a:p>
            <a:pPr lvl="2" rtl="0"/>
            <a:r>
              <a:rPr lang="zh-CN" altLang="en-US" dirty="0"/>
              <a:t>第三级</a:t>
            </a:r>
          </a:p>
          <a:p>
            <a:pPr lvl="3" rtl="0"/>
            <a:r>
              <a:rPr lang="zh-CN" altLang="en-US" dirty="0"/>
              <a:t>第四级</a:t>
            </a:r>
          </a:p>
          <a:p>
            <a:pPr lvl="4" rtl="0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9C971FF-EF28-4195-A575-329446EFAA55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1787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en-US" altLang="zh-CN" smtClean="0"/>
              <a:pPr rtl="0"/>
              <a:t>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CN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激活学生关于难民问题的背景知识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en-US" altLang="zh-CN" smtClean="0"/>
              <a:pPr rtl="0"/>
              <a:t>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en-US" altLang="zh-CN" smtClean="0"/>
              <a:pPr rtl="0"/>
              <a:t>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结合上下文理解词义，可以对学生进行阅读策略的指导，如圈画关键词、分辨事实与观点等。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en-US" altLang="zh-CN" smtClean="0"/>
              <a:pPr rtl="0"/>
              <a:t>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zh-CN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学生可以分组自主提问，也可以根据教师提供的问题链提炼关键信息。</a:t>
            </a:r>
          </a:p>
          <a:p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 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提问建议：</a:t>
            </a:r>
          </a:p>
          <a:p>
            <a:r>
              <a:rPr lang="en-US" altLang="zh-CN" sz="1200" b="1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Leaving Home</a:t>
            </a:r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(</a:t>
            </a:r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pp4-5</a:t>
            </a:r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What are refugees? 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Why do people become refugees? </a:t>
            </a:r>
            <a:r>
              <a:rPr lang="zh-CN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（阅读策略：圈画关键词）</a:t>
            </a:r>
          </a:p>
          <a:p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What are some of the facts in this part? Some of the opinions? </a:t>
            </a:r>
            <a:r>
              <a:rPr lang="zh-CN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（阅读策略：分辨事实和观点）</a:t>
            </a:r>
          </a:p>
          <a:p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What do you think could be some of the dangers that a refugee might face? 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 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en-US" altLang="zh-CN" sz="1200" b="1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Problems (</a:t>
            </a:r>
            <a:r>
              <a:rPr lang="en-US" altLang="zh-CN" sz="1200" b="1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pp6-13</a:t>
            </a:r>
            <a:r>
              <a:rPr lang="en-US" altLang="zh-CN" sz="1200" b="1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Overall question: 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What </a:t>
            </a:r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problems may </a:t>
            </a:r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the refugees </a:t>
            </a:r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have when </a:t>
            </a:r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they are leaving home? 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What are some of the facts in this part? Some of the opinions? </a:t>
            </a:r>
            <a:r>
              <a:rPr lang="zh-CN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（阅读策略：分辨事实和观点）</a:t>
            </a:r>
          </a:p>
          <a:p>
            <a:r>
              <a:rPr lang="en-US" altLang="zh-CN" sz="1200" b="1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 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Detailed question: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</a:t>
            </a:r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pp6-7</a:t>
            </a:r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 Do refugees have a lot of belongings? Will they reach another country safe and fast? Why or why not?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(pp8-9</a:t>
            </a:r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 What are people smugglers? How do they help the refugees? When dealing with people smugglers, what kinds of danger can the </a:t>
            </a:r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refugees </a:t>
            </a:r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meet? 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(pp10-11</a:t>
            </a:r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 What kinds of danger could the refugees meet in the sea? Why? 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</a:t>
            </a:r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pp12-13</a:t>
            </a:r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 What kinds of danger did the girl meet as a refugee? What do you think this girl could have been thinking as she floated in the water?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 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en-US" altLang="zh-CN" sz="1200" b="1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Help (p14-19)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What kinds of help are offered to the refugees?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What feature enables the robot to rescue refugees? What advantages do you think the robot might have over lifeguards?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What are the advantages and disadvantages of refugee camps?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What other ways are there to help the refugees? What do you think would be the most important way to help the refugees?</a:t>
            </a:r>
            <a:endParaRPr lang="zh-CN" altLang="zh-CN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rtl="0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en-US" altLang="zh-CN" smtClean="0"/>
              <a:pPr rtl="0"/>
              <a:t>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学生分组进行角色扮演，</a:t>
            </a:r>
            <a:r>
              <a:rPr lang="zh-CN" altLang="zh-CN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站在不同角色的立场上批判性看待难民问题，口头陈述对难民问题成因、难民遭遇及救济措施的看法</a:t>
            </a:r>
            <a:r>
              <a:rPr lang="zh-CN" altLang="en-US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altLang="zh-CN" smtClean="0"/>
              <a:pPr/>
              <a:t>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altLang="zh-CN" smtClean="0"/>
              <a:pPr/>
              <a:t>7</a:t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lvl="0" rtl="0"/>
            <a:endParaRPr lang="zh-CN" altLang="en-US" noProof="0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>
              <a:defRPr sz="4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CN" altLang="en-US" noProof="0" smtClean="0"/>
              <a:t>单击此处编辑母版副标题样式</a:t>
            </a:r>
            <a:endParaRPr lang="zh-CN" altLang="en-US" noProof="0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0" dirty="0"/>
              <a:t>添加页脚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CC63A54-496C-4115-A93D-E54AE5A2D31B}" type="datetime2">
              <a:rPr lang="zh-CN" altLang="en-US" smtClean="0"/>
              <a:pPr/>
              <a:t>2019年1月23日</a:t>
            </a:fld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36C87F6-986D-49E6-AF40-1B3A1EE8064D}" type="slidenum">
              <a:rPr lang="en-US" altLang="zh-CN" noProof="0" smtClean="0"/>
              <a:pPr/>
              <a:t>‹#›</a:t>
            </a:fld>
            <a:endParaRPr lang="zh-CN" altLang="en-US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垂直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  <a:p>
            <a:pPr lvl="1" rtl="0"/>
            <a:r>
              <a:rPr lang="zh-CN" altLang="en-US" noProof="0" smtClean="0"/>
              <a:t>第二级</a:t>
            </a:r>
          </a:p>
          <a:p>
            <a:pPr lvl="2" rtl="0"/>
            <a:r>
              <a:rPr lang="zh-CN" altLang="en-US" noProof="0" smtClean="0"/>
              <a:t>第三级</a:t>
            </a:r>
          </a:p>
          <a:p>
            <a:pPr lvl="3" rtl="0"/>
            <a:r>
              <a:rPr lang="zh-CN" altLang="en-US" noProof="0" smtClean="0"/>
              <a:t>第四级</a:t>
            </a:r>
          </a:p>
          <a:p>
            <a:pPr lvl="4" rtl="0"/>
            <a:r>
              <a:rPr lang="zh-CN" altLang="en-US" noProof="0" smtClean="0"/>
              <a:t>第五级</a:t>
            </a:r>
            <a:endParaRPr lang="zh-CN" altLang="en-US" noProof="0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altLang="en-US" noProof="0" dirty="0"/>
              <a:t>添加页脚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907DEAE-4D2C-4829-AFA1-3CFA9E597CD9}" type="datetime2">
              <a:rPr lang="zh-CN" altLang="en-US" smtClean="0"/>
              <a:pPr/>
              <a:t>2019年1月23日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en-US" altLang="zh-CN" noProof="0" smtClean="0"/>
              <a:pPr rtl="0"/>
              <a:t>‹#›</a:t>
            </a:fld>
            <a:endParaRPr lang="zh-CN" altLang="en-US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标题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垂直文本占位符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  <a:p>
            <a:pPr lvl="1" rtl="0"/>
            <a:r>
              <a:rPr lang="zh-CN" altLang="en-US" noProof="0" smtClean="0"/>
              <a:t>第二级</a:t>
            </a:r>
          </a:p>
          <a:p>
            <a:pPr lvl="2" rtl="0"/>
            <a:r>
              <a:rPr lang="zh-CN" altLang="en-US" noProof="0" smtClean="0"/>
              <a:t>第三级</a:t>
            </a:r>
          </a:p>
          <a:p>
            <a:pPr lvl="3" rtl="0"/>
            <a:r>
              <a:rPr lang="zh-CN" altLang="en-US" noProof="0" smtClean="0"/>
              <a:t>第四级</a:t>
            </a:r>
          </a:p>
          <a:p>
            <a:pPr lvl="4" rtl="0"/>
            <a:r>
              <a:rPr lang="zh-CN" altLang="en-US" noProof="0" smtClean="0"/>
              <a:t>第五级</a:t>
            </a:r>
            <a:endParaRPr lang="zh-CN" altLang="en-US" noProof="0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altLang="en-US" noProof="0" dirty="0"/>
              <a:t>添加页脚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9217E86-CE5F-429D-BBE9-02FFE8A85D15}" type="datetime2">
              <a:rPr lang="zh-CN" altLang="en-US" smtClean="0"/>
              <a:pPr/>
              <a:t>2019年1月23日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en-US" altLang="zh-CN" noProof="0" smtClean="0"/>
              <a:pPr rtl="0"/>
              <a:t>‹#›</a:t>
            </a:fld>
            <a:endParaRPr lang="zh-CN" altLang="en-US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  <a:p>
            <a:pPr lvl="1" rtl="0"/>
            <a:r>
              <a:rPr lang="zh-CN" altLang="en-US" noProof="0" smtClean="0"/>
              <a:t>第二级</a:t>
            </a:r>
          </a:p>
          <a:p>
            <a:pPr lvl="2" rtl="0"/>
            <a:r>
              <a:rPr lang="zh-CN" altLang="en-US" noProof="0" smtClean="0"/>
              <a:t>第三级</a:t>
            </a:r>
          </a:p>
          <a:p>
            <a:pPr lvl="3" rtl="0"/>
            <a:r>
              <a:rPr lang="zh-CN" altLang="en-US" noProof="0" smtClean="0"/>
              <a:t>第四级</a:t>
            </a:r>
          </a:p>
          <a:p>
            <a:pPr lvl="4" rtl="0"/>
            <a:r>
              <a:rPr lang="zh-CN" altLang="en-US" noProof="0" smtClean="0"/>
              <a:t>第五级</a:t>
            </a:r>
            <a:endParaRPr lang="zh-CN" altLang="en-US" noProof="0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altLang="en-US" noProof="0" dirty="0"/>
              <a:t>添加页脚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6937105-679A-437D-9743-7E1166072077}" type="datetime2">
              <a:rPr lang="zh-CN" altLang="en-US" smtClean="0"/>
              <a:pPr/>
              <a:t>2019年1月23日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en-US" altLang="zh-CN" noProof="0" smtClean="0"/>
              <a:pPr rtl="0"/>
              <a:t>‹#›</a:t>
            </a:fld>
            <a:endParaRPr lang="zh-CN" altLang="en-US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>
              <a:defRPr sz="4400" b="0" cap="all"/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altLang="en-US" noProof="0" dirty="0"/>
              <a:t>添加页脚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A841C5C-6A74-466B-8B48-8358BA927BE5}" type="datetime2">
              <a:rPr lang="zh-CN" altLang="en-US" smtClean="0"/>
              <a:pPr/>
              <a:t>2019年1月23日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en-US" altLang="zh-CN" noProof="0" smtClean="0"/>
              <a:pPr rtl="0"/>
              <a:t>‹#›</a:t>
            </a:fld>
            <a:endParaRPr lang="zh-CN" altLang="en-US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  <a:p>
            <a:pPr lvl="1" rtl="0"/>
            <a:r>
              <a:rPr lang="zh-CN" altLang="en-US" noProof="0" smtClean="0"/>
              <a:t>第二级</a:t>
            </a:r>
          </a:p>
          <a:p>
            <a:pPr lvl="2" rtl="0"/>
            <a:r>
              <a:rPr lang="zh-CN" altLang="en-US" noProof="0" smtClean="0"/>
              <a:t>第三级</a:t>
            </a:r>
          </a:p>
          <a:p>
            <a:pPr lvl="3" rtl="0"/>
            <a:r>
              <a:rPr lang="zh-CN" altLang="en-US" noProof="0" smtClean="0"/>
              <a:t>第四级</a:t>
            </a:r>
          </a:p>
          <a:p>
            <a:pPr lvl="4" rtl="0"/>
            <a:r>
              <a:rPr lang="zh-CN" altLang="en-US" noProof="0" smtClean="0"/>
              <a:t>第五级</a:t>
            </a:r>
            <a:endParaRPr lang="zh-CN" altLang="en-US" noProof="0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  <a:p>
            <a:pPr lvl="1" rtl="0"/>
            <a:r>
              <a:rPr lang="zh-CN" altLang="en-US" noProof="0" smtClean="0"/>
              <a:t>第二级</a:t>
            </a:r>
          </a:p>
          <a:p>
            <a:pPr lvl="2" rtl="0"/>
            <a:r>
              <a:rPr lang="zh-CN" altLang="en-US" noProof="0" smtClean="0"/>
              <a:t>第三级</a:t>
            </a:r>
          </a:p>
          <a:p>
            <a:pPr lvl="3" rtl="0"/>
            <a:r>
              <a:rPr lang="zh-CN" altLang="en-US" noProof="0" smtClean="0"/>
              <a:t>第四级</a:t>
            </a:r>
          </a:p>
          <a:p>
            <a:pPr lvl="4" rtl="0"/>
            <a:r>
              <a:rPr lang="zh-CN" altLang="en-US" noProof="0" smtClean="0"/>
              <a:t>第五级</a:t>
            </a:r>
            <a:endParaRPr lang="zh-CN" altLang="en-US" noProof="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altLang="en-US" noProof="0" dirty="0"/>
              <a:t>添加页脚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C70C17C-8FD2-4D4E-8BA1-90F5650841AD}" type="datetime2">
              <a:rPr lang="zh-CN" altLang="en-US" smtClean="0"/>
              <a:pPr/>
              <a:t>2019年1月23日</a:t>
            </a:fld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en-US" altLang="zh-CN" noProof="0" smtClean="0"/>
              <a:pPr rtl="0"/>
              <a:t>‹#›</a:t>
            </a:fld>
            <a:endParaRPr lang="zh-CN" altLang="en-US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  <a:p>
            <a:pPr lvl="1" rtl="0"/>
            <a:r>
              <a:rPr lang="zh-CN" altLang="en-US" noProof="0" smtClean="0"/>
              <a:t>第二级</a:t>
            </a:r>
          </a:p>
          <a:p>
            <a:pPr lvl="2" rtl="0"/>
            <a:r>
              <a:rPr lang="zh-CN" altLang="en-US" noProof="0" smtClean="0"/>
              <a:t>第三级</a:t>
            </a:r>
          </a:p>
          <a:p>
            <a:pPr lvl="3" rtl="0"/>
            <a:r>
              <a:rPr lang="zh-CN" altLang="en-US" noProof="0" smtClean="0"/>
              <a:t>第四级</a:t>
            </a:r>
          </a:p>
          <a:p>
            <a:pPr lvl="4" rtl="0"/>
            <a:r>
              <a:rPr lang="zh-CN" altLang="en-US" noProof="0" smtClean="0"/>
              <a:t>第五级</a:t>
            </a:r>
            <a:endParaRPr lang="zh-CN" altLang="en-US" noProof="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  <a:p>
            <a:pPr lvl="1" rtl="0"/>
            <a:r>
              <a:rPr lang="zh-CN" altLang="en-US" noProof="0" smtClean="0"/>
              <a:t>第二级</a:t>
            </a:r>
          </a:p>
          <a:p>
            <a:pPr lvl="2" rtl="0"/>
            <a:r>
              <a:rPr lang="zh-CN" altLang="en-US" noProof="0" smtClean="0"/>
              <a:t>第三级</a:t>
            </a:r>
          </a:p>
          <a:p>
            <a:pPr lvl="3" rtl="0"/>
            <a:r>
              <a:rPr lang="zh-CN" altLang="en-US" noProof="0" smtClean="0"/>
              <a:t>第四级</a:t>
            </a:r>
          </a:p>
          <a:p>
            <a:pPr lvl="4" rtl="0"/>
            <a:r>
              <a:rPr lang="zh-CN" altLang="en-US" noProof="0" smtClean="0"/>
              <a:t>第五级</a:t>
            </a:r>
            <a:endParaRPr lang="zh-CN" altLang="en-US" noProof="0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altLang="en-US" noProof="0" dirty="0"/>
              <a:t>添加页脚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947DF3F-E2E7-466F-9048-024BAEA3A2B9}" type="datetime2">
              <a:rPr lang="zh-CN" altLang="en-US" smtClean="0"/>
              <a:pPr/>
              <a:t>2019年1月23日</a:t>
            </a:fld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en-US" altLang="zh-CN" noProof="0" smtClean="0"/>
              <a:pPr rtl="0"/>
              <a:t>‹#›</a:t>
            </a:fld>
            <a:endParaRPr lang="zh-CN" altLang="en-US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altLang="en-US" noProof="0" dirty="0"/>
              <a:t>添加页脚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0C021AD-082C-4629-8AE1-E218DBCCB10C}" type="datetime2">
              <a:rPr lang="zh-CN" altLang="en-US" smtClean="0"/>
              <a:pPr/>
              <a:t>2019年1月23日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en-US" altLang="zh-CN" noProof="0" smtClean="0"/>
              <a:pPr rtl="0"/>
              <a:t>‹#›</a:t>
            </a:fld>
            <a:endParaRPr lang="zh-CN" altLang="en-US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altLang="en-US" noProof="0" dirty="0"/>
              <a:t>添加页脚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B64F488-15A5-49DB-A55C-BA5523D30F63}" type="datetime2">
              <a:rPr lang="zh-CN" altLang="en-US" smtClean="0"/>
              <a:pPr/>
              <a:t>2019年1月23日</a:t>
            </a:fld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en-US" altLang="zh-CN" noProof="0" smtClean="0"/>
              <a:pPr rtl="0"/>
              <a:t>‹#›</a:t>
            </a:fld>
            <a:endParaRPr lang="zh-CN" altLang="en-US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带题注的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​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rtl="0"/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CN" altLang="en-US" smtClean="0"/>
              <a:t>单击此处编辑母版文本样式</a:t>
            </a:r>
          </a:p>
          <a:p>
            <a:pPr lvl="1" rtl="0"/>
            <a:r>
              <a:rPr lang="zh-CN" altLang="en-US" smtClean="0"/>
              <a:t>第二级</a:t>
            </a:r>
          </a:p>
          <a:p>
            <a:pPr lvl="2" rtl="0"/>
            <a:r>
              <a:rPr lang="zh-CN" altLang="en-US" smtClean="0"/>
              <a:t>第三级</a:t>
            </a:r>
          </a:p>
          <a:p>
            <a:pPr lvl="3" rtl="0"/>
            <a:r>
              <a:rPr lang="zh-CN" altLang="en-US" smtClean="0"/>
              <a:t>第四级</a:t>
            </a:r>
          </a:p>
          <a:p>
            <a:pPr lvl="4" rtl="0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2CD3DD3A-0604-4457-860E-A77BC1832A1D}" type="datetime2">
              <a:rPr lang="zh-CN" altLang="en-US" smtClean="0"/>
              <a:pPr/>
              <a:t>2019年1月23日</a:t>
            </a:fld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36C87F6-986D-49E6-AF40-1B3A1EE8064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带标题的图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​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zh-CN" altLang="en-US" noProof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图片占位符 2" descr="为添加图像预留的空占位符。单击占位符，选择要添加的图像。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 smtClean="0"/>
              <a:t>单击此处编辑母版文本样式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15D30C6-259F-4EEA-8CE8-244F5D69A752}" type="datetime2">
              <a:rPr lang="zh-CN" altLang="en-US" smtClean="0"/>
              <a:pPr/>
              <a:t>2019年1月23日</a:t>
            </a:fld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36C87F6-986D-49E6-AF40-1B3A1EE8064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​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zh-CN" altLang="en-US" sz="2400" noProof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CN" altLang="en-US" noProof="0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CN" altLang="en-US" noProof="0" dirty="0"/>
              <a:t>单击此处编辑母版文本样式</a:t>
            </a:r>
          </a:p>
          <a:p>
            <a:pPr lvl="1" rtl="0"/>
            <a:r>
              <a:rPr lang="zh-CN" altLang="en-US" noProof="0" dirty="0"/>
              <a:t>第二级</a:t>
            </a:r>
          </a:p>
          <a:p>
            <a:pPr lvl="2" rtl="0"/>
            <a:r>
              <a:rPr lang="zh-CN" altLang="en-US" noProof="0" dirty="0"/>
              <a:t>第三级</a:t>
            </a:r>
          </a:p>
          <a:p>
            <a:pPr lvl="3" rtl="0"/>
            <a:r>
              <a:rPr lang="zh-CN" altLang="en-US" noProof="0" dirty="0"/>
              <a:t>第四级</a:t>
            </a:r>
          </a:p>
          <a:p>
            <a:pPr lvl="4" rtl="0"/>
            <a:r>
              <a:rPr lang="zh-CN" altLang="en-US" noProof="0" dirty="0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0" dirty="0"/>
              <a:t>添加页脚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09C4553-FE19-4E0B-8FB8-4E25D0E56DDC}" type="datetime2">
              <a:rPr lang="zh-CN" altLang="en-US" smtClean="0"/>
              <a:pPr/>
              <a:t>2019年1月23日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36C87F6-986D-49E6-AF40-1B3A1EE8064D}" type="slidenum">
              <a:rPr lang="en-US" altLang="zh-CN" noProof="0" smtClean="0"/>
              <a:pPr/>
              <a:t>‹#›</a:t>
            </a:fld>
            <a:endParaRPr lang="zh-CN" alt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anose="020B0604020202020204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223409" y="1399321"/>
            <a:ext cx="9753600" cy="1315300"/>
          </a:xfrm>
        </p:spPr>
        <p:txBody>
          <a:bodyPr rtlCol="0">
            <a:normAutofit/>
          </a:bodyPr>
          <a:lstStyle/>
          <a:p>
            <a:pPr rtl="0"/>
            <a:r>
              <a:rPr lang="en-US" altLang="zh-C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Leaving Home</a:t>
            </a:r>
            <a:endParaRPr lang="zh-CN" altLang="en-US" sz="5400" b="1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1253481" y="4797152"/>
            <a:ext cx="7848600" cy="1143000"/>
          </a:xfrm>
        </p:spPr>
        <p:txBody>
          <a:bodyPr rtlCol="0"/>
          <a:lstStyle/>
          <a:p>
            <a:pPr rtl="0"/>
            <a:r>
              <a:rPr lang="zh-CN" altLang="en-US" dirty="0" smtClean="0">
                <a:latin typeface="+mj-ea"/>
                <a:ea typeface="+mj-ea"/>
                <a:cs typeface="Times New Roman" panose="02020603050405020304" pitchFamily="18" charset="0"/>
                <a:sym typeface="Arial" panose="020B0604020202020204" pitchFamily="34" charset="0"/>
              </a:rPr>
              <a:t>选自</a:t>
            </a:r>
            <a:r>
              <a:rPr lang="en-US" altLang="zh-CN" dirty="0" smtClean="0">
                <a:latin typeface="+mj-ea"/>
                <a:ea typeface="+mj-ea"/>
                <a:cs typeface="Times New Roman" panose="02020603050405020304" pitchFamily="18" charset="0"/>
                <a:sym typeface="Arial" panose="020B0604020202020204" pitchFamily="34" charset="0"/>
              </a:rPr>
              <a:t>《</a:t>
            </a:r>
            <a:r>
              <a:rPr lang="zh-CN" altLang="en-US" dirty="0" smtClean="0">
                <a:latin typeface="+mj-ea"/>
                <a:ea typeface="+mj-ea"/>
                <a:cs typeface="Times New Roman" panose="02020603050405020304" pitchFamily="18" charset="0"/>
                <a:sym typeface="Arial" panose="020B0604020202020204" pitchFamily="34" charset="0"/>
              </a:rPr>
              <a:t>多维阅读第</a:t>
            </a:r>
            <a:r>
              <a:rPr lang="en-US" altLang="zh-CN" dirty="0" smtClean="0">
                <a:latin typeface="+mj-ea"/>
                <a:ea typeface="+mj-ea"/>
                <a:cs typeface="Times New Roman" panose="02020603050405020304" pitchFamily="18" charset="0"/>
                <a:sym typeface="Arial" panose="020B0604020202020204" pitchFamily="34" charset="0"/>
              </a:rPr>
              <a:t>18</a:t>
            </a:r>
            <a:r>
              <a:rPr lang="zh-CN" altLang="en-US" dirty="0" smtClean="0">
                <a:latin typeface="+mj-ea"/>
                <a:ea typeface="+mj-ea"/>
                <a:cs typeface="Times New Roman" panose="02020603050405020304" pitchFamily="18" charset="0"/>
                <a:sym typeface="Arial" panose="020B0604020202020204" pitchFamily="34" charset="0"/>
              </a:rPr>
              <a:t>级</a:t>
            </a:r>
            <a:r>
              <a:rPr lang="en-US" altLang="zh-CN" dirty="0" smtClean="0">
                <a:latin typeface="+mj-ea"/>
                <a:ea typeface="+mj-ea"/>
                <a:cs typeface="Times New Roman" panose="02020603050405020304" pitchFamily="18" charset="0"/>
                <a:sym typeface="Arial" panose="020B0604020202020204" pitchFamily="34" charset="0"/>
              </a:rPr>
              <a:t>》</a:t>
            </a:r>
            <a:endParaRPr lang="zh-CN" altLang="en-US" dirty="0">
              <a:latin typeface="+mj-ea"/>
              <a:ea typeface="+mj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1379504" y="3071810"/>
            <a:ext cx="388843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rPr>
              <a:t>流亡他乡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Call from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unhcr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828800"/>
            <a:ext cx="811834" cy="811834"/>
          </a:xfrm>
        </p:spPr>
      </p:pic>
      <p:sp>
        <p:nvSpPr>
          <p:cNvPr id="6" name="内容占位符 5"/>
          <p:cNvSpPr>
            <a:spLocks noGrp="1"/>
          </p:cNvSpPr>
          <p:nvPr>
            <p:ph sz="half" idx="2"/>
          </p:nvPr>
        </p:nvSpPr>
        <p:spPr>
          <a:xfrm>
            <a:off x="1217614" y="1828800"/>
            <a:ext cx="9753599" cy="4343400"/>
          </a:xfrm>
        </p:spPr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UNHCR: The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agency watches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interview and wants to know more about your opinions!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do you think is the biggest problem that refugees face?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do you think can the global society do to help the refugees?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908" y="4797152"/>
            <a:ext cx="1770186" cy="1770186"/>
          </a:xfrm>
          <a:prstGeom prst="rect">
            <a:avLst/>
          </a:prstGeom>
        </p:spPr>
      </p:pic>
      <p:pic>
        <p:nvPicPr>
          <p:cNvPr id="7" name="内容占位符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" y="3356992"/>
            <a:ext cx="811834" cy="8118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388" y="4517525"/>
            <a:ext cx="3460256" cy="2306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904" y="4517525"/>
            <a:ext cx="3556706" cy="2311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Choose one task from the two tasks below.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>
              <a:buFont typeface="+mj-lt"/>
              <a:buAutoNum type="arabicPeriod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Write to UNHCR as a refugee, a people smuggler, a captain, a coast guard, a staff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member in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refugee camp or a journalist about (1) what you know about refugee issues; (2) what you think can solve the problem.</a:t>
            </a:r>
          </a:p>
          <a:p>
            <a:pPr marL="502920" indent="-457200">
              <a:buFont typeface="+mj-lt"/>
              <a:buAutoNum type="arabicPeriod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Search for further information in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library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on the Internet together with your learning group. List the controversies around refugee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issues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reasons, status quo and solution for the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issues.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 your findings with a poster, a mindmap or a PowerPoint slide.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77020"/>
            <a:ext cx="12188824" cy="5832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chemeClr val="bg1"/>
            </a:gs>
            <a:gs pos="42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141" y="2276872"/>
            <a:ext cx="5756962" cy="32379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04" y="2276872"/>
            <a:ext cx="4858595" cy="323797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21804" y="404664"/>
            <a:ext cx="9865096" cy="13111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pictures about?</a:t>
            </a:r>
          </a:p>
          <a:p>
            <a:pPr>
              <a:lnSpc>
                <a:spcPct val="90000"/>
              </a:lnSpc>
            </a:pPr>
            <a:r>
              <a:rPr lang="en-US" altLang="zh-C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Why?</a:t>
            </a:r>
            <a:endParaRPr lang="zh-CN" altLang="en-US" sz="44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/>
          <p:cNvPicPr>
            <a:picLocks noChangeAspect="1" noChangeArrowheads="1"/>
          </p:cNvPicPr>
          <p:nvPr/>
        </p:nvPicPr>
        <p:blipFill>
          <a:blip r:embed="rId3"/>
          <a:srcRect r="1819"/>
          <a:stretch>
            <a:fillRect/>
          </a:stretch>
        </p:blipFill>
        <p:spPr bwMode="auto">
          <a:xfrm>
            <a:off x="1379504" y="1142984"/>
            <a:ext cx="3857652" cy="550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217613" y="188640"/>
            <a:ext cx="9753600" cy="882906"/>
          </a:xfrm>
        </p:spPr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and think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6022974" y="1214422"/>
            <a:ext cx="4929792" cy="4343400"/>
          </a:xfrm>
        </p:spPr>
        <p:txBody>
          <a:bodyPr>
            <a:no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picture on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pages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10-11 about? Why do you think so?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the girl go through? How did she feel?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 refugee? Why did the girl become a refugee? How can we help?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819" y="2269494"/>
            <a:ext cx="4858595" cy="3237972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Refugees refer to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6454452" y="2259812"/>
            <a:ext cx="4708734" cy="434340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who find their lives in danger and must leave their country to a country where they can feel safe and have a better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(Page 2)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and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Think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Please read and ask questions about this book.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Please draw a mindmap based on the book.</a:t>
            </a: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Please share your mindmap with your classmates.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49385" y="1828800"/>
            <a:ext cx="3935130" cy="4343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 Refugee story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17614" y="1666000"/>
            <a:ext cx="9753600" cy="4343400"/>
          </a:xfrm>
        </p:spPr>
        <p:txBody>
          <a:bodyPr/>
          <a:lstStyle/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groups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six, decide your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role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role cards.</a:t>
            </a:r>
          </a:p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your role cards and handouts carefully, and </a:t>
            </a:r>
            <a:r>
              <a:rPr lang="en-US" altLang="zh-CN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underline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all the useful information, for example, place, your nationality and what happened. </a:t>
            </a:r>
          </a:p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Discuss and create a refugee story as a group. </a:t>
            </a:r>
            <a:r>
              <a:rPr lang="en-US" altLang="zh-CN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forget to use what you read in the book.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007" y="4800673"/>
            <a:ext cx="4061236" cy="20587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252" y="4800673"/>
            <a:ext cx="3066742" cy="20444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3" y="4668655"/>
            <a:ext cx="1435437" cy="9932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7938" y="4668655"/>
            <a:ext cx="1833692" cy="10921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987" y="5727726"/>
            <a:ext cx="1340930" cy="11174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5182" y="5828503"/>
            <a:ext cx="1872927" cy="994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3686" y="428604"/>
            <a:ext cx="3000396" cy="275152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You are a </a:t>
            </a:r>
            <a:r>
              <a:rPr lang="en-US" sz="2400" b="1" u="sng" dirty="0" smtClean="0"/>
              <a:t>journalist</a:t>
            </a:r>
            <a:r>
              <a:rPr lang="en-US" sz="2400" dirty="0" smtClean="0"/>
              <a:t>. You need to ask a group of people about their story to write a report on refugee problems and solutions. </a:t>
            </a:r>
            <a:endParaRPr lang="zh-CN" altLang="en-US" sz="2400" dirty="0" err="1" smtClean="0"/>
          </a:p>
        </p:txBody>
      </p:sp>
      <p:sp>
        <p:nvSpPr>
          <p:cNvPr id="6" name="TextBox 5"/>
          <p:cNvSpPr txBox="1"/>
          <p:nvPr/>
        </p:nvSpPr>
        <p:spPr>
          <a:xfrm>
            <a:off x="3808396" y="428603"/>
            <a:ext cx="3143272" cy="27000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You are a </a:t>
            </a:r>
            <a:r>
              <a:rPr lang="en-US" sz="2400" b="1" u="sng" dirty="0" smtClean="0"/>
              <a:t>refugee</a:t>
            </a:r>
            <a:r>
              <a:rPr lang="en-US" sz="2400" dirty="0" smtClean="0"/>
              <a:t>. You just left your home in Syria and you are now in the refugee camp in Greece. </a:t>
            </a:r>
            <a:endParaRPr lang="zh-CN" altLang="en-US" sz="2400" dirty="0" err="1" smtClean="0"/>
          </a:p>
        </p:txBody>
      </p:sp>
      <p:sp>
        <p:nvSpPr>
          <p:cNvPr id="7" name="TextBox 6"/>
          <p:cNvSpPr txBox="1"/>
          <p:nvPr/>
        </p:nvSpPr>
        <p:spPr>
          <a:xfrm>
            <a:off x="7237420" y="428604"/>
            <a:ext cx="335758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You are a </a:t>
            </a:r>
            <a:r>
              <a:rPr lang="en-US" sz="2400" b="1" u="sng" dirty="0" smtClean="0"/>
              <a:t>people smuggler</a:t>
            </a:r>
            <a:r>
              <a:rPr lang="en-US" sz="2400" dirty="0" smtClean="0"/>
              <a:t>, who helped the </a:t>
            </a:r>
            <a:r>
              <a:rPr lang="en-US" sz="2400" dirty="0" smtClean="0"/>
              <a:t>refugees </a:t>
            </a:r>
            <a:r>
              <a:rPr lang="en-US" sz="2400" dirty="0" smtClean="0"/>
              <a:t>travel from Syria to Greece. </a:t>
            </a:r>
            <a:endParaRPr lang="zh-CN" altLang="en-US" sz="2400" dirty="0" err="1" smtClean="0"/>
          </a:p>
        </p:txBody>
      </p:sp>
      <p:sp>
        <p:nvSpPr>
          <p:cNvPr id="8" name="TextBox 7"/>
          <p:cNvSpPr txBox="1"/>
          <p:nvPr/>
        </p:nvSpPr>
        <p:spPr>
          <a:xfrm>
            <a:off x="3736958" y="3429000"/>
            <a:ext cx="3214710" cy="28440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You are a </a:t>
            </a:r>
            <a:r>
              <a:rPr lang="en-US" sz="2400" b="1" u="sng" dirty="0" smtClean="0"/>
              <a:t>captain</a:t>
            </a:r>
            <a:r>
              <a:rPr lang="en-US" sz="2400" dirty="0" smtClean="0"/>
              <a:t>, who carried the </a:t>
            </a:r>
            <a:r>
              <a:rPr lang="en-US" sz="2400" dirty="0" smtClean="0"/>
              <a:t>refugees </a:t>
            </a:r>
            <a:r>
              <a:rPr lang="en-US" sz="2400" dirty="0" smtClean="0"/>
              <a:t>across the sea from Israel to Greece in your boat. You are hired by the people smuggler. </a:t>
            </a:r>
            <a:endParaRPr lang="zh-CN" altLang="en-US" sz="2400" dirty="0" err="1" smtClean="0"/>
          </a:p>
        </p:txBody>
      </p:sp>
      <p:sp>
        <p:nvSpPr>
          <p:cNvPr id="9" name="TextBox 8"/>
          <p:cNvSpPr txBox="1"/>
          <p:nvPr/>
        </p:nvSpPr>
        <p:spPr>
          <a:xfrm>
            <a:off x="7237420" y="2428868"/>
            <a:ext cx="335758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You are a </a:t>
            </a:r>
            <a:r>
              <a:rPr lang="en-US" sz="2400" b="1" u="sng" dirty="0" smtClean="0"/>
              <a:t>coast guard</a:t>
            </a:r>
            <a:r>
              <a:rPr lang="en-US" sz="2400" dirty="0" smtClean="0"/>
              <a:t> </a:t>
            </a:r>
            <a:r>
              <a:rPr lang="en-US" sz="2400" dirty="0" smtClean="0"/>
              <a:t>who pulled the </a:t>
            </a:r>
            <a:r>
              <a:rPr lang="en-US" sz="2400" dirty="0" smtClean="0"/>
              <a:t>refugees </a:t>
            </a:r>
            <a:r>
              <a:rPr lang="en-US" sz="2400" dirty="0" smtClean="0"/>
              <a:t>out of the water on the coast of Greece.</a:t>
            </a:r>
            <a:endParaRPr lang="zh-CN" altLang="en-US" sz="2400" dirty="0" err="1" smtClean="0"/>
          </a:p>
        </p:txBody>
      </p:sp>
      <p:sp>
        <p:nvSpPr>
          <p:cNvPr id="10" name="TextBox 9"/>
          <p:cNvSpPr txBox="1"/>
          <p:nvPr/>
        </p:nvSpPr>
        <p:spPr>
          <a:xfrm>
            <a:off x="7237420" y="4572008"/>
            <a:ext cx="3357586" cy="142192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You are a </a:t>
            </a:r>
            <a:r>
              <a:rPr lang="en-US" sz="2400" b="1" u="sng" dirty="0" smtClean="0"/>
              <a:t>staff member</a:t>
            </a:r>
            <a:r>
              <a:rPr lang="en-US" sz="2400" dirty="0" smtClean="0"/>
              <a:t> </a:t>
            </a:r>
            <a:r>
              <a:rPr lang="en-US" sz="2400" dirty="0" smtClean="0"/>
              <a:t>in the refugee camp in Greece.</a:t>
            </a:r>
            <a:endParaRPr lang="zh-CN" altLang="en-US" sz="2400" dirty="0" err="1" smtClean="0"/>
          </a:p>
        </p:txBody>
      </p:sp>
      <p:pic>
        <p:nvPicPr>
          <p:cNvPr id="11" name="图片 10" descr="pixel-cells-3674122_6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24" y="4071942"/>
            <a:ext cx="2659348" cy="18573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7255" b="5687"/>
          <a:stretch>
            <a:fillRect/>
          </a:stretch>
        </p:blipFill>
        <p:spPr>
          <a:xfrm>
            <a:off x="950876" y="357166"/>
            <a:ext cx="3446399" cy="6000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284" y="1747430"/>
            <a:ext cx="6963970" cy="3397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15" y="96875"/>
            <a:ext cx="6278635" cy="419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52" y="1484784"/>
            <a:ext cx="6888325" cy="440386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924" y="96875"/>
            <a:ext cx="8801060" cy="6556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世界国家/地区报告演示文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世界国家地区报告演示文稿</Template>
  <TotalTime>49</TotalTime>
  <Words>561</Words>
  <Application>Microsoft Office PowerPoint</Application>
  <PresentationFormat>自定义</PresentationFormat>
  <Paragraphs>70</Paragraphs>
  <Slides>12</Slides>
  <Notes>7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3" baseType="lpstr">
      <vt:lpstr>世界国家/地区报告演示文稿</vt:lpstr>
      <vt:lpstr>Leaving Home</vt:lpstr>
      <vt:lpstr>PowerPoint 演示文稿</vt:lpstr>
      <vt:lpstr>Read and think</vt:lpstr>
      <vt:lpstr>Refugees refer to…</vt:lpstr>
      <vt:lpstr>Read and Think</vt:lpstr>
      <vt:lpstr>My Refugee story</vt:lpstr>
      <vt:lpstr>PowerPoint 演示文稿</vt:lpstr>
      <vt:lpstr>PowerPoint 演示文稿</vt:lpstr>
      <vt:lpstr>PowerPoint 演示文稿</vt:lpstr>
      <vt:lpstr>Call from unhcr</vt:lpstr>
      <vt:lpstr>homework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Leaving Home</dc:title>
  <dc:creator>RDFZ-L29</dc:creator>
  <cp:lastModifiedBy>fltrp</cp:lastModifiedBy>
  <cp:revision>25</cp:revision>
  <dcterms:created xsi:type="dcterms:W3CDTF">2018-10-05T03:30:00Z</dcterms:created>
  <dcterms:modified xsi:type="dcterms:W3CDTF">2019-01-23T01:05:46Z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74068496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  <property fmtid="{D5CDD505-2E9C-101B-9397-08002B2CF9AE}" pid="12" name="KSOProductBuildVer">
    <vt:lpwstr>2052-11.1.0.8236</vt:lpwstr>
  </property>
</Properties>
</file>