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4" r:id="rId3"/>
    <p:sldMasterId id="2147483676" r:id="rId4"/>
  </p:sldMasterIdLst>
  <p:notesMasterIdLst>
    <p:notesMasterId r:id="rId15"/>
  </p:notesMasterIdLst>
  <p:sldIdLst>
    <p:sldId id="338" r:id="rId5"/>
    <p:sldId id="339" r:id="rId6"/>
    <p:sldId id="349" r:id="rId7"/>
    <p:sldId id="358" r:id="rId8"/>
    <p:sldId id="359" r:id="rId9"/>
    <p:sldId id="354" r:id="rId10"/>
    <p:sldId id="355" r:id="rId11"/>
    <p:sldId id="356" r:id="rId12"/>
    <p:sldId id="357" r:id="rId13"/>
    <p:sldId id="350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3453"/>
    <a:srgbClr val="E8E8E8"/>
    <a:srgbClr val="F2F2F2"/>
    <a:srgbClr val="E6E5DC"/>
    <a:srgbClr val="E3DBD3"/>
    <a:srgbClr val="F5EDE7"/>
    <a:srgbClr val="B6A49D"/>
    <a:srgbClr val="6D8A4F"/>
    <a:srgbClr val="866C6F"/>
    <a:srgbClr val="3F5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24" autoAdjust="0"/>
    <p:restoredTop sz="96154" autoAdjust="0"/>
  </p:normalViewPr>
  <p:slideViewPr>
    <p:cSldViewPr snapToGrid="0" showGuides="1">
      <p:cViewPr>
        <p:scale>
          <a:sx n="60" d="100"/>
          <a:sy n="60" d="100"/>
        </p:scale>
        <p:origin x="-1315" y="-595"/>
      </p:cViewPr>
      <p:guideLst>
        <p:guide orient="horz" pos="2160"/>
        <p:guide pos="279"/>
        <p:guide pos="7401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30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1780D-E0CE-4A69-A688-15757CFABD2D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9DDBE-0FBB-4FDA-B2CE-316D576915E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2661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DDBE-0FBB-4FDA-B2CE-316D576915E7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DDBE-0FBB-4FDA-B2CE-316D576915E7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DDBE-0FBB-4FDA-B2CE-316D576915E7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dirty="0" smtClean="0"/>
          </a:p>
        </p:txBody>
      </p:sp>
      <p:sp>
        <p:nvSpPr>
          <p:cNvPr id="48132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/>
            <a:fld id="{5A05F083-107F-4636-BAD7-C8CD791761C9}" type="slidenum">
              <a:rPr lang="zh-CN" altLang="en-US" sz="1200">
                <a:solidFill>
                  <a:srgbClr val="000000"/>
                </a:solidFill>
                <a:latin typeface="等线" pitchFamily="2" charset="-122"/>
                <a:ea typeface="等线" pitchFamily="2" charset="-122"/>
              </a:rPr>
              <a:pPr algn="r" eaLnBrk="1" hangingPunct="1"/>
              <a:t>4</a:t>
            </a:fld>
            <a:endParaRPr lang="zh-CN" altLang="en-US" sz="1200">
              <a:solidFill>
                <a:srgbClr val="000000"/>
              </a:solidFill>
              <a:latin typeface="等线" pitchFamily="2" charset="-122"/>
              <a:ea typeface="等线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37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DDBE-0FBB-4FDA-B2CE-316D576915E7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DDBE-0FBB-4FDA-B2CE-316D576915E7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DDBE-0FBB-4FDA-B2CE-316D576915E7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DDBE-0FBB-4FDA-B2CE-316D576915E7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9DDBE-0FBB-4FDA-B2CE-316D576915E7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4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170"/>
            </a:lvl1pPr>
            <a:lvl2pPr marL="413385" indent="0" algn="ctr">
              <a:buNone/>
              <a:defRPr sz="1805"/>
            </a:lvl2pPr>
            <a:lvl3pPr marL="826135" indent="0" algn="ctr">
              <a:buNone/>
              <a:defRPr sz="1625"/>
            </a:lvl3pPr>
            <a:lvl4pPr marL="1239520" indent="0" algn="ctr">
              <a:buNone/>
              <a:defRPr sz="1445"/>
            </a:lvl4pPr>
            <a:lvl5pPr marL="1652270" indent="0" algn="ctr">
              <a:buNone/>
              <a:defRPr sz="1445"/>
            </a:lvl5pPr>
            <a:lvl6pPr marL="2065655" indent="0" algn="ctr">
              <a:buNone/>
              <a:defRPr sz="1445"/>
            </a:lvl6pPr>
            <a:lvl7pPr marL="2478405" indent="0" algn="ctr">
              <a:buNone/>
              <a:defRPr sz="1445"/>
            </a:lvl7pPr>
            <a:lvl8pPr marL="2891790" indent="0" algn="ctr">
              <a:buNone/>
              <a:defRPr sz="1445"/>
            </a:lvl8pPr>
            <a:lvl9pPr marL="3304540" indent="0" algn="ctr">
              <a:buNone/>
              <a:defRPr sz="144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950384" y="1927412"/>
            <a:ext cx="3172883" cy="4257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65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499" y="6356756"/>
            <a:ext cx="2742787" cy="3642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11" y="6356756"/>
            <a:ext cx="4114179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728" y="6356756"/>
            <a:ext cx="2742787" cy="3642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54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170">
                <a:solidFill>
                  <a:schemeClr val="tx1">
                    <a:tint val="75000"/>
                  </a:schemeClr>
                </a:solidFill>
              </a:defRPr>
            </a:lvl1pPr>
            <a:lvl2pPr marL="413385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82613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3pPr>
            <a:lvl4pPr marL="1239520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4pPr>
            <a:lvl5pPr marL="1652270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5pPr>
            <a:lvl6pPr marL="2065655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6pPr>
            <a:lvl7pPr marL="2478405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7pPr>
            <a:lvl8pPr marL="2891790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8pPr>
            <a:lvl9pPr marL="3304540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170" b="1"/>
            </a:lvl1pPr>
            <a:lvl2pPr marL="413385" indent="0">
              <a:buNone/>
              <a:defRPr sz="1805" b="1"/>
            </a:lvl2pPr>
            <a:lvl3pPr marL="826135" indent="0">
              <a:buNone/>
              <a:defRPr sz="1625" b="1"/>
            </a:lvl3pPr>
            <a:lvl4pPr marL="1239520" indent="0">
              <a:buNone/>
              <a:defRPr sz="1445" b="1"/>
            </a:lvl4pPr>
            <a:lvl5pPr marL="1652270" indent="0">
              <a:buNone/>
              <a:defRPr sz="1445" b="1"/>
            </a:lvl5pPr>
            <a:lvl6pPr marL="2065655" indent="0">
              <a:buNone/>
              <a:defRPr sz="1445" b="1"/>
            </a:lvl6pPr>
            <a:lvl7pPr marL="2478405" indent="0">
              <a:buNone/>
              <a:defRPr sz="1445" b="1"/>
            </a:lvl7pPr>
            <a:lvl8pPr marL="2891790" indent="0">
              <a:buNone/>
              <a:defRPr sz="1445" b="1"/>
            </a:lvl8pPr>
            <a:lvl9pPr marL="3304540" indent="0">
              <a:buNone/>
              <a:defRPr sz="144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170" b="1"/>
            </a:lvl1pPr>
            <a:lvl2pPr marL="413385" indent="0">
              <a:buNone/>
              <a:defRPr sz="1805" b="1"/>
            </a:lvl2pPr>
            <a:lvl3pPr marL="826135" indent="0">
              <a:buNone/>
              <a:defRPr sz="1625" b="1"/>
            </a:lvl3pPr>
            <a:lvl4pPr marL="1239520" indent="0">
              <a:buNone/>
              <a:defRPr sz="1445" b="1"/>
            </a:lvl4pPr>
            <a:lvl5pPr marL="1652270" indent="0">
              <a:buNone/>
              <a:defRPr sz="1445" b="1"/>
            </a:lvl5pPr>
            <a:lvl6pPr marL="2065655" indent="0">
              <a:buNone/>
              <a:defRPr sz="1445" b="1"/>
            </a:lvl6pPr>
            <a:lvl7pPr marL="2478405" indent="0">
              <a:buNone/>
              <a:defRPr sz="1445" b="1"/>
            </a:lvl7pPr>
            <a:lvl8pPr marL="2891790" indent="0">
              <a:buNone/>
              <a:defRPr sz="1445" b="1"/>
            </a:lvl8pPr>
            <a:lvl9pPr marL="3304540" indent="0">
              <a:buNone/>
              <a:defRPr sz="144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2890"/>
            </a:lvl1pPr>
            <a:lvl2pPr>
              <a:defRPr sz="2530"/>
            </a:lvl2pPr>
            <a:lvl3pPr>
              <a:defRPr sz="2170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45"/>
            </a:lvl1pPr>
            <a:lvl2pPr marL="413385" indent="0">
              <a:buNone/>
              <a:defRPr sz="1265"/>
            </a:lvl2pPr>
            <a:lvl3pPr marL="826135" indent="0">
              <a:buNone/>
              <a:defRPr sz="1085"/>
            </a:lvl3pPr>
            <a:lvl4pPr marL="1239520" indent="0">
              <a:buNone/>
              <a:defRPr sz="905"/>
            </a:lvl4pPr>
            <a:lvl5pPr marL="1652270" indent="0">
              <a:buNone/>
              <a:defRPr sz="905"/>
            </a:lvl5pPr>
            <a:lvl6pPr marL="2065655" indent="0">
              <a:buNone/>
              <a:defRPr sz="905"/>
            </a:lvl6pPr>
            <a:lvl7pPr marL="2478405" indent="0">
              <a:buNone/>
              <a:defRPr sz="905"/>
            </a:lvl7pPr>
            <a:lvl8pPr marL="2891790" indent="0">
              <a:buNone/>
              <a:defRPr sz="905"/>
            </a:lvl8pPr>
            <a:lvl9pPr marL="3304540" indent="0">
              <a:buNone/>
              <a:defRPr sz="9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289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 anchor="t"/>
          <a:lstStyle>
            <a:lvl1pPr marL="0" indent="0">
              <a:buNone/>
              <a:defRPr sz="2890"/>
            </a:lvl1pPr>
            <a:lvl2pPr marL="413385" indent="0">
              <a:buNone/>
              <a:defRPr sz="2530"/>
            </a:lvl2pPr>
            <a:lvl3pPr marL="826135" indent="0">
              <a:buNone/>
              <a:defRPr sz="2170"/>
            </a:lvl3pPr>
            <a:lvl4pPr marL="1239520" indent="0">
              <a:buNone/>
              <a:defRPr sz="1805"/>
            </a:lvl4pPr>
            <a:lvl5pPr marL="1652270" indent="0">
              <a:buNone/>
              <a:defRPr sz="1805"/>
            </a:lvl5pPr>
            <a:lvl6pPr marL="2065655" indent="0">
              <a:buNone/>
              <a:defRPr sz="1805"/>
            </a:lvl6pPr>
            <a:lvl7pPr marL="2478405" indent="0">
              <a:buNone/>
              <a:defRPr sz="1805"/>
            </a:lvl7pPr>
            <a:lvl8pPr marL="2891790" indent="0">
              <a:buNone/>
              <a:defRPr sz="1805"/>
            </a:lvl8pPr>
            <a:lvl9pPr marL="3304540" indent="0">
              <a:buNone/>
              <a:defRPr sz="180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445"/>
            </a:lvl1pPr>
            <a:lvl2pPr marL="413385" indent="0">
              <a:buNone/>
              <a:defRPr sz="1265"/>
            </a:lvl2pPr>
            <a:lvl3pPr marL="826135" indent="0">
              <a:buNone/>
              <a:defRPr sz="1085"/>
            </a:lvl3pPr>
            <a:lvl4pPr marL="1239520" indent="0">
              <a:buNone/>
              <a:defRPr sz="905"/>
            </a:lvl4pPr>
            <a:lvl5pPr marL="1652270" indent="0">
              <a:buNone/>
              <a:defRPr sz="905"/>
            </a:lvl5pPr>
            <a:lvl6pPr marL="2065655" indent="0">
              <a:buNone/>
              <a:defRPr sz="905"/>
            </a:lvl6pPr>
            <a:lvl7pPr marL="2478405" indent="0">
              <a:buNone/>
              <a:defRPr sz="905"/>
            </a:lvl7pPr>
            <a:lvl8pPr marL="2891790" indent="0">
              <a:buNone/>
              <a:defRPr sz="905"/>
            </a:lvl8pPr>
            <a:lvl9pPr marL="3304540" indent="0">
              <a:buNone/>
              <a:defRPr sz="9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40C7-E47C-4751-A59B-F4F554CD0C78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62275-B3A0-4508-8D6B-C9E0454649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D40C7-E47C-4751-A59B-F4F554CD0C78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62275-B3A0-4508-8D6B-C9E04546498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36" b="26336"/>
          <a:stretch>
            <a:fillRect/>
          </a:stretch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43"/>
          <a:stretch>
            <a:fillRect/>
          </a:stretch>
        </p:blipFill>
        <p:spPr>
          <a:xfrm rot="16200000">
            <a:off x="2643677" y="-2690322"/>
            <a:ext cx="6904645" cy="12192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826135" rtl="0" eaLnBrk="1" latinLnBrk="0" hangingPunct="1">
        <a:lnSpc>
          <a:spcPct val="90000"/>
        </a:lnSpc>
        <a:spcBef>
          <a:spcPct val="0"/>
        </a:spcBef>
        <a:buNone/>
        <a:defRPr sz="39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6375" indent="-206375" algn="l" defTabSz="826135" rtl="0" eaLnBrk="1" latinLnBrk="0" hangingPunct="1">
        <a:lnSpc>
          <a:spcPct val="90000"/>
        </a:lnSpc>
        <a:spcBef>
          <a:spcPts val="90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1pPr>
      <a:lvl2pPr marL="619760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70" kern="1200">
          <a:solidFill>
            <a:schemeClr val="tx1"/>
          </a:solidFill>
          <a:latin typeface="+mn-lt"/>
          <a:ea typeface="+mn-ea"/>
          <a:cs typeface="+mn-cs"/>
        </a:defRPr>
      </a:lvl2pPr>
      <a:lvl3pPr marL="1032510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445895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858645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272030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684780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3098165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510915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13385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26135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3952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5227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65655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78405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89179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30454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86694" tIns="43347" rIns="86694" bIns="43347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86694" tIns="43347" rIns="86694" bIns="43347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86694" tIns="43347" rIns="86694" bIns="4334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2BF82D2-7A68-459D-A996-9BDDA2518FA4}" type="datetimeFigureOut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2019/1/23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86694" tIns="43347" rIns="86694" bIns="4334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86694" tIns="43347" rIns="86694" bIns="4334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E01EE5D-26FB-46D5-A381-ECFB35BF1D34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549"/>
            <a:ext cx="12192001" cy="69235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FFFF"/>
            </a:gs>
            <a:gs pos="100000">
              <a:srgbClr val="E7E7E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CFE5-95DF-455C-839C-8976732A2BD4}" type="datetimeFigureOut">
              <a:rPr lang="zh-CN" altLang="en-US" smtClean="0"/>
              <a:pPr/>
              <a:t>2019/1/23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4B862-539C-478D-866A-B8EF22731302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箭头: 五边形 6"/>
          <p:cNvSpPr/>
          <p:nvPr userDrawn="1"/>
        </p:nvSpPr>
        <p:spPr bwMode="auto">
          <a:xfrm>
            <a:off x="0" y="331914"/>
            <a:ext cx="955040" cy="511367"/>
          </a:xfrm>
          <a:prstGeom prst="homePlate">
            <a:avLst>
              <a:gd name="adj" fmla="val 36000"/>
            </a:avLst>
          </a:prstGeom>
          <a:solidFill>
            <a:srgbClr val="A57331"/>
          </a:solidFill>
          <a:ln>
            <a:noFill/>
          </a:ln>
        </p:spPr>
        <p:txBody>
          <a:bodyPr rtlCol="0" anchor="ctr"/>
          <a:lstStyle/>
          <a:p>
            <a:pPr algn="ctr" eaLnBrk="1" hangingPunct="1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 bwMode="auto">
          <a:xfrm>
            <a:off x="1" y="331914"/>
            <a:ext cx="174172" cy="511367"/>
          </a:xfrm>
          <a:prstGeom prst="rect">
            <a:avLst/>
          </a:prstGeom>
          <a:solidFill>
            <a:srgbClr val="85503C"/>
          </a:solidFill>
          <a:ln>
            <a:noFill/>
          </a:ln>
        </p:spPr>
        <p:txBody>
          <a:bodyPr rtlCol="0" anchor="ctr"/>
          <a:lstStyle/>
          <a:p>
            <a:pPr algn="ctr" eaLnBrk="1" hangingPunct="1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hyperlink" Target="http://cn.bing.com/images/search?q=homework&amp;view=detailv2&amp;&amp;id=A6D56F4C78FEF51152D7B7D90E1CE46143C8AA34&amp;selectedIndex=7&amp;ccid=IYO/T57O&amp;simid=608050435601924205&amp;thid=OIP.M2183bf4f9ece37a0c25eeffabac4d28eH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218" y="0"/>
            <a:ext cx="1642136" cy="237531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52" t="-3835" r="61688" b="53545"/>
          <a:stretch>
            <a:fillRect/>
          </a:stretch>
        </p:blipFill>
        <p:spPr>
          <a:xfrm>
            <a:off x="-762981" y="-246745"/>
            <a:ext cx="5221946" cy="31215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5219"/>
            <a:ext cx="1533782" cy="2093687"/>
          </a:xfrm>
          <a:prstGeom prst="rect">
            <a:avLst/>
          </a:prstGeom>
        </p:spPr>
      </p:pic>
      <p:sp>
        <p:nvSpPr>
          <p:cNvPr id="12" name="标题 1"/>
          <p:cNvSpPr txBox="1"/>
          <p:nvPr/>
        </p:nvSpPr>
        <p:spPr>
          <a:xfrm>
            <a:off x="1676399" y="2769394"/>
            <a:ext cx="9677401" cy="11025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8261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Mammoth—Questions for Scientists</a:t>
            </a:r>
            <a:endParaRPr lang="zh-CN" alt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副标题 2"/>
          <p:cNvSpPr txBox="1"/>
          <p:nvPr/>
        </p:nvSpPr>
        <p:spPr>
          <a:xfrm>
            <a:off x="2928444" y="4029166"/>
            <a:ext cx="6400800" cy="657225"/>
          </a:xfrm>
          <a:prstGeom prst="rect">
            <a:avLst/>
          </a:prstGeom>
        </p:spPr>
        <p:txBody>
          <a:bodyPr/>
          <a:lstStyle>
            <a:lvl1pPr marL="206375" indent="-206375" algn="l" defTabSz="826135" rtl="0" eaLnBrk="1" latinLnBrk="0" hangingPunct="1">
              <a:lnSpc>
                <a:spcPct val="90000"/>
              </a:lnSpc>
              <a:spcBef>
                <a:spcPts val="90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760" indent="-206375" algn="l" defTabSz="826135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2510" indent="-206375" algn="l" defTabSz="826135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5895" indent="-206375" algn="l" defTabSz="826135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8645" indent="-206375" algn="l" defTabSz="826135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2030" indent="-206375" algn="l" defTabSz="826135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4780" indent="-206375" algn="l" defTabSz="826135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8165" indent="-206375" algn="l" defTabSz="826135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10915" indent="-206375" algn="l" defTabSz="826135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3600" b="1" dirty="0" smtClean="0"/>
              <a:t>猛犸象之谜</a:t>
            </a:r>
            <a:endParaRPr lang="zh-CN" alt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94993" y="5801710"/>
            <a:ext cx="5927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选自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多维阅读第</a:t>
            </a:r>
            <a:r>
              <a:rPr lang="en-US" altLang="zh-CN" dirty="0" smtClean="0"/>
              <a:t>18</a:t>
            </a:r>
            <a:r>
              <a:rPr lang="zh-CN" altLang="en-US" dirty="0" smtClean="0"/>
              <a:t>级</a:t>
            </a:r>
            <a:r>
              <a:rPr lang="en-US" altLang="zh-CN" dirty="0" smtClean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9864" y="4563628"/>
            <a:ext cx="1642136" cy="2375316"/>
          </a:xfrm>
          <a:prstGeom prst="rect">
            <a:avLst/>
          </a:prstGeom>
        </p:spPr>
      </p:pic>
      <p:pic>
        <p:nvPicPr>
          <p:cNvPr id="11" name="Picture 2" descr="http://tse1.mm.bing.net/th?&amp;id=OIP.M2183bf4f9ece37a0c25eeffabac4d28eH0&amp;w=300&amp;h=171&amp;c=0&amp;pid=1.9&amp;rs=0&amp;p=0&amp;r=0">
            <a:hlinkClick r:id="rId4" tooltip="查看图像详细信息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" y="74450"/>
            <a:ext cx="2108593" cy="1201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内容占位符 4"/>
          <p:cNvSpPr txBox="1"/>
          <p:nvPr/>
        </p:nvSpPr>
        <p:spPr>
          <a:xfrm>
            <a:off x="419100" y="2843212"/>
            <a:ext cx="11544300" cy="785813"/>
          </a:xfrm>
          <a:prstGeom prst="rect">
            <a:avLst/>
          </a:prstGeom>
        </p:spPr>
        <p:txBody>
          <a:bodyPr>
            <a:noAutofit/>
          </a:bodyPr>
          <a:lstStyle>
            <a:lvl1pPr marL="206375" indent="-206375" algn="l" defTabSz="826135" rtl="0" eaLnBrk="1" latinLnBrk="0" hangingPunct="1">
              <a:lnSpc>
                <a:spcPct val="90000"/>
              </a:lnSpc>
              <a:spcBef>
                <a:spcPts val="90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760" indent="-206375" algn="l" defTabSz="826135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2510" indent="-206375" algn="l" defTabSz="826135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5895" indent="-206375" algn="l" defTabSz="826135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8645" indent="-206375" algn="l" defTabSz="826135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2030" indent="-206375" algn="l" defTabSz="826135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4780" indent="-206375" algn="l" defTabSz="826135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8165" indent="-206375" algn="l" defTabSz="826135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10915" indent="-206375" algn="l" defTabSz="826135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zh-CN" sz="4000" b="1" dirty="0" smtClean="0"/>
              <a:t>Find out more information about woolly mammoths,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4000" b="1" dirty="0" smtClean="0"/>
              <a:t>and make a poster about them. </a:t>
            </a:r>
            <a:endParaRPr lang="zh-CN" altLang="en-US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" t="-3835" r="75076" b="53545"/>
          <a:stretch>
            <a:fillRect/>
          </a:stretch>
        </p:blipFill>
        <p:spPr>
          <a:xfrm>
            <a:off x="188685" y="-246745"/>
            <a:ext cx="2129246" cy="31215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22383" y="1885837"/>
            <a:ext cx="9313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/>
              <a:t>Watch a movie clip from </a:t>
            </a:r>
            <a:r>
              <a:rPr lang="en-US" altLang="zh-CN" sz="3600" b="1" i="1" dirty="0" smtClean="0"/>
              <a:t>Ice Age</a:t>
            </a:r>
            <a:r>
              <a:rPr lang="en-US" altLang="zh-CN" sz="3600" b="1" dirty="0" smtClean="0"/>
              <a:t>. </a:t>
            </a:r>
            <a:endParaRPr lang="zh-CN" altLang="en-US" sz="3600" b="1" dirty="0"/>
          </a:p>
        </p:txBody>
      </p:sp>
      <p:pic>
        <p:nvPicPr>
          <p:cNvPr id="17" name="Picture 5" descr="https://tse4.mm.bing.net/th?id=OIP.6Vh4lnmyBtxQ8ghM7STCNgHaLI&amp;pid=Ap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981" y="2781697"/>
            <a:ext cx="2445078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" t="-3835" r="75076" b="53545"/>
          <a:stretch>
            <a:fillRect/>
          </a:stretch>
        </p:blipFill>
        <p:spPr>
          <a:xfrm>
            <a:off x="188685" y="-246745"/>
            <a:ext cx="2129246" cy="31215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43180" y="972478"/>
            <a:ext cx="96204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/>
              <a:t>What do you know about the mammoth from the movie clip?</a:t>
            </a:r>
            <a:endParaRPr lang="zh-CN" altLang="en-US" sz="40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077" y="4030916"/>
            <a:ext cx="2727434" cy="24329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02219" y="2648607"/>
            <a:ext cx="57228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u"/>
            </a:pPr>
            <a:r>
              <a:rPr lang="en-US" altLang="zh-CN" sz="3200" dirty="0" smtClean="0"/>
              <a:t>living environment</a:t>
            </a:r>
          </a:p>
          <a:p>
            <a:pPr>
              <a:buFont typeface="Wingdings" pitchFamily="2" charset="2"/>
              <a:buChar char="u"/>
            </a:pPr>
            <a:r>
              <a:rPr lang="en-US" altLang="zh-CN" sz="3200" dirty="0" smtClean="0"/>
              <a:t>Appearances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íSľïḑé">
            <a:extLst>
              <a:ext uri="{FF2B5EF4-FFF2-40B4-BE49-F238E27FC236}">
                <a16:creationId xmlns="" xmlns:a16="http://schemas.microsoft.com/office/drawing/2014/main" id="{848E7335-9D41-41F4-B6AB-A3643CED09E9}"/>
              </a:ext>
            </a:extLst>
          </p:cNvPr>
          <p:cNvGrpSpPr/>
          <p:nvPr/>
        </p:nvGrpSpPr>
        <p:grpSpPr>
          <a:xfrm>
            <a:off x="1093953" y="2396359"/>
            <a:ext cx="2894724" cy="3531499"/>
            <a:chOff x="646564" y="3386332"/>
            <a:chExt cx="3514436" cy="2734016"/>
          </a:xfrm>
        </p:grpSpPr>
        <p:sp>
          <p:nvSpPr>
            <p:cNvPr id="65" name="ïS1iḓè">
              <a:extLst>
                <a:ext uri="{FF2B5EF4-FFF2-40B4-BE49-F238E27FC236}">
                  <a16:creationId xmlns="" xmlns:a16="http://schemas.microsoft.com/office/drawing/2014/main" id="{845544AE-DAC8-4D26-AC95-5E76336AA4E0}"/>
                </a:ext>
              </a:extLst>
            </p:cNvPr>
            <p:cNvSpPr/>
            <p:nvPr/>
          </p:nvSpPr>
          <p:spPr>
            <a:xfrm>
              <a:off x="646564" y="3608092"/>
              <a:ext cx="3514436" cy="2512256"/>
            </a:xfrm>
            <a:prstGeom prst="roundRect">
              <a:avLst>
                <a:gd name="adj" fmla="val 2415"/>
              </a:avLst>
            </a:prstGeom>
            <a:gradFill flip="none" rotWithShape="1">
              <a:gsLst>
                <a:gs pos="0">
                  <a:srgbClr val="4F81BD">
                    <a:alpha val="23000"/>
                  </a:srgbClr>
                </a:gs>
                <a:gs pos="100000">
                  <a:srgbClr val="4F81BD">
                    <a:alpha val="0"/>
                  </a:srgbClr>
                </a:gs>
              </a:gsLst>
              <a:lin ang="5400000" scaled="1"/>
              <a:tileRect/>
            </a:gradFill>
            <a:ln w="31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wrap="square" lIns="0" tIns="0" rIns="0" bIns="0" anchor="ctr" anchorCtr="1">
              <a:norm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/>
                <a:ea typeface="宋体" charset="-122"/>
                <a:cs typeface=""/>
              </a:endParaRPr>
            </a:p>
          </p:txBody>
        </p:sp>
        <p:sp>
          <p:nvSpPr>
            <p:cNvPr id="66" name="îşlidè">
              <a:extLst>
                <a:ext uri="{FF2B5EF4-FFF2-40B4-BE49-F238E27FC236}">
                  <a16:creationId xmlns="" xmlns:a16="http://schemas.microsoft.com/office/drawing/2014/main" id="{5000B98F-833C-4D37-BAF0-94BB0F0740C0}"/>
                </a:ext>
              </a:extLst>
            </p:cNvPr>
            <p:cNvSpPr/>
            <p:nvPr/>
          </p:nvSpPr>
          <p:spPr>
            <a:xfrm>
              <a:off x="646564" y="3386332"/>
              <a:ext cx="3484350" cy="457121"/>
            </a:xfrm>
            <a:prstGeom prst="roundRect">
              <a:avLst>
                <a:gd name="adj" fmla="val 50000"/>
              </a:avLst>
            </a:prstGeom>
            <a:solidFill>
              <a:srgbClr val="4BACC6">
                <a:lumMod val="50000"/>
              </a:srgbClr>
            </a:solidFill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wrap="none" anchor="ctr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"/>
                </a:rPr>
                <a:t>Know</a:t>
              </a:r>
              <a:endParaRPr kumimoji="0" lang="zh-CN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造字工房刻宋（非商用）粗体" pitchFamily="50" charset="-122"/>
                <a:cs typeface=""/>
              </a:endParaRPr>
            </a:p>
          </p:txBody>
        </p:sp>
        <p:sp>
          <p:nvSpPr>
            <p:cNvPr id="67" name="íṩḻíḋê">
              <a:extLst>
                <a:ext uri="{FF2B5EF4-FFF2-40B4-BE49-F238E27FC236}">
                  <a16:creationId xmlns="" xmlns:a16="http://schemas.microsoft.com/office/drawing/2014/main" id="{47DE6FAE-C7B9-4EEB-BE85-B8B0AA359990}"/>
                </a:ext>
              </a:extLst>
            </p:cNvPr>
            <p:cNvSpPr/>
            <p:nvPr/>
          </p:nvSpPr>
          <p:spPr>
            <a:xfrm>
              <a:off x="955439" y="4054913"/>
              <a:ext cx="2926770" cy="197999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造字工房刻宋（非商用）粗体" pitchFamily="50" charset="-122"/>
                <a:ea typeface="造字工房刻宋（非商用）粗体" pitchFamily="50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造字工房刻宋（非商用）粗体" pitchFamily="50" charset="-122"/>
                <a:ea typeface="造字工房刻宋（非商用）粗体" pitchFamily="50" charset="-122"/>
              </a:endParaRPr>
            </a:p>
          </p:txBody>
        </p:sp>
      </p:grpSp>
      <p:grpSp>
        <p:nvGrpSpPr>
          <p:cNvPr id="7" name="组合 1"/>
          <p:cNvGrpSpPr/>
          <p:nvPr/>
        </p:nvGrpSpPr>
        <p:grpSpPr>
          <a:xfrm>
            <a:off x="4670080" y="2380593"/>
            <a:ext cx="2960429" cy="3594560"/>
            <a:chOff x="3235857" y="1698780"/>
            <a:chExt cx="2617115" cy="1989501"/>
          </a:xfrm>
        </p:grpSpPr>
        <p:grpSp>
          <p:nvGrpSpPr>
            <p:cNvPr id="8" name="iṥľîdè">
              <a:extLst>
                <a:ext uri="{FF2B5EF4-FFF2-40B4-BE49-F238E27FC236}">
                  <a16:creationId xmlns="" xmlns:a16="http://schemas.microsoft.com/office/drawing/2014/main" id="{899643F7-EF86-4F8C-A41F-24B1E9238CFD}"/>
                </a:ext>
              </a:extLst>
            </p:cNvPr>
            <p:cNvGrpSpPr/>
            <p:nvPr/>
          </p:nvGrpSpPr>
          <p:grpSpPr>
            <a:xfrm>
              <a:off x="3237784" y="1698780"/>
              <a:ext cx="2615188" cy="1989501"/>
              <a:chOff x="674083" y="3386332"/>
              <a:chExt cx="3486917" cy="2652667"/>
            </a:xfrm>
          </p:grpSpPr>
          <p:sp>
            <p:nvSpPr>
              <p:cNvPr id="71" name="íšļïḑe">
                <a:extLst>
                  <a:ext uri="{FF2B5EF4-FFF2-40B4-BE49-F238E27FC236}">
                    <a16:creationId xmlns="" xmlns:a16="http://schemas.microsoft.com/office/drawing/2014/main" id="{DC552C78-47F8-48B0-9E21-C2419F6BEDB7}"/>
                  </a:ext>
                </a:extLst>
              </p:cNvPr>
              <p:cNvSpPr/>
              <p:nvPr/>
            </p:nvSpPr>
            <p:spPr>
              <a:xfrm>
                <a:off x="676652" y="3608092"/>
                <a:ext cx="3484348" cy="2430907"/>
              </a:xfrm>
              <a:prstGeom prst="roundRect">
                <a:avLst>
                  <a:gd name="adj" fmla="val 2415"/>
                </a:avLst>
              </a:prstGeom>
              <a:gradFill flip="none" rotWithShape="1">
                <a:gsLst>
                  <a:gs pos="0">
                    <a:srgbClr val="9BBB59">
                      <a:alpha val="23000"/>
                    </a:srgbClr>
                  </a:gs>
                  <a:gs pos="100000">
                    <a:srgbClr val="9BBB59">
                      <a:alpha val="0"/>
                    </a:srgbClr>
                  </a:gs>
                </a:gsLst>
                <a:lin ang="5400000" scaled="1"/>
                <a:tileRect/>
              </a:gradFill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marL="171450" marR="0" lvl="0" indent="-17145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zh-CN" alt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100000"/>
                    </a:prstClr>
                  </a:solidFill>
                  <a:effectLst/>
                  <a:uLnTx/>
                  <a:uFillTx/>
                  <a:latin typeface="Calibri"/>
                  <a:ea typeface="宋体" charset="-122"/>
                  <a:cs typeface=""/>
                </a:endParaRPr>
              </a:p>
            </p:txBody>
          </p:sp>
          <p:sp>
            <p:nvSpPr>
              <p:cNvPr id="72" name="îSlïḑé">
                <a:extLst>
                  <a:ext uri="{FF2B5EF4-FFF2-40B4-BE49-F238E27FC236}">
                    <a16:creationId xmlns="" xmlns:a16="http://schemas.microsoft.com/office/drawing/2014/main" id="{B6BF470E-D516-4508-8BB4-2E33BF005B91}"/>
                  </a:ext>
                </a:extLst>
              </p:cNvPr>
              <p:cNvSpPr/>
              <p:nvPr/>
            </p:nvSpPr>
            <p:spPr>
              <a:xfrm>
                <a:off x="674083" y="3386332"/>
                <a:ext cx="3484352" cy="443520"/>
              </a:xfrm>
              <a:prstGeom prst="roundRect">
                <a:avLst>
                  <a:gd name="adj" fmla="val 50000"/>
                </a:avLst>
              </a:prstGeom>
              <a:solidFill>
                <a:srgbClr val="4BACC6">
                  <a:lumMod val="75000"/>
                </a:srgbClr>
              </a:soli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wrap="none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"/>
                  </a:rPr>
                  <a:t>Want to Know</a:t>
                </a:r>
                <a:endParaRPr kumimoji="0" lang="zh-CN" alt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造字工房刻宋（非商用）粗体" pitchFamily="50" charset="-122"/>
                  <a:cs typeface=""/>
                </a:endParaRPr>
              </a:p>
            </p:txBody>
          </p:sp>
        </p:grpSp>
        <p:sp>
          <p:nvSpPr>
            <p:cNvPr id="70" name="íṩḻíḋê">
              <a:extLst>
                <a:ext uri="{FF2B5EF4-FFF2-40B4-BE49-F238E27FC236}">
                  <a16:creationId xmlns="" xmlns:a16="http://schemas.microsoft.com/office/drawing/2014/main" id="{47DE6FAE-C7B9-4EEB-BE85-B8B0AA359990}"/>
                </a:ext>
              </a:extLst>
            </p:cNvPr>
            <p:cNvSpPr/>
            <p:nvPr/>
          </p:nvSpPr>
          <p:spPr>
            <a:xfrm>
              <a:off x="3235857" y="1995411"/>
              <a:ext cx="2615188" cy="1659215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  <a:ea typeface="宋体" charset="-122"/>
              </a:endParaRPr>
            </a:p>
          </p:txBody>
        </p:sp>
      </p:grpSp>
      <p:grpSp>
        <p:nvGrpSpPr>
          <p:cNvPr id="9" name="组合 22"/>
          <p:cNvGrpSpPr/>
          <p:nvPr/>
        </p:nvGrpSpPr>
        <p:grpSpPr>
          <a:xfrm>
            <a:off x="8115208" y="2412123"/>
            <a:ext cx="2810296" cy="3515733"/>
            <a:chOff x="5999519" y="1698780"/>
            <a:chExt cx="2613263" cy="1989501"/>
          </a:xfrm>
        </p:grpSpPr>
        <p:grpSp>
          <p:nvGrpSpPr>
            <p:cNvPr id="10" name="iṣḷïḓê">
              <a:extLst>
                <a:ext uri="{FF2B5EF4-FFF2-40B4-BE49-F238E27FC236}">
                  <a16:creationId xmlns="" xmlns:a16="http://schemas.microsoft.com/office/drawing/2014/main" id="{07FD2602-C55E-4B41-8AA8-B55A639CF749}"/>
                </a:ext>
              </a:extLst>
            </p:cNvPr>
            <p:cNvGrpSpPr/>
            <p:nvPr/>
          </p:nvGrpSpPr>
          <p:grpSpPr>
            <a:xfrm>
              <a:off x="5999519" y="1698780"/>
              <a:ext cx="2613263" cy="1989501"/>
              <a:chOff x="676651" y="3386332"/>
              <a:chExt cx="3484350" cy="2652667"/>
            </a:xfrm>
          </p:grpSpPr>
          <p:sp>
            <p:nvSpPr>
              <p:cNvPr id="76" name="îślíḑê">
                <a:extLst>
                  <a:ext uri="{FF2B5EF4-FFF2-40B4-BE49-F238E27FC236}">
                    <a16:creationId xmlns="" xmlns:a16="http://schemas.microsoft.com/office/drawing/2014/main" id="{C3C2CD39-9C75-4789-9D1D-F72435E61489}"/>
                  </a:ext>
                </a:extLst>
              </p:cNvPr>
              <p:cNvSpPr/>
              <p:nvPr/>
            </p:nvSpPr>
            <p:spPr>
              <a:xfrm>
                <a:off x="676652" y="3608092"/>
                <a:ext cx="3484348" cy="2430907"/>
              </a:xfrm>
              <a:prstGeom prst="roundRect">
                <a:avLst>
                  <a:gd name="adj" fmla="val 2415"/>
                </a:avLst>
              </a:prstGeom>
              <a:gradFill flip="none" rotWithShape="1">
                <a:gsLst>
                  <a:gs pos="0">
                    <a:srgbClr val="4F81BD">
                      <a:alpha val="23000"/>
                    </a:srgbClr>
                  </a:gs>
                  <a:gs pos="100000">
                    <a:srgbClr val="4F81BD">
                      <a:alpha val="0"/>
                    </a:srgbClr>
                  </a:gs>
                </a:gsLst>
                <a:lin ang="5400000" scaled="1"/>
                <a:tileRect/>
              </a:gradFill>
              <a:ln w="3175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  <p:txBody>
              <a:bodyPr wrap="square" lIns="0" tIns="0" rIns="0" bIns="0" anchor="ctr" anchorCtr="1">
                <a:norm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Calibri"/>
                  <a:ea typeface="宋体" charset="-122"/>
                  <a:cs typeface=""/>
                </a:endParaRPr>
              </a:p>
            </p:txBody>
          </p:sp>
          <p:sp>
            <p:nvSpPr>
              <p:cNvPr id="77" name="íṥlïḑè">
                <a:extLst>
                  <a:ext uri="{FF2B5EF4-FFF2-40B4-BE49-F238E27FC236}">
                    <a16:creationId xmlns="" xmlns:a16="http://schemas.microsoft.com/office/drawing/2014/main" id="{6AE67722-2980-4AFF-AC83-DF06FE3F828A}"/>
                  </a:ext>
                </a:extLst>
              </p:cNvPr>
              <p:cNvSpPr/>
              <p:nvPr/>
            </p:nvSpPr>
            <p:spPr>
              <a:xfrm>
                <a:off x="676651" y="3386332"/>
                <a:ext cx="3484350" cy="443520"/>
              </a:xfrm>
              <a:prstGeom prst="roundRect">
                <a:avLst>
                  <a:gd name="adj" fmla="val 50000"/>
                </a:avLst>
              </a:prstGeom>
              <a:solidFill>
                <a:srgbClr val="4BACC6">
                  <a:lumMod val="50000"/>
                </a:srgbClr>
              </a:solidFill>
              <a:ln w="12700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  <p:txBody>
              <a:bodyPr wrap="none" anchor="ctr"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"/>
                  </a:rPr>
                  <a:t>Learnt</a:t>
                </a:r>
                <a:endParaRPr kumimoji="0" lang="zh-CN" alt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造字工房刻宋（非商用）粗体" pitchFamily="50" charset="-122"/>
                  <a:cs typeface=""/>
                </a:endParaRPr>
              </a:p>
            </p:txBody>
          </p:sp>
        </p:grpSp>
        <p:sp>
          <p:nvSpPr>
            <p:cNvPr id="75" name="íṩḻíḋê">
              <a:extLst>
                <a:ext uri="{FF2B5EF4-FFF2-40B4-BE49-F238E27FC236}">
                  <a16:creationId xmlns="" xmlns:a16="http://schemas.microsoft.com/office/drawing/2014/main" id="{47DE6FAE-C7B9-4EEB-BE85-B8B0AA359990}"/>
                </a:ext>
              </a:extLst>
            </p:cNvPr>
            <p:cNvSpPr/>
            <p:nvPr/>
          </p:nvSpPr>
          <p:spPr>
            <a:xfrm>
              <a:off x="6335030" y="2166870"/>
              <a:ext cx="2195078" cy="1485000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造字工房刻宋（非商用）粗体" pitchFamily="50" charset="-122"/>
                <a:ea typeface="造字工房刻宋（非商用）粗体" pitchFamily="50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造字工房刻宋（非商用）粗体" pitchFamily="50" charset="-122"/>
                <a:ea typeface="造字工房刻宋（非商用）粗体" pitchFamily="50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130497" y="6085428"/>
            <a:ext cx="3974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 smtClean="0">
                <a:solidFill>
                  <a:srgbClr val="0E6254"/>
                </a:solidFill>
              </a:rPr>
              <a:t>Before Reading</a:t>
            </a:r>
            <a:endParaRPr kumimoji="1" lang="zh-CN" altLang="en-US" sz="4000" b="1" dirty="0">
              <a:solidFill>
                <a:srgbClr val="0E6254"/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7970931" y="6150114"/>
            <a:ext cx="35477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000" b="1" dirty="0" smtClean="0">
                <a:solidFill>
                  <a:srgbClr val="0E6254"/>
                </a:solidFill>
              </a:rPr>
              <a:t>After Reading</a:t>
            </a:r>
            <a:endParaRPr kumimoji="1" lang="zh-CN" altLang="en-US" sz="4000" b="1" dirty="0">
              <a:solidFill>
                <a:srgbClr val="0E6254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499" y="3153103"/>
            <a:ext cx="2570294" cy="2727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0" b="5061"/>
          <a:stretch/>
        </p:blipFill>
        <p:spPr>
          <a:xfrm>
            <a:off x="1123259" y="3011214"/>
            <a:ext cx="2723527" cy="2806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r="9230"/>
          <a:stretch/>
        </p:blipFill>
        <p:spPr>
          <a:xfrm>
            <a:off x="8261130" y="3121572"/>
            <a:ext cx="2569779" cy="2714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" t="-3835" r="75076" b="53545"/>
          <a:stretch>
            <a:fillRect/>
          </a:stretch>
        </p:blipFill>
        <p:spPr>
          <a:xfrm>
            <a:off x="188685" y="-246745"/>
            <a:ext cx="2129246" cy="31215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079154" y="562697"/>
            <a:ext cx="100366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/>
              <a:t>Read pages </a:t>
            </a:r>
            <a:r>
              <a:rPr lang="en-US" altLang="zh-CN" sz="3600" b="1" dirty="0" smtClean="0"/>
              <a:t>2</a:t>
            </a:r>
            <a:r>
              <a:rPr lang="en-US" altLang="zh-CN" sz="3600" b="1" dirty="0"/>
              <a:t>-</a:t>
            </a:r>
            <a:r>
              <a:rPr lang="en-US" altLang="zh-CN" sz="3600" b="1" dirty="0" smtClean="0"/>
              <a:t>5</a:t>
            </a:r>
            <a:r>
              <a:rPr lang="en-US" altLang="zh-CN" sz="3600" b="1" dirty="0" smtClean="0"/>
              <a:t>. Make notes about the KWL information. </a:t>
            </a:r>
            <a:endParaRPr lang="zh-CN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46714750"/>
      </p:ext>
    </p:extLst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142360" y="488730"/>
          <a:ext cx="8515130" cy="5959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3090"/>
                <a:gridCol w="3104343"/>
                <a:gridCol w="3247697"/>
              </a:tblGrid>
              <a:tr h="2240777"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Differences 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Woolly Mammoths</a:t>
                      </a:r>
                      <a:endParaRPr lang="zh-CN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/>
                        <a:t>Modern Elephants</a:t>
                      </a:r>
                      <a:endParaRPr lang="zh-CN" altLang="en-US" sz="2800" dirty="0"/>
                    </a:p>
                  </a:txBody>
                  <a:tcPr/>
                </a:tc>
              </a:tr>
              <a:tr h="929648"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Ears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  <a:tr h="929648">
                <a:tc>
                  <a:txBody>
                    <a:bodyPr/>
                    <a:lstStyle/>
                    <a:p>
                      <a:r>
                        <a:rPr lang="en-US" altLang="zh-CN" sz="3200" dirty="0" smtClean="0"/>
                        <a:t>Tails</a:t>
                      </a:r>
                      <a:endParaRPr lang="zh-CN" alt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929648">
                <a:tc>
                  <a:txBody>
                    <a:bodyPr/>
                    <a:lstStyle/>
                    <a:p>
                      <a:pPr marL="0" algn="l" defTabSz="826135" rtl="0" eaLnBrk="1" latinLnBrk="0" hangingPunct="1"/>
                      <a:r>
                        <a:rPr lang="en-US" altLang="zh-CN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Tusks</a:t>
                      </a:r>
                      <a:endParaRPr lang="zh-CN" altLang="en-US" sz="3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929648">
                <a:tc>
                  <a:txBody>
                    <a:bodyPr/>
                    <a:lstStyle/>
                    <a:p>
                      <a:pPr marL="0" algn="l" defTabSz="826135" rtl="0" eaLnBrk="1" latinLnBrk="0" hangingPunct="1"/>
                      <a:r>
                        <a:rPr lang="en-US" altLang="zh-CN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Fur</a:t>
                      </a:r>
                      <a:endParaRPr lang="zh-CN" altLang="en-US" sz="32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" t="-3835" r="75076" b="53545"/>
          <a:stretch>
            <a:fillRect/>
          </a:stretch>
        </p:blipFill>
        <p:spPr>
          <a:xfrm>
            <a:off x="188685" y="-246745"/>
            <a:ext cx="2129246" cy="3121590"/>
          </a:xfrm>
          <a:prstGeom prst="rect">
            <a:avLst/>
          </a:prstGeom>
        </p:spPr>
      </p:pic>
      <p:pic>
        <p:nvPicPr>
          <p:cNvPr id="4" name="图片 3" descr="woolly-mammoth-2722882_64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8334" y="759373"/>
            <a:ext cx="2204544" cy="2204544"/>
          </a:xfrm>
          <a:prstGeom prst="rect">
            <a:avLst/>
          </a:prstGeom>
        </p:spPr>
      </p:pic>
      <p:pic>
        <p:nvPicPr>
          <p:cNvPr id="5" name="图片 4" descr="elephant-3095554_6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832380" y="346841"/>
            <a:ext cx="4118743" cy="32949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" t="-3835" r="75076" b="53545"/>
          <a:stretch>
            <a:fillRect/>
          </a:stretch>
        </p:blipFill>
        <p:spPr>
          <a:xfrm>
            <a:off x="188685" y="-246745"/>
            <a:ext cx="2129246" cy="3121590"/>
          </a:xfrm>
          <a:prstGeom prst="rect">
            <a:avLst/>
          </a:prstGeom>
        </p:spPr>
      </p:pic>
      <p:sp>
        <p:nvSpPr>
          <p:cNvPr id="9" name="标题 1"/>
          <p:cNvSpPr txBox="1"/>
          <p:nvPr/>
        </p:nvSpPr>
        <p:spPr>
          <a:xfrm>
            <a:off x="425669" y="2608479"/>
            <a:ext cx="11328179" cy="8572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8261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600" b="1" dirty="0" smtClean="0">
                <a:latin typeface="+mn-lt"/>
                <a:ea typeface="+mn-ea"/>
                <a:cs typeface="+mn-cs"/>
              </a:rPr>
              <a:t>Read pages 6</a:t>
            </a:r>
            <a:r>
              <a:rPr lang="en-US" altLang="zh-CN" sz="3600" b="1" dirty="0">
                <a:latin typeface="+mn-lt"/>
                <a:ea typeface="+mn-ea"/>
                <a:cs typeface="+mn-cs"/>
              </a:rPr>
              <a:t>-</a:t>
            </a:r>
            <a:r>
              <a:rPr lang="en-US" altLang="zh-CN" sz="3600" b="1" dirty="0" smtClean="0">
                <a:latin typeface="+mn-lt"/>
                <a:ea typeface="+mn-ea"/>
                <a:cs typeface="+mn-cs"/>
              </a:rPr>
              <a:t>7. Why does the scientists study mammoth remains?</a:t>
            </a:r>
            <a:endParaRPr lang="zh-CN" altLang="en-US" sz="3600" b="1" dirty="0" smtClean="0"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49" y="3589675"/>
            <a:ext cx="2223595" cy="2665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" t="-3835" r="75076" b="53545"/>
          <a:stretch>
            <a:fillRect/>
          </a:stretch>
        </p:blipFill>
        <p:spPr>
          <a:xfrm>
            <a:off x="-130728" y="-246745"/>
            <a:ext cx="2129246" cy="3121590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1796211" y="820552"/>
            <a:ext cx="10395789" cy="6480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8261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 smtClean="0">
                <a:latin typeface="+mn-lt"/>
                <a:ea typeface="+mn-ea"/>
                <a:cs typeface="+mn-cs"/>
              </a:rPr>
              <a:t>Complete the chart with the information in the book</a:t>
            </a:r>
            <a:endParaRPr lang="zh-CN" altLang="en-US" sz="4000" b="1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1310868"/>
              </p:ext>
            </p:extLst>
          </p:nvPr>
        </p:nvGraphicFramePr>
        <p:xfrm>
          <a:off x="1371600" y="2270236"/>
          <a:ext cx="10184523" cy="4563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4841"/>
                <a:gridCol w="3394841"/>
                <a:gridCol w="3394841"/>
              </a:tblGrid>
              <a:tr h="1340067">
                <a:tc>
                  <a:txBody>
                    <a:bodyPr/>
                    <a:lstStyle/>
                    <a:p>
                      <a:pPr marL="0" marR="0" indent="0" algn="l" defTabSz="8261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6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Yuka</a:t>
                      </a:r>
                      <a:endParaRPr lang="zh-CN" altLang="en-US" sz="3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261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600" dirty="0" smtClean="0">
                          <a:solidFill>
                            <a:schemeClr val="bg1"/>
                          </a:solidFill>
                        </a:rPr>
                        <a:t>Findings</a:t>
                      </a:r>
                      <a:endParaRPr lang="zh-CN" altLang="en-US" sz="36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261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600" dirty="0" smtClean="0">
                          <a:solidFill>
                            <a:schemeClr val="bg1"/>
                          </a:solidFill>
                        </a:rPr>
                        <a:t>Scientists’ guess</a:t>
                      </a:r>
                      <a:endParaRPr lang="zh-CN" altLang="en-US" sz="36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</a:tr>
              <a:tr h="1023049">
                <a:tc rowSpan="4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261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dirty="0" smtClean="0">
                          <a:solidFill>
                            <a:srgbClr val="002060"/>
                          </a:solidFill>
                        </a:rPr>
                        <a:t>thick fur and whole foot-pads, with some of the flesh </a:t>
                      </a: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261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most likely two and a half years</a:t>
                      </a:r>
                      <a:endParaRPr lang="zh-CN" altLang="en-US" sz="28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</a:tr>
              <a:tr h="53461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3461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3461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6" name="图片 1" descr="http://p1.so.qhimgs1.com/bdr/_240_/t019123686c790f05d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028" y="4086426"/>
            <a:ext cx="3155793" cy="2093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" t="-3835" r="75076" b="53545"/>
          <a:stretch>
            <a:fillRect/>
          </a:stretch>
        </p:blipFill>
        <p:spPr>
          <a:xfrm>
            <a:off x="-130728" y="-246745"/>
            <a:ext cx="2129246" cy="3121590"/>
          </a:xfrm>
          <a:prstGeom prst="rect">
            <a:avLst/>
          </a:prstGeom>
        </p:spPr>
      </p:pic>
      <p:sp>
        <p:nvSpPr>
          <p:cNvPr id="5" name="标题 1"/>
          <p:cNvSpPr txBox="1"/>
          <p:nvPr/>
        </p:nvSpPr>
        <p:spPr>
          <a:xfrm>
            <a:off x="1796211" y="820552"/>
            <a:ext cx="10395789" cy="6480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8261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9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000" b="1" dirty="0" smtClean="0">
                <a:latin typeface="+mn-lt"/>
                <a:ea typeface="+mn-ea"/>
                <a:cs typeface="+mn-cs"/>
              </a:rPr>
              <a:t>Complete the chart with the information in the book</a:t>
            </a:r>
            <a:endParaRPr lang="zh-CN" altLang="en-US" sz="3600" b="1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1434662" y="2475187"/>
          <a:ext cx="10184523" cy="4063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4841"/>
                <a:gridCol w="3394841"/>
                <a:gridCol w="3394841"/>
              </a:tblGrid>
              <a:tr h="1340067">
                <a:tc>
                  <a:txBody>
                    <a:bodyPr/>
                    <a:lstStyle/>
                    <a:p>
                      <a:pPr marL="0" marR="0" indent="0" algn="l" defTabSz="8261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600" b="1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Lyuba</a:t>
                      </a:r>
                      <a:endParaRPr lang="zh-CN" altLang="en-US" sz="36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261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600" dirty="0" smtClean="0">
                          <a:solidFill>
                            <a:schemeClr val="bg1"/>
                          </a:solidFill>
                        </a:rPr>
                        <a:t>Findings</a:t>
                      </a:r>
                      <a:endParaRPr lang="zh-CN" altLang="en-US" sz="36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82613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3600" dirty="0" smtClean="0">
                          <a:solidFill>
                            <a:schemeClr val="bg1"/>
                          </a:solidFill>
                        </a:rPr>
                        <a:t>Scientists’ guessing</a:t>
                      </a:r>
                      <a:endParaRPr lang="zh-CN" altLang="en-US" sz="36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</a:tr>
              <a:tr h="1023049">
                <a:tc rowSpan="4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dirty="0" smtClean="0">
                          <a:solidFill>
                            <a:srgbClr val="002060"/>
                          </a:solidFill>
                        </a:rPr>
                        <a:t>trunk was full of earth</a:t>
                      </a:r>
                      <a:endParaRPr lang="zh-CN" altLang="en-US" sz="28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28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drowned in the mud</a:t>
                      </a:r>
                      <a:endParaRPr lang="zh-CN" altLang="en-US" sz="280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zh-CN" altLang="en-US" dirty="0"/>
                    </a:p>
                  </a:txBody>
                  <a:tcPr/>
                </a:tc>
              </a:tr>
              <a:tr h="53461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3461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53461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图片 2" descr="http://p1.so.qhimgs1.com/bdr/_240_/t0182ace69eb23f2ea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39" y="4060063"/>
            <a:ext cx="2812417" cy="21042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" t="-3835" r="75076" b="53545"/>
          <a:stretch>
            <a:fillRect/>
          </a:stretch>
        </p:blipFill>
        <p:spPr>
          <a:xfrm>
            <a:off x="-130728" y="-246745"/>
            <a:ext cx="2129246" cy="3121590"/>
          </a:xfrm>
          <a:prstGeom prst="rect">
            <a:avLst/>
          </a:prstGeom>
        </p:spPr>
      </p:pic>
      <p:sp>
        <p:nvSpPr>
          <p:cNvPr id="11" name="内容占位符 2"/>
          <p:cNvSpPr txBox="1"/>
          <p:nvPr/>
        </p:nvSpPr>
        <p:spPr>
          <a:xfrm>
            <a:off x="1142999" y="2089033"/>
            <a:ext cx="10582276" cy="1019174"/>
          </a:xfrm>
          <a:prstGeom prst="rect">
            <a:avLst/>
          </a:prstGeom>
        </p:spPr>
        <p:txBody>
          <a:bodyPr/>
          <a:lstStyle>
            <a:lvl1pPr marL="206375" indent="-206375" algn="l" defTabSz="826135" rtl="0" eaLnBrk="1" latinLnBrk="0" hangingPunct="1">
              <a:lnSpc>
                <a:spcPct val="90000"/>
              </a:lnSpc>
              <a:spcBef>
                <a:spcPts val="905"/>
              </a:spcBef>
              <a:buFont typeface="Arial" panose="020B0604020202020204" pitchFamily="34" charset="0"/>
              <a:buChar char="•"/>
              <a:defRPr sz="2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9760" indent="-206375" algn="l" defTabSz="826135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217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2510" indent="-206375" algn="l" defTabSz="826135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8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5895" indent="-206375" algn="l" defTabSz="826135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58645" indent="-206375" algn="l" defTabSz="826135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2030" indent="-206375" algn="l" defTabSz="826135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84780" indent="-206375" algn="l" defTabSz="826135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98165" indent="-206375" algn="l" defTabSz="826135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10915" indent="-206375" algn="l" defTabSz="826135" rtl="0" eaLnBrk="1" latinLnBrk="0" hangingPunct="1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4000" b="1" dirty="0" smtClean="0"/>
              <a:t>Do you think woolly mammoth should be brought back to life by cloning? Why or why not?</a:t>
            </a:r>
            <a:endParaRPr lang="zh-CN" altLang="en-US" sz="40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187" y="3762374"/>
            <a:ext cx="4667250" cy="2872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自定义设计方案">
  <a:themeElements>
    <a:clrScheme name="52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375439"/>
      </a:accent1>
      <a:accent2>
        <a:srgbClr val="375439"/>
      </a:accent2>
      <a:accent3>
        <a:srgbClr val="375439"/>
      </a:accent3>
      <a:accent4>
        <a:srgbClr val="375439"/>
      </a:accent4>
      <a:accent5>
        <a:srgbClr val="375439"/>
      </a:accent5>
      <a:accent6>
        <a:srgbClr val="375439"/>
      </a:accent6>
      <a:hlink>
        <a:srgbClr val="325F0B"/>
      </a:hlink>
      <a:folHlink>
        <a:srgbClr val="79D02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主题">
  <a:themeElements>
    <a:clrScheme name="自定义 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985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1">
      <a:majorFont>
        <a:latin typeface="Calibri"/>
        <a:ea typeface="微软雅黑"/>
        <a:cs typeface=""/>
      </a:majorFont>
      <a:minorFont>
        <a:latin typeface="Calibri Light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176</Words>
  <Application>Microsoft Office PowerPoint</Application>
  <PresentationFormat>自定义</PresentationFormat>
  <Paragraphs>45</Paragraphs>
  <Slides>10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4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1_Office 主题</vt:lpstr>
      <vt:lpstr>5_自定义设计方案</vt:lpstr>
      <vt:lpstr>7_Office 主题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fltrp</cp:lastModifiedBy>
  <cp:revision>158</cp:revision>
  <dcterms:created xsi:type="dcterms:W3CDTF">2015-09-21T06:44:00Z</dcterms:created>
  <dcterms:modified xsi:type="dcterms:W3CDTF">2019-01-23T01:28:52Z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2052-11.1.0.8236</vt:lpwstr>
  </property>
</Properties>
</file>