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0" r:id="rId15"/>
    <p:sldId id="278" r:id="rId16"/>
    <p:sldId id="277" r:id="rId17"/>
    <p:sldId id="271" r:id="rId18"/>
    <p:sldId id="272" r:id="rId19"/>
    <p:sldId id="279" r:id="rId20"/>
    <p:sldId id="276" r:id="rId21"/>
    <p:sldId id="273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tivity 1" id="{C24E76F7-CE1C-4D24-8253-D07940595A14}">
          <p14:sldIdLst>
            <p14:sldId id="256"/>
            <p14:sldId id="257"/>
            <p14:sldId id="258"/>
          </p14:sldIdLst>
        </p14:section>
        <p14:section name="activity 2" id="{5F4EE7CB-3335-49B8-84F2-A93FAFEA5184}">
          <p14:sldIdLst>
            <p14:sldId id="269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80"/>
          </p14:sldIdLst>
        </p14:section>
        <p14:section name="activity 3" id="{63823556-6BE8-41F7-AEF8-1F816D4307D3}">
          <p14:sldIdLst>
            <p14:sldId id="278"/>
            <p14:sldId id="277"/>
          </p14:sldIdLst>
        </p14:section>
        <p14:section name="activity 4" id="{733C18F5-B3FA-4F48-A64A-00B1934D0D3B}">
          <p14:sldIdLst>
            <p14:sldId id="271"/>
            <p14:sldId id="272"/>
            <p14:sldId id="279"/>
            <p14:sldId id="276"/>
            <p14:sldId id="27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6838" autoAdjust="0"/>
  </p:normalViewPr>
  <p:slideViewPr>
    <p:cSldViewPr snapToGrid="0">
      <p:cViewPr varScale="1">
        <p:scale>
          <a:sx n="66" d="100"/>
          <a:sy n="66" d="100"/>
        </p:scale>
        <p:origin x="-1301" y="-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4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0A5F4-7FE9-4E47-9202-C371BE7E05EC}" type="datetimeFigureOut">
              <a:rPr lang="zh-CN" altLang="en-US" smtClean="0"/>
              <a:pPr/>
              <a:t>2019/2/18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16877-C071-43F1-96A0-7DC5C483AE2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98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Watch </a:t>
            </a:r>
            <a:r>
              <a:rPr lang="en-US" altLang="zh-CN" dirty="0" smtClean="0"/>
              <a:t>a video </a:t>
            </a:r>
            <a:r>
              <a:rPr lang="en-US" altLang="zh-CN" dirty="0"/>
              <a:t>to know more about the hippo. </a:t>
            </a:r>
            <a:r>
              <a:rPr lang="en-US" altLang="zh-CN" dirty="0" smtClean="0"/>
              <a:t>(03:38-04:38</a:t>
            </a:r>
            <a:r>
              <a:rPr lang="en-US" altLang="zh-CN" dirty="0"/>
              <a:t>)</a:t>
            </a:r>
          </a:p>
          <a:p>
            <a:r>
              <a:rPr lang="zh-CN" altLang="en-US" dirty="0"/>
              <a:t>视频网址：</a:t>
            </a:r>
            <a:r>
              <a:rPr lang="en-US" altLang="zh-CN" dirty="0"/>
              <a:t>http://www.iqiyi.com/w_19ru2mjdq1.html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94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two pictures are the example of the posters. </a:t>
            </a:r>
          </a:p>
          <a:p>
            <a:r>
              <a:rPr lang="en-US" altLang="zh-CN" dirty="0"/>
              <a:t>Students (in pairs) present their poster and retell the story according to their notes in task 1 and task 2. </a:t>
            </a:r>
          </a:p>
          <a:p>
            <a:r>
              <a:rPr lang="en-US" altLang="zh-CN" dirty="0"/>
              <a:t>Students are allowed to choose 1 or 2 to present.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512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Complete: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students could finish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assignments in the tasks.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report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should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include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parts, one part is about the animal,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other part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about the survivor.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Correct: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and expressions related to this lesson is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 correctly.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Pronunciation and tone: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students’ pronunciation is easy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understand and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pronounced correctly.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Body language: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students use proper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gestures in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speech,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as eye contact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audience.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796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Read the news again and think:</a:t>
            </a:r>
          </a:p>
          <a:p>
            <a:r>
              <a:rPr lang="en-US" altLang="zh-CN" dirty="0" smtClean="0"/>
              <a:t>Why </a:t>
            </a:r>
            <a:r>
              <a:rPr lang="en-US" altLang="zh-CN" dirty="0"/>
              <a:t>did the hippos attack the tourists?</a:t>
            </a:r>
          </a:p>
          <a:p>
            <a:r>
              <a:rPr lang="en-US" altLang="zh-CN" dirty="0"/>
              <a:t>What should we pay attention to when travelling in the wild?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955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Students are going to introduce their wildlife guide booklet to the class.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606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Complete: The students could finish the assignments in the tasks. The report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should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include two parts, one part is about the animal, the other part is about the survivor.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Correct: The words and expressions related to this lesson is used correctly.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Pronunciation and tone: The students’ pronunciation is easy to understand and pronounced correctly.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Body language: The students use proper gestures in speech, such as eye contact with the audience.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334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676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If you want to know more about wildlife animals, please refer to the documentary of BBC. You can watch them on this website: http://www.iqiyi.com/jilupian/bbc.html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93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Read the news and talk about:</a:t>
            </a:r>
          </a:p>
          <a:p>
            <a:endParaRPr lang="en-US" altLang="zh-CN" dirty="0"/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Why did the hippo attack these two tourists?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 we pay attention to when travelling in the wild?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16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What can you see </a:t>
            </a:r>
            <a:r>
              <a:rPr lang="en-US" altLang="zh-CN" dirty="0" smtClean="0"/>
              <a:t>from </a:t>
            </a:r>
            <a:r>
              <a:rPr lang="en-US" altLang="zh-CN" dirty="0"/>
              <a:t>the front cover?</a:t>
            </a:r>
          </a:p>
          <a:p>
            <a:r>
              <a:rPr lang="en-US" altLang="zh-CN" dirty="0"/>
              <a:t>Do you want to know who are the lucky survivors and how did they survive?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074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Reptiles</a:t>
            </a:r>
            <a:r>
              <a:rPr lang="zh-CN" altLang="en-US" dirty="0"/>
              <a:t>可以超链接到下一页，下一页有更多的爬行动物，用图片解释该词。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477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此处点击</a:t>
            </a:r>
            <a:r>
              <a:rPr lang="en-US" altLang="zh-CN" dirty="0"/>
              <a:t>reptiles</a:t>
            </a:r>
            <a:r>
              <a:rPr lang="zh-CN" altLang="en-US" dirty="0"/>
              <a:t>这个单词可以超链接回前一页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602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Watch video </a:t>
            </a:r>
            <a:r>
              <a:rPr lang="en-US" altLang="zh-CN" dirty="0"/>
              <a:t>to understand what is the meaning of “lunge</a:t>
            </a:r>
            <a:r>
              <a:rPr lang="en-US" altLang="zh-CN" dirty="0" smtClean="0"/>
              <a:t>”. (00:26-00:34</a:t>
            </a:r>
            <a:r>
              <a:rPr lang="en-US" altLang="zh-CN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视频网址：</a:t>
            </a:r>
            <a:r>
              <a:rPr lang="en-US" altLang="zh-CN" dirty="0"/>
              <a:t>http://www.iqiyi.com/w_19ru2mjdq1.html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907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Talk about more </a:t>
            </a:r>
            <a:r>
              <a:rPr lang="en-US" altLang="zh-CN" dirty="0" smtClean="0"/>
              <a:t>about </a:t>
            </a:r>
            <a:r>
              <a:rPr lang="en-US" altLang="zh-CN" dirty="0"/>
              <a:t>crocodiles, for example:</a:t>
            </a:r>
          </a:p>
          <a:p>
            <a:r>
              <a:rPr lang="en-US" altLang="zh-CN" dirty="0"/>
              <a:t>Where do they live?</a:t>
            </a:r>
          </a:p>
          <a:p>
            <a:r>
              <a:rPr lang="en-US" altLang="zh-CN" dirty="0"/>
              <a:t>What do they eat?</a:t>
            </a:r>
          </a:p>
          <a:p>
            <a:r>
              <a:rPr lang="en-US" altLang="zh-CN" dirty="0"/>
              <a:t>How long can they live?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283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词汇拓展，</a:t>
            </a:r>
            <a:r>
              <a:rPr lang="en-US" altLang="zh-CN" dirty="0"/>
              <a:t>survive, survival, survivor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879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What other methods can you think of to help David?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6877-C071-43F1-96A0-7DC5C483AE2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07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005FC5-805D-4539-B560-8ED11D148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DEFE2CD-2AAF-476C-9B77-72296715C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EA2FD88-A2E3-4F10-A9E5-C4016CA25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E0C4-743F-4215-A090-4D829D1E977C}" type="datetimeFigureOut">
              <a:rPr lang="zh-CN" altLang="en-US" smtClean="0"/>
              <a:pPr/>
              <a:t>2019/2/18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FBBE00-0761-44B7-9DE4-E40245E8A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E2D746-DBCF-4820-80D3-14C8DAC9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CF7D-B10B-4688-9F76-08180FCBCF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BA8A4AE-41DE-4A03-8AA1-B88EB74E8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EE13E51-8C3B-4E22-A327-B312D5946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A4D174E-096F-401F-B0A0-DEFE8A71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E0C4-743F-4215-A090-4D829D1E977C}" type="datetimeFigureOut">
              <a:rPr lang="zh-CN" altLang="en-US" smtClean="0"/>
              <a:pPr/>
              <a:t>2019/2/18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BE2210-1614-464B-9830-47B65F0C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E5F98A9-4707-4B94-AA24-67F48C8C4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CF7D-B10B-4688-9F76-08180FCBCF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93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92AAA70-3DF1-41D2-89AE-98C5BBD0B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905E1AC-2378-4339-84D8-BEF4C5D80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3151E54-C1EE-47EC-80A6-8015BF126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E0C4-743F-4215-A090-4D829D1E977C}" type="datetimeFigureOut">
              <a:rPr lang="zh-CN" altLang="en-US" smtClean="0"/>
              <a:pPr/>
              <a:t>2019/2/18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6F58959-2362-4EE2-B208-09D1E124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FC2430-5041-4916-B3F1-697FCDFD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CF7D-B10B-4688-9F76-08180FCBCF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22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F3C8E5-862A-48F1-BF83-821D6524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D7C0FA0-9143-415A-BCD7-6452CC9DA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535A0-18F2-40CF-836E-4A6F3021C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E0C4-743F-4215-A090-4D829D1E977C}" type="datetimeFigureOut">
              <a:rPr lang="zh-CN" altLang="en-US" smtClean="0"/>
              <a:pPr/>
              <a:t>2019/2/18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82DF93F-5252-41D1-97C1-7FDA42522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1C9CEB7-4D34-4A6A-ADA0-A2AEA861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CF7D-B10B-4688-9F76-08180FCBCF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781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0ADE4A-4FB3-4942-A4AC-FE8793A89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FAA5B74-D5B6-49A1-8670-60803231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F7D90E-77CB-4A3C-B7F2-146D58DCD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E0C4-743F-4215-A090-4D829D1E977C}" type="datetimeFigureOut">
              <a:rPr lang="zh-CN" altLang="en-US" smtClean="0"/>
              <a:pPr/>
              <a:t>2019/2/18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844AC31-B50E-476B-AF5D-44D7A3F67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BD8AFF7-A5A5-40C3-8679-BFF9CC85F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CF7D-B10B-4688-9F76-08180FCBCF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499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ADF4A4-7638-4A8E-89B2-A35760844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7701EDC-C49B-4E65-B083-9792B1A2B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778EC1E-A27A-41C0-BB11-3DCB13AB8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12BEDDA-E09F-4FB1-AD16-A3FD3BF8C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E0C4-743F-4215-A090-4D829D1E977C}" type="datetimeFigureOut">
              <a:rPr lang="zh-CN" altLang="en-US" smtClean="0"/>
              <a:pPr/>
              <a:t>2019/2/18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045615-FAF3-4CF9-9542-C4FF14185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946A38E-36BA-427C-8F53-E791E346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CF7D-B10B-4688-9F76-08180FCBCF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17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1D630D-7542-4798-BFAC-44493578E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02BF511-328E-4C9B-B776-450A3CAAD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30C67D1-3733-4395-BFCA-800CB98F2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23DD683-607C-481F-90C4-81E54784F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2E96586-B2FC-45DF-B3EB-BBAD7DC3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31CAC8F-7686-4FEA-A705-A2B1AE771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E0C4-743F-4215-A090-4D829D1E977C}" type="datetimeFigureOut">
              <a:rPr lang="zh-CN" altLang="en-US" smtClean="0"/>
              <a:pPr/>
              <a:t>2019/2/18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4D83792-3FE0-417F-971B-3DB69C4C2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6913886-E6D4-42E2-B4A9-54BEBEEC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CF7D-B10B-4688-9F76-08180FCBCF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76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0C0D5A-D3BD-44F3-956F-B65DA91EC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C7D54E1-CD3E-4EAC-A648-7BCE773F6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E0C4-743F-4215-A090-4D829D1E977C}" type="datetimeFigureOut">
              <a:rPr lang="zh-CN" altLang="en-US" smtClean="0"/>
              <a:pPr/>
              <a:t>2019/2/18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D031E5-6974-41D0-8703-494CED65E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6E7B4C7-16FC-4866-BDA2-BB09A761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CF7D-B10B-4688-9F76-08180FCBCF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86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FF842BD-D71D-4750-A6A4-A60F88D9F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E0C4-743F-4215-A090-4D829D1E977C}" type="datetimeFigureOut">
              <a:rPr lang="zh-CN" altLang="en-US" smtClean="0"/>
              <a:pPr/>
              <a:t>2019/2/18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7CFE618-99E4-49B3-A8C3-6F539B56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6C15E51-1F5D-4EE8-B33F-F97E846A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CF7D-B10B-4688-9F76-08180FCBCF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59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EE412E-A58D-45A0-A2D8-76F31A64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5D89A2F-619B-4BDC-B272-1161FCE2A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946B6A5-3BA8-4E4E-872D-6A4F3CBEC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1434314-CCEE-4E2A-8F2A-FC2ED7EA1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E0C4-743F-4215-A090-4D829D1E977C}" type="datetimeFigureOut">
              <a:rPr lang="zh-CN" altLang="en-US" smtClean="0"/>
              <a:pPr/>
              <a:t>2019/2/18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09C318D-8294-421F-80E1-672F0A406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56117E9-7AAD-4490-B59D-904C3352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CF7D-B10B-4688-9F76-08180FCBCF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99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CD57C7-B037-4F86-82EB-9EA55C391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4B70772-D635-428B-9F65-C5EDDB67D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BE58642-B118-4679-8C6B-FAFB6FCB1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0B4F68C-82C0-4B59-A1D4-79B3B459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E0C4-743F-4215-A090-4D829D1E977C}" type="datetimeFigureOut">
              <a:rPr lang="zh-CN" altLang="en-US" smtClean="0"/>
              <a:pPr/>
              <a:t>2019/2/18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8F63DC3-A6EC-40ED-A840-60FB09952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E3D5B1C-7B56-4740-AAA8-B72874664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CF7D-B10B-4688-9F76-08180FCBCF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78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AC818D9-ACE6-4FE7-A797-8A88F72C2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FC67ECF-5792-4F70-8296-E569981B3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731BE81-2E3F-485A-A11E-A7F4E7C3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FE0C4-743F-4215-A090-4D829D1E977C}" type="datetimeFigureOut">
              <a:rPr lang="zh-CN" altLang="en-US" smtClean="0"/>
              <a:pPr/>
              <a:t>2019/2/18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42654F9-6174-48D3-9769-CD018191A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B11B6B5-04CC-4778-987B-5C4101E98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BCF7D-B10B-4688-9F76-08180FCBCF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87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E07855-A83E-4378-97CC-9EF016EB6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4416" y="1379846"/>
            <a:ext cx="5903167" cy="1740725"/>
          </a:xfrm>
        </p:spPr>
        <p:txBody>
          <a:bodyPr/>
          <a:lstStyle/>
          <a:p>
            <a:r>
              <a:rPr lang="en-US" altLang="zh-CN" b="1" dirty="0"/>
              <a:t>Lucky</a:t>
            </a:r>
            <a:r>
              <a:rPr lang="en-US" altLang="zh-CN" b="1" i="1" dirty="0"/>
              <a:t> </a:t>
            </a:r>
            <a:r>
              <a:rPr lang="en-US" altLang="zh-CN" b="1" dirty="0"/>
              <a:t>Survivors</a:t>
            </a:r>
            <a:endParaRPr lang="zh-CN" altLang="en-US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3B03E36B-CFAF-44D7-A179-940D4116AC3B}"/>
              </a:ext>
            </a:extLst>
          </p:cNvPr>
          <p:cNvSpPr txBox="1"/>
          <p:nvPr/>
        </p:nvSpPr>
        <p:spPr>
          <a:xfrm>
            <a:off x="4198775" y="4091992"/>
            <a:ext cx="401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幸存者</a:t>
            </a:r>
            <a:endParaRPr lang="zh-CN" altLang="en-US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5285D79-D0CB-4D25-AE17-6CD7F680182A}"/>
              </a:ext>
            </a:extLst>
          </p:cNvPr>
          <p:cNvSpPr txBox="1"/>
          <p:nvPr/>
        </p:nvSpPr>
        <p:spPr>
          <a:xfrm>
            <a:off x="7053944" y="5985387"/>
            <a:ext cx="470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选自</a:t>
            </a:r>
            <a:r>
              <a:rPr lang="en-US" altLang="zh-CN" sz="2400" dirty="0" smtClean="0"/>
              <a:t>《</a:t>
            </a:r>
            <a:r>
              <a:rPr lang="zh-CN" altLang="en-US" sz="2400" dirty="0" smtClean="0"/>
              <a:t>多维阅读第</a:t>
            </a:r>
            <a:r>
              <a:rPr lang="en-US" altLang="zh-CN" sz="2400" dirty="0" smtClean="0"/>
              <a:t>17</a:t>
            </a:r>
            <a:r>
              <a:rPr lang="zh-CN" altLang="en-US" sz="2400" dirty="0" smtClean="0"/>
              <a:t>级</a:t>
            </a:r>
            <a:r>
              <a:rPr lang="en-US" altLang="zh-CN" sz="2400" dirty="0" smtClean="0"/>
              <a:t>》</a:t>
            </a:r>
            <a:endParaRPr lang="zh-CN" altLang="en-US" sz="2400" dirty="0"/>
          </a:p>
        </p:txBody>
      </p:sp>
      <p:pic>
        <p:nvPicPr>
          <p:cNvPr id="7" name="图片 6" descr="octopus-312381_6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56764" y="0"/>
            <a:ext cx="2335236" cy="1459523"/>
          </a:xfrm>
          <a:prstGeom prst="rect">
            <a:avLst/>
          </a:prstGeom>
        </p:spPr>
      </p:pic>
      <p:pic>
        <p:nvPicPr>
          <p:cNvPr id="8" name="图片 7" descr="alligators-37912_6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246245"/>
            <a:ext cx="3657600" cy="261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2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D16EB19-1AED-4781-AD8F-3D52A66DD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A Long Wait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CFA6F0B-76D3-4E19-91F8-D3DD55EF6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5458"/>
            <a:ext cx="10515600" cy="600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b="1" dirty="0" smtClean="0"/>
              <a:t>What </a:t>
            </a:r>
            <a:r>
              <a:rPr lang="en-US" altLang="zh-CN" sz="3600" b="1" dirty="0"/>
              <a:t>did David do to survive?</a:t>
            </a:r>
            <a:endParaRPr lang="zh-CN" altLang="zh-CN" sz="3600" b="1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xmlns="" id="{07B2F16C-1BEC-4C7B-9CD7-F5A7C141AA4A}"/>
              </a:ext>
            </a:extLst>
          </p:cNvPr>
          <p:cNvSpPr txBox="1">
            <a:spLocks/>
          </p:cNvSpPr>
          <p:nvPr/>
        </p:nvSpPr>
        <p:spPr>
          <a:xfrm>
            <a:off x="857251" y="2308192"/>
            <a:ext cx="9124949" cy="40451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>
                <a:solidFill>
                  <a:schemeClr val="accent1"/>
                </a:solidFill>
              </a:rPr>
              <a:t>He climbed a tree and tied himself to a branch.</a:t>
            </a:r>
          </a:p>
          <a:p>
            <a:r>
              <a:rPr lang="en-US" altLang="zh-CN" sz="3600" dirty="0">
                <a:solidFill>
                  <a:schemeClr val="accent1"/>
                </a:solidFill>
              </a:rPr>
              <a:t>He climbed higher in the tree and made a platform of sticks to lie on.</a:t>
            </a:r>
          </a:p>
          <a:p>
            <a:r>
              <a:rPr lang="en-US" altLang="zh-CN" sz="3600" dirty="0">
                <a:solidFill>
                  <a:schemeClr val="accent1"/>
                </a:solidFill>
              </a:rPr>
              <a:t>He hung toilet paper over the tree and waved his shirt like a flag. </a:t>
            </a:r>
          </a:p>
          <a:p>
            <a:r>
              <a:rPr lang="en-US" altLang="zh-CN" sz="3600" dirty="0">
                <a:solidFill>
                  <a:schemeClr val="accent1"/>
                </a:solidFill>
              </a:rPr>
              <a:t>He tried to make a flash of light by holding a tin box towards </a:t>
            </a:r>
            <a:r>
              <a:rPr lang="en-US" altLang="zh-CN" sz="3600" dirty="0" smtClean="0">
                <a:solidFill>
                  <a:schemeClr val="accent1"/>
                </a:solidFill>
              </a:rPr>
              <a:t>the sun</a:t>
            </a:r>
            <a:r>
              <a:rPr lang="en-US" altLang="zh-CN" sz="3600" dirty="0">
                <a:solidFill>
                  <a:schemeClr val="accent1"/>
                </a:solidFill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CN" altLang="zh-CN" sz="3600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9850" y="241935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Brave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67950" y="340995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Calm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87000" y="4457700"/>
            <a:ext cx="150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Clever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5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4" r="23193" b="7951"/>
          <a:stretch/>
        </p:blipFill>
        <p:spPr bwMode="auto">
          <a:xfrm>
            <a:off x="4975598" y="2657553"/>
            <a:ext cx="3979822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2D0E49-5968-4493-9B30-98493782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A Long Wait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0669CAD-9263-4080-91C4-07337C468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8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b="1" dirty="0" smtClean="0"/>
              <a:t>Why </a:t>
            </a:r>
            <a:r>
              <a:rPr lang="en-US" altLang="zh-CN" sz="3600" b="1" dirty="0"/>
              <a:t>do you think it was hard for the people in the helicopter to see David?</a:t>
            </a:r>
            <a:endParaRPr lang="zh-CN" altLang="zh-CN" sz="3600" b="1" dirty="0"/>
          </a:p>
          <a:p>
            <a:pPr marL="0" indent="0">
              <a:buNone/>
            </a:pPr>
            <a:endParaRPr lang="zh-CN" altLang="en-US" sz="36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3" t="15223" r="554" b="7937"/>
          <a:stretch/>
        </p:blipFill>
        <p:spPr bwMode="auto">
          <a:xfrm>
            <a:off x="2461415" y="2662990"/>
            <a:ext cx="2591848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3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3DED2A-D63A-4646-A269-DDC32D80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787" y="131527"/>
            <a:ext cx="10515600" cy="1188895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</a:rPr>
              <a:t>Dangerous Jumbo Squid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21E8F49-17E6-414A-A68F-0E12DFE14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7" y="1312420"/>
            <a:ext cx="10515600" cy="645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b="1" dirty="0" smtClean="0"/>
              <a:t>1. </a:t>
            </a:r>
            <a:r>
              <a:rPr lang="en-US" altLang="zh-CN" sz="3600" b="1" dirty="0"/>
              <a:t>Why are they dangerous animals?</a:t>
            </a:r>
            <a:endParaRPr lang="zh-CN" altLang="zh-CN" sz="36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950770DA-917A-4C83-B0C5-353967007F01}"/>
              </a:ext>
            </a:extLst>
          </p:cNvPr>
          <p:cNvSpPr txBox="1"/>
          <p:nvPr/>
        </p:nvSpPr>
        <p:spPr>
          <a:xfrm>
            <a:off x="8304244" y="4064246"/>
            <a:ext cx="2967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</a:rPr>
              <a:t>tentacles</a:t>
            </a:r>
            <a:endParaRPr lang="zh-CN" alt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90AAEF4F-5C1F-496E-B2A9-27FFFC33D96D}"/>
              </a:ext>
            </a:extLst>
          </p:cNvPr>
          <p:cNvSpPr txBox="1"/>
          <p:nvPr/>
        </p:nvSpPr>
        <p:spPr>
          <a:xfrm>
            <a:off x="8042988" y="2129451"/>
            <a:ext cx="4497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</a:rPr>
              <a:t>rows of sharp barbs</a:t>
            </a:r>
            <a:endParaRPr lang="zh-CN" altLang="en-US" sz="3600" b="1" dirty="0">
              <a:solidFill>
                <a:schemeClr val="accent1"/>
              </a:solidFill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xmlns="" id="{60986716-2F95-400D-A212-27AF491467B4}"/>
              </a:ext>
            </a:extLst>
          </p:cNvPr>
          <p:cNvCxnSpPr>
            <a:cxnSpLocks/>
          </p:cNvCxnSpPr>
          <p:nvPr/>
        </p:nvCxnSpPr>
        <p:spPr>
          <a:xfrm flipV="1">
            <a:off x="5243804" y="4397170"/>
            <a:ext cx="2967135" cy="4612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xmlns="" id="{5AAADCA9-84F7-420A-82BA-9F145EB5891F}"/>
              </a:ext>
            </a:extLst>
          </p:cNvPr>
          <p:cNvCxnSpPr>
            <a:cxnSpLocks/>
          </p:cNvCxnSpPr>
          <p:nvPr/>
        </p:nvCxnSpPr>
        <p:spPr>
          <a:xfrm flipV="1">
            <a:off x="6096000" y="2567771"/>
            <a:ext cx="1946988" cy="3485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DE0A301E-D3B3-4127-94B5-96E36744F683}"/>
              </a:ext>
            </a:extLst>
          </p:cNvPr>
          <p:cNvSpPr/>
          <p:nvPr/>
        </p:nvSpPr>
        <p:spPr>
          <a:xfrm>
            <a:off x="727786" y="5482668"/>
            <a:ext cx="10842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600" b="1" dirty="0" smtClean="0"/>
              <a:t>2. </a:t>
            </a:r>
            <a:r>
              <a:rPr lang="en-US" altLang="zh-CN" sz="3600" b="1" dirty="0"/>
              <a:t>Why do you think that squid might eat each other?</a:t>
            </a:r>
            <a:endParaRPr lang="zh-CN" altLang="zh-CN" sz="3600" b="1" dirty="0"/>
          </a:p>
          <a:p>
            <a:pPr algn="just">
              <a:spcAft>
                <a:spcPts val="0"/>
              </a:spcAft>
            </a:pPr>
            <a:r>
              <a:rPr lang="en-US" altLang="zh-CN" sz="3600" b="1" dirty="0" smtClean="0"/>
              <a:t>3. </a:t>
            </a:r>
            <a:r>
              <a:rPr lang="en-US" altLang="zh-CN" sz="3600" b="1" dirty="0"/>
              <a:t>What else do you know about squid?</a:t>
            </a:r>
            <a:endParaRPr lang="zh-CN" altLang="zh-CN" sz="36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" b="12202"/>
          <a:stretch/>
        </p:blipFill>
        <p:spPr bwMode="auto">
          <a:xfrm>
            <a:off x="3839100" y="2129451"/>
            <a:ext cx="2888271" cy="315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2" t="2634"/>
          <a:stretch/>
        </p:blipFill>
        <p:spPr bwMode="auto">
          <a:xfrm>
            <a:off x="2823411" y="2129451"/>
            <a:ext cx="1016915" cy="315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100" y="3695261"/>
            <a:ext cx="165258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48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E6C3A6-FCD7-468F-839E-2C57974F1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306"/>
            <a:ext cx="10515600" cy="1325563"/>
          </a:xfrm>
        </p:spPr>
        <p:txBody>
          <a:bodyPr/>
          <a:lstStyle/>
          <a:p>
            <a:r>
              <a:rPr lang="en-US" altLang="zh-CN" b="1" dirty="0"/>
              <a:t>The Jumbo Squid Territory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C2C412D-E784-476E-893B-F593290AC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6282" y="1216910"/>
            <a:ext cx="6175948" cy="1661201"/>
          </a:xfrm>
        </p:spPr>
        <p:txBody>
          <a:bodyPr>
            <a:normAutofit/>
          </a:bodyPr>
          <a:lstStyle/>
          <a:p>
            <a:pPr marL="742950" indent="-742950">
              <a:buNone/>
            </a:pPr>
            <a:r>
              <a:rPr lang="en-US" altLang="zh-CN" sz="3600" b="1" dirty="0" smtClean="0"/>
              <a:t>1.    Why </a:t>
            </a:r>
            <a:r>
              <a:rPr lang="en-US" altLang="zh-CN" sz="3600" b="1" dirty="0"/>
              <a:t>do you think </a:t>
            </a:r>
            <a:r>
              <a:rPr lang="en-US" altLang="zh-CN" sz="3600" b="1" dirty="0" err="1" smtClean="0"/>
              <a:t>Shanda</a:t>
            </a:r>
            <a:r>
              <a:rPr lang="en-US" altLang="zh-CN" sz="3600" b="1" dirty="0" smtClean="0"/>
              <a:t> didn’t </a:t>
            </a:r>
            <a:r>
              <a:rPr lang="en-US" altLang="zh-CN" sz="3600" b="1" dirty="0"/>
              <a:t>know which direction was up</a:t>
            </a:r>
            <a:r>
              <a:rPr lang="zh-CN" altLang="zh-CN" sz="3600" b="1" dirty="0" smtClean="0"/>
              <a:t>？</a:t>
            </a:r>
            <a:endParaRPr lang="en-US" altLang="zh-CN" sz="3600" b="1" dirty="0" smtClean="0"/>
          </a:p>
          <a:p>
            <a:pPr marL="742950" indent="-742950">
              <a:buAutoNum type="arabicPeriod"/>
            </a:pPr>
            <a:endParaRPr lang="en-US" altLang="zh-CN" sz="3600" b="1" dirty="0" smtClean="0"/>
          </a:p>
          <a:p>
            <a:pPr marL="742950" indent="-742950">
              <a:buAutoNum type="arabicPeriod"/>
            </a:pPr>
            <a:endParaRPr lang="zh-CN" altLang="zh-CN" sz="3600" b="1" dirty="0"/>
          </a:p>
          <a:p>
            <a:pPr marL="0" indent="0">
              <a:buNone/>
            </a:pPr>
            <a:endParaRPr lang="zh-CN" altLang="en-US" sz="36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41C6BC87-8111-4947-9064-030E497A4E16}"/>
              </a:ext>
            </a:extLst>
          </p:cNvPr>
          <p:cNvSpPr txBox="1"/>
          <p:nvPr/>
        </p:nvSpPr>
        <p:spPr>
          <a:xfrm>
            <a:off x="5833417" y="3184025"/>
            <a:ext cx="664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</a:rPr>
              <a:t>…jerked … around in the water</a:t>
            </a:r>
            <a:endParaRPr lang="zh-CN" alt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DF8F4E1B-1474-400C-9838-CAE4662F827B}"/>
              </a:ext>
            </a:extLst>
          </p:cNvPr>
          <p:cNvSpPr txBox="1"/>
          <p:nvPr/>
        </p:nvSpPr>
        <p:spPr>
          <a:xfrm>
            <a:off x="5831633" y="5401018"/>
            <a:ext cx="636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accent1"/>
                </a:solidFill>
              </a:rPr>
              <a:t>kicked </a:t>
            </a:r>
            <a:r>
              <a:rPr lang="en-US" altLang="zh-CN" sz="3600" b="1" dirty="0">
                <a:solidFill>
                  <a:schemeClr val="accent1"/>
                </a:solidFill>
              </a:rPr>
              <a:t>as hard as she could</a:t>
            </a:r>
            <a:endParaRPr lang="zh-CN" altLang="en-US" sz="3600" b="1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/>
          <a:stretch/>
        </p:blipFill>
        <p:spPr bwMode="auto">
          <a:xfrm>
            <a:off x="720296" y="1554807"/>
            <a:ext cx="1396794" cy="348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2"/>
          <a:stretch/>
        </p:blipFill>
        <p:spPr bwMode="auto">
          <a:xfrm>
            <a:off x="2102099" y="1554808"/>
            <a:ext cx="3257267" cy="348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16248" y="4422099"/>
            <a:ext cx="626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/>
              <a:t>2.    What did she do to survive?</a:t>
            </a:r>
            <a:endParaRPr lang="zh-CN" altLang="zh-CN" sz="3600" b="1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457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/>
              <a:t>Group work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74775"/>
          </a:xfrm>
        </p:spPr>
        <p:txBody>
          <a:bodyPr/>
          <a:lstStyle/>
          <a:p>
            <a:r>
              <a:rPr lang="en-US" altLang="zh-CN" dirty="0" smtClean="0"/>
              <a:t>Suppose you are a reporter who is reporting a case of animal attacking people. </a:t>
            </a:r>
          </a:p>
          <a:p>
            <a:r>
              <a:rPr lang="en-US" altLang="zh-CN" dirty="0" smtClean="0"/>
              <a:t>Use information from the book.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5030" y="3257014"/>
            <a:ext cx="4425042" cy="36009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Task 1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Make a poster to report the case. </a:t>
            </a:r>
          </a:p>
          <a:p>
            <a:r>
              <a:rPr lang="en-US" altLang="zh-CN" sz="2400" dirty="0" smtClean="0"/>
              <a:t>Show the name of the animal</a:t>
            </a:r>
          </a:p>
          <a:p>
            <a:r>
              <a:rPr lang="en-US" altLang="zh-CN" sz="2400" dirty="0" smtClean="0"/>
              <a:t>Show its territory, appearance, feature, hunting habit.</a:t>
            </a:r>
          </a:p>
          <a:p>
            <a:r>
              <a:rPr lang="en-US" altLang="zh-CN" sz="2400" dirty="0" smtClean="0"/>
              <a:t>Discuss how people could survive from the attack.</a:t>
            </a:r>
            <a:endParaRPr lang="zh-CN" altLang="en-US" sz="2400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19158" y="3249385"/>
            <a:ext cx="4523014" cy="360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Task 2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Interview the lucky survivors of the animal attack.</a:t>
            </a:r>
          </a:p>
          <a:p>
            <a:r>
              <a:rPr lang="en-US" altLang="zh-CN" sz="2400" dirty="0" smtClean="0"/>
              <a:t>List the information on a table.</a:t>
            </a:r>
          </a:p>
          <a:p>
            <a:r>
              <a:rPr lang="en-US" altLang="zh-CN" sz="2400" dirty="0" smtClean="0"/>
              <a:t>You should include: </a:t>
            </a:r>
          </a:p>
          <a:p>
            <a:r>
              <a:rPr lang="en-US" altLang="zh-CN" sz="2400" dirty="0" smtClean="0"/>
              <a:t>Action of the animal;</a:t>
            </a:r>
          </a:p>
          <a:p>
            <a:r>
              <a:rPr lang="en-US" altLang="zh-CN" sz="2400" dirty="0" smtClean="0"/>
              <a:t>Action of the lucky survivor;</a:t>
            </a:r>
          </a:p>
          <a:p>
            <a:r>
              <a:rPr lang="en-US" altLang="zh-CN" sz="2400" dirty="0" smtClean="0"/>
              <a:t>The lucky survivor’s feelings. </a:t>
            </a:r>
            <a:endParaRPr lang="zh-CN" altLang="en-US" sz="2400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0F0F28-6E3D-4934-96F9-2437F601E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5511"/>
            <a:ext cx="10515600" cy="1325563"/>
          </a:xfrm>
        </p:spPr>
        <p:txBody>
          <a:bodyPr/>
          <a:lstStyle/>
          <a:p>
            <a:r>
              <a:rPr lang="en-US" altLang="zh-CN" b="1" dirty="0"/>
              <a:t>Show Time – in pairs</a:t>
            </a:r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8B2158E-8C04-480D-A69E-C4DFF7B181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4" y="3011327"/>
            <a:ext cx="6040018" cy="3738466"/>
          </a:xfrm>
          <a:prstGeom prst="rect">
            <a:avLst/>
          </a:prstGeom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xmlns="" id="{622902BC-33F0-433D-81AA-E712A1AEC805}"/>
              </a:ext>
            </a:extLst>
          </p:cNvPr>
          <p:cNvSpPr txBox="1">
            <a:spLocks/>
          </p:cNvSpPr>
          <p:nvPr/>
        </p:nvSpPr>
        <p:spPr>
          <a:xfrm>
            <a:off x="1" y="1096347"/>
            <a:ext cx="12192000" cy="6484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600" dirty="0"/>
              <a:t>1. The Saltwater </a:t>
            </a:r>
            <a:r>
              <a:rPr lang="en-US" altLang="zh-CN" sz="3600" dirty="0" smtClean="0"/>
              <a:t>Crocodiles </a:t>
            </a:r>
            <a:r>
              <a:rPr lang="en-US" altLang="zh-CN" sz="3600" dirty="0"/>
              <a:t>and Lucky Survivor David.  </a:t>
            </a:r>
            <a:endParaRPr lang="zh-CN" altLang="en-US" sz="3600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xmlns="" id="{C1173B04-2158-402A-8B89-D540AED68C20}"/>
              </a:ext>
            </a:extLst>
          </p:cNvPr>
          <p:cNvSpPr txBox="1">
            <a:spLocks/>
          </p:cNvSpPr>
          <p:nvPr/>
        </p:nvSpPr>
        <p:spPr>
          <a:xfrm>
            <a:off x="1" y="2097671"/>
            <a:ext cx="12192000" cy="6484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600" dirty="0"/>
              <a:t>2. The Jumbo Squid and Lucky Survivor Shanda.  </a:t>
            </a:r>
            <a:endParaRPr lang="zh-CN" altLang="en-US" sz="36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0B4FA931-B21A-4FB8-B079-BC892B9DAC0E}"/>
              </a:ext>
            </a:extLst>
          </p:cNvPr>
          <p:cNvGrpSpPr/>
          <p:nvPr/>
        </p:nvGrpSpPr>
        <p:grpSpPr>
          <a:xfrm>
            <a:off x="7531358" y="3011327"/>
            <a:ext cx="3738466" cy="3738466"/>
            <a:chOff x="6758474" y="2936683"/>
            <a:chExt cx="3738466" cy="373846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2E29DACF-EB65-4B4C-BCA9-53A2E9E66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8474" y="2936683"/>
              <a:ext cx="3738466" cy="373846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9C70D22E-9A7E-48B5-89D3-5CCEFD1A8BFC}"/>
                </a:ext>
              </a:extLst>
            </p:cNvPr>
            <p:cNvSpPr txBox="1"/>
            <p:nvPr/>
          </p:nvSpPr>
          <p:spPr>
            <a:xfrm>
              <a:off x="6845560" y="6212313"/>
              <a:ext cx="2736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Bradley Hand ITC" panose="03070402050302030203" pitchFamily="66" charset="0"/>
                </a:rPr>
                <a:t>Eat everything!!!</a:t>
              </a:r>
              <a:endParaRPr lang="zh-CN" altLang="en-US" b="1" dirty="0">
                <a:latin typeface="Bradley Hand ITC" panose="030704020503020302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85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522125E-5824-4F81-A5C3-C83022EC6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+mn-lt"/>
                <a:ea typeface="+mn-ea"/>
                <a:cs typeface="+mn-cs"/>
              </a:rPr>
              <a:t>Assessment – Who is the best reporter? </a:t>
            </a:r>
            <a:endParaRPr lang="zh-CN" altLang="en-US" b="1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B2CA27E-A69C-44F8-AC88-C180101BE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37" y="1753280"/>
            <a:ext cx="11991635" cy="36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0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746266-EC17-46E9-BA89-735C04A2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+mn-lt"/>
                <a:ea typeface="+mn-ea"/>
                <a:cs typeface="+mn-cs"/>
              </a:rPr>
              <a:t>Understanding </a:t>
            </a:r>
            <a:r>
              <a:rPr lang="en-US" altLang="zh-CN" b="1" dirty="0" smtClean="0">
                <a:latin typeface="+mn-lt"/>
                <a:ea typeface="+mn-ea"/>
                <a:cs typeface="+mn-cs"/>
              </a:rPr>
              <a:t>Animals</a:t>
            </a:r>
            <a:endParaRPr lang="zh-CN" alt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1994CA7-222D-4E0D-9ADD-599CCB2F2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xmlns="" id="{64CFC3E0-8900-4B7E-B4BE-35999AB1D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6" y="1513505"/>
            <a:ext cx="10515600" cy="520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1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8015E6-52D2-4560-BD85-8A97695DC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+mn-lt"/>
                <a:ea typeface="+mn-ea"/>
                <a:cs typeface="+mn-cs"/>
              </a:rPr>
              <a:t>Group Work (in </a:t>
            </a:r>
            <a:r>
              <a:rPr lang="en-US" altLang="zh-CN" b="1" dirty="0">
                <a:latin typeface="+mn-lt"/>
                <a:ea typeface="+mn-ea"/>
                <a:cs typeface="+mn-cs"/>
              </a:rPr>
              <a:t>groups of </a:t>
            </a:r>
            <a:r>
              <a:rPr lang="en-US" altLang="zh-CN" b="1" dirty="0" smtClean="0">
                <a:latin typeface="+mn-lt"/>
                <a:ea typeface="+mn-ea"/>
                <a:cs typeface="+mn-cs"/>
              </a:rPr>
              <a:t>four)</a:t>
            </a:r>
            <a:endParaRPr lang="zh-CN" alt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E7E5A1-C27F-47DA-A2B1-8C8407F3F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5695496"/>
            <a:ext cx="10515600" cy="74962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3600" b="1" dirty="0"/>
              <a:t>Understanding Animals, Protect Ourselves</a:t>
            </a:r>
            <a:endParaRPr lang="zh-CN" altLang="en-US" sz="36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DF0B74C-9DF9-46E9-85AB-760F9E2501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3" y="3514013"/>
            <a:ext cx="3107095" cy="20713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B3D728E-FC9D-4B01-A365-E76B780BC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1680" b="24903"/>
          <a:stretch/>
        </p:blipFill>
        <p:spPr>
          <a:xfrm>
            <a:off x="3270490" y="3514014"/>
            <a:ext cx="2185715" cy="20713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5FC0B3F-F7ED-4855-874B-E9DA216F2C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3428"/>
          <a:stretch/>
        </p:blipFill>
        <p:spPr>
          <a:xfrm>
            <a:off x="5560398" y="3514013"/>
            <a:ext cx="3217401" cy="20713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DDF17E6-44AD-472E-BCDA-BDE05B216B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3129" b="5324"/>
          <a:stretch/>
        </p:blipFill>
        <p:spPr>
          <a:xfrm>
            <a:off x="8826838" y="3539315"/>
            <a:ext cx="3365162" cy="20460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3771" y="1698171"/>
            <a:ext cx="115201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Make a booklet, helping tourist to Kenya to travel safely in the wild.</a:t>
            </a:r>
          </a:p>
          <a:p>
            <a:pPr lvl="0"/>
            <a:r>
              <a:rPr lang="en-US" altLang="zh-CN" sz="2800" b="1" dirty="0" smtClean="0">
                <a:solidFill>
                  <a:schemeClr val="accent1"/>
                </a:solidFill>
              </a:rPr>
              <a:t>You should include:</a:t>
            </a:r>
            <a:r>
              <a:rPr lang="en-US" altLang="zh-CN" sz="2800" b="1" dirty="0" smtClean="0"/>
              <a:t> </a:t>
            </a:r>
          </a:p>
          <a:p>
            <a:pPr lvl="0"/>
            <a:r>
              <a:rPr lang="en-US" sz="2800" dirty="0" smtClean="0"/>
              <a:t>What </a:t>
            </a:r>
            <a:r>
              <a:rPr lang="en-US" sz="2800" dirty="0" smtClean="0"/>
              <a:t>animals they may see </a:t>
            </a:r>
            <a:r>
              <a:rPr lang="en-US" sz="2800" dirty="0" smtClean="0"/>
              <a:t>and why </a:t>
            </a:r>
            <a:r>
              <a:rPr lang="en-US" sz="2800" dirty="0" smtClean="0"/>
              <a:t>animals </a:t>
            </a:r>
            <a:r>
              <a:rPr lang="en-US" sz="2800" dirty="0" smtClean="0"/>
              <a:t>attack human beings sometimes?</a:t>
            </a:r>
            <a:endParaRPr lang="zh-CN" altLang="en-US" sz="2800" dirty="0" smtClean="0"/>
          </a:p>
          <a:p>
            <a:pPr lvl="0"/>
            <a:r>
              <a:rPr lang="en-US" sz="2800" dirty="0" smtClean="0"/>
              <a:t>What should tourists pay attention to if they meet these animals in the wild?</a:t>
            </a:r>
            <a:endParaRPr lang="zh-CN" altLang="en-US" sz="2800" dirty="0" smtClean="0"/>
          </a:p>
          <a:p>
            <a:r>
              <a:rPr lang="en-US" altLang="zh-CN" sz="2800" dirty="0" smtClean="0"/>
              <a:t>  </a:t>
            </a:r>
            <a:endParaRPr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304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522125E-5824-4F81-A5C3-C83022EC6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+mn-lt"/>
                <a:ea typeface="+mn-ea"/>
                <a:cs typeface="+mn-cs"/>
              </a:rPr>
              <a:t>Assessment – Which is the best booklet? </a:t>
            </a:r>
            <a:endParaRPr lang="zh-CN" altLang="en-US" b="1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3CCFB30-A3BF-430E-A833-33A8CCB97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24" y="1948348"/>
            <a:ext cx="11041566" cy="335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8F0982-502E-4A75-961E-D9F9F65DE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xmlns="" id="{A043207E-D5F9-4A23-B89D-D496E6FD8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3"/>
          <a:stretch/>
        </p:blipFill>
        <p:spPr>
          <a:xfrm>
            <a:off x="145856" y="649968"/>
            <a:ext cx="5801784" cy="4201950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2D40732E-22E5-48E7-B79F-CFA3EE5BCF95}"/>
              </a:ext>
            </a:extLst>
          </p:cNvPr>
          <p:cNvSpPr txBox="1"/>
          <p:nvPr/>
        </p:nvSpPr>
        <p:spPr>
          <a:xfrm>
            <a:off x="5409271" y="5579705"/>
            <a:ext cx="1670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/>
              <a:t>hippo</a:t>
            </a:r>
            <a:endParaRPr lang="zh-CN" altLang="en-US" sz="40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A9B8FD9-B4C9-49B4-A7C6-E10EBF9B4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45" t="5705" r="23312" b="13537"/>
          <a:stretch/>
        </p:blipFill>
        <p:spPr>
          <a:xfrm>
            <a:off x="6244361" y="649968"/>
            <a:ext cx="5835258" cy="42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7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6BFC6E-EBA7-47AA-99FB-67C63C830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+mn-lt"/>
                <a:ea typeface="+mn-ea"/>
                <a:cs typeface="+mn-cs"/>
              </a:rPr>
              <a:t>Homework</a:t>
            </a:r>
            <a:endParaRPr lang="zh-CN" alt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E1530CF-A046-4F81-8A36-B99209C76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2701"/>
            <a:ext cx="10515600" cy="72629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/>
              <a:t>1. Write an introduction to your poster or your booklet.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xmlns="" id="{02D26C3F-914E-4C85-B39E-27D89A769684}"/>
              </a:ext>
            </a:extLst>
          </p:cNvPr>
          <p:cNvSpPr txBox="1">
            <a:spLocks/>
          </p:cNvSpPr>
          <p:nvPr/>
        </p:nvSpPr>
        <p:spPr>
          <a:xfrm>
            <a:off x="838200" y="4553339"/>
            <a:ext cx="10593355" cy="1231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600" dirty="0"/>
              <a:t>2. Do you know other lucky survivor stories? </a:t>
            </a:r>
            <a:endParaRPr lang="en-US" altLang="zh-CN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600" dirty="0" smtClean="0"/>
              <a:t>    If </a:t>
            </a:r>
            <a:r>
              <a:rPr lang="en-US" altLang="zh-CN" sz="3600" dirty="0"/>
              <a:t>yes, please write it down. </a:t>
            </a:r>
            <a:endParaRPr lang="zh-CN" altLang="en-US" sz="36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ABF1D501-31C7-4BAF-91D8-4DFC4FE43EEB}"/>
              </a:ext>
            </a:extLst>
          </p:cNvPr>
          <p:cNvSpPr/>
          <p:nvPr/>
        </p:nvSpPr>
        <p:spPr>
          <a:xfrm>
            <a:off x="5435312" y="3429000"/>
            <a:ext cx="91082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6000" b="1" dirty="0">
                <a:ln/>
                <a:solidFill>
                  <a:schemeClr val="accent4"/>
                </a:solidFill>
              </a:rPr>
              <a:t>or</a:t>
            </a:r>
            <a:endParaRPr lang="zh-CN" altLang="en-US" sz="5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7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C8091D-3B8E-480F-89E7-9C0A0F895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940DD4B-3195-4FD7-A747-16CED1BC4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167" y="3019943"/>
            <a:ext cx="10515600" cy="11041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5400" dirty="0"/>
              <a:t>See you!</a:t>
            </a:r>
            <a:endParaRPr lang="zh-CN" altLang="en-US" sz="5400" dirty="0"/>
          </a:p>
        </p:txBody>
      </p:sp>
      <p:pic>
        <p:nvPicPr>
          <p:cNvPr id="4" name="图片 3" descr="octopus-312381_6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938" y="0"/>
            <a:ext cx="2749062" cy="1718164"/>
          </a:xfrm>
          <a:prstGeom prst="rect">
            <a:avLst/>
          </a:prstGeom>
        </p:spPr>
      </p:pic>
      <p:pic>
        <p:nvPicPr>
          <p:cNvPr id="5" name="图片 4" descr="alligators-37912_6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030907"/>
            <a:ext cx="3959167" cy="28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8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xmlns="" id="{77CBFFE0-5810-4859-AA02-CA17533DB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443" y="2067785"/>
            <a:ext cx="8302165" cy="4110145"/>
          </a:xfrm>
        </p:spPr>
      </p:pic>
      <p:sp>
        <p:nvSpPr>
          <p:cNvPr id="7" name="对话气泡: 圆角矩形 6">
            <a:extLst>
              <a:ext uri="{FF2B5EF4-FFF2-40B4-BE49-F238E27FC236}">
                <a16:creationId xmlns:a16="http://schemas.microsoft.com/office/drawing/2014/main" xmlns="" id="{FF7E2C27-0973-4F67-97D9-2A882A8FA938}"/>
              </a:ext>
            </a:extLst>
          </p:cNvPr>
          <p:cNvSpPr/>
          <p:nvPr/>
        </p:nvSpPr>
        <p:spPr>
          <a:xfrm>
            <a:off x="2917375" y="718454"/>
            <a:ext cx="4525347" cy="111499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8880236-E1EA-4D0E-B085-FDC11E9DC46A}"/>
              </a:ext>
            </a:extLst>
          </p:cNvPr>
          <p:cNvSpPr txBox="1"/>
          <p:nvPr/>
        </p:nvSpPr>
        <p:spPr>
          <a:xfrm>
            <a:off x="2824069" y="952786"/>
            <a:ext cx="5206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Kenya Wildlife Service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8389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B38AC1-737E-496A-80A2-EAA12F3D9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D6A5AB4D-CEA2-44E6-A7A9-6DB2827911B1}"/>
              </a:ext>
            </a:extLst>
          </p:cNvPr>
          <p:cNvSpPr txBox="1"/>
          <p:nvPr/>
        </p:nvSpPr>
        <p:spPr>
          <a:xfrm>
            <a:off x="3630385" y="632052"/>
            <a:ext cx="4778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+mj-lt"/>
                <a:ea typeface="+mj-ea"/>
                <a:cs typeface="+mj-cs"/>
              </a:rPr>
              <a:t>Observe the </a:t>
            </a:r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Cover </a:t>
            </a:r>
            <a:endParaRPr lang="zh-CN" alt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Documents and Settings\Administrator\桌面\多维阅读第17级封面函套和内文\幸存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064" y="1592960"/>
            <a:ext cx="3810000" cy="494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39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B1A744-F9BF-4322-B98A-690B9858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Dangerous Saltwater Crocs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A82B1EC-56BF-4315-8E1F-0A9D95586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733" y="1785401"/>
            <a:ext cx="10094858" cy="618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b="1" dirty="0" smtClean="0"/>
              <a:t>Why </a:t>
            </a:r>
            <a:r>
              <a:rPr lang="en-US" altLang="zh-CN" sz="3600" b="1" dirty="0"/>
              <a:t>are they dangerous animals?</a:t>
            </a:r>
            <a:endParaRPr lang="zh-CN" altLang="zh-CN" sz="3600" b="1" dirty="0"/>
          </a:p>
          <a:p>
            <a:pPr marL="0" indent="0">
              <a:buNone/>
            </a:pPr>
            <a:endParaRPr lang="zh-CN" altLang="en-US" sz="36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5E8AE34-E538-4BE0-A59E-5DCD1864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33" t="8640" b="10506"/>
          <a:stretch>
            <a:fillRect/>
          </a:stretch>
        </p:blipFill>
        <p:spPr>
          <a:xfrm flipH="1">
            <a:off x="1674044" y="2454727"/>
            <a:ext cx="3571723" cy="22412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BDF2B82-D6F0-4812-BBB5-39FB7DF5D671}"/>
              </a:ext>
            </a:extLst>
          </p:cNvPr>
          <p:cNvSpPr txBox="1"/>
          <p:nvPr/>
        </p:nvSpPr>
        <p:spPr>
          <a:xfrm>
            <a:off x="2114095" y="5194013"/>
            <a:ext cx="3574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</a:rPr>
              <a:t>powerful</a:t>
            </a:r>
            <a:r>
              <a:rPr lang="en-US" altLang="zh-CN" sz="3600" b="1" dirty="0"/>
              <a:t> </a:t>
            </a:r>
            <a:r>
              <a:rPr lang="en-US" altLang="zh-CN" sz="3600" b="1" dirty="0">
                <a:solidFill>
                  <a:srgbClr val="FF0000"/>
                </a:solidFill>
              </a:rPr>
              <a:t>jaw</a:t>
            </a:r>
            <a:r>
              <a:rPr lang="en-US" altLang="zh-CN" sz="3600" b="1" dirty="0">
                <a:solidFill>
                  <a:schemeClr val="accent1"/>
                </a:solidFill>
              </a:rPr>
              <a:t>s</a:t>
            </a:r>
            <a:endParaRPr lang="zh-CN" altLang="en-US" sz="3600" b="1" dirty="0">
              <a:solidFill>
                <a:schemeClr val="accent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7D9D256-F1EF-4EFB-BACD-AAA0E0640EF2}"/>
              </a:ext>
            </a:extLst>
          </p:cNvPr>
          <p:cNvSpPr txBox="1"/>
          <p:nvPr/>
        </p:nvSpPr>
        <p:spPr>
          <a:xfrm>
            <a:off x="3232279" y="5945144"/>
            <a:ext cx="3574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</a:rPr>
              <a:t>eat large </a:t>
            </a:r>
            <a:r>
              <a:rPr lang="en-US" altLang="zh-CN" sz="3600" b="1" dirty="0">
                <a:solidFill>
                  <a:srgbClr val="FF0000"/>
                </a:solidFill>
              </a:rPr>
              <a:t>prey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xmlns="" id="{4F658883-5597-44B1-9EBE-520E412A7FEA}"/>
              </a:ext>
            </a:extLst>
          </p:cNvPr>
          <p:cNvCxnSpPr>
            <a:cxnSpLocks/>
          </p:cNvCxnSpPr>
          <p:nvPr/>
        </p:nvCxnSpPr>
        <p:spPr>
          <a:xfrm flipH="1">
            <a:off x="6096000" y="4163085"/>
            <a:ext cx="1785506" cy="20439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FE92B4C-7C5B-41CF-9F44-C45B733E7794}"/>
              </a:ext>
            </a:extLst>
          </p:cNvPr>
          <p:cNvSpPr txBox="1"/>
          <p:nvPr/>
        </p:nvSpPr>
        <p:spPr>
          <a:xfrm>
            <a:off x="880533" y="4510579"/>
            <a:ext cx="4879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</a:rPr>
              <a:t>the largest </a:t>
            </a:r>
            <a:r>
              <a:rPr lang="en-US" altLang="zh-CN" sz="3600" b="1" dirty="0">
                <a:solidFill>
                  <a:srgbClr val="FF0000"/>
                </a:solidFill>
                <a:hlinkClick r:id="rId4" action="ppaction://hlinksldjump"/>
              </a:rPr>
              <a:t>reptiles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4" r="14436"/>
          <a:stretch/>
        </p:blipFill>
        <p:spPr bwMode="auto">
          <a:xfrm>
            <a:off x="7881506" y="1348447"/>
            <a:ext cx="4136401" cy="550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54" y="2558478"/>
            <a:ext cx="15732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45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A54EC8-4BCF-403F-AB42-5240C82C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xmlns="" id="{72FDBED2-7FF7-4855-B470-ABE2505D4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2335" b="19640"/>
          <a:stretch/>
        </p:blipFill>
        <p:spPr>
          <a:xfrm>
            <a:off x="5934648" y="296852"/>
            <a:ext cx="5089669" cy="32543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76353A6-75FE-4E53-A5DE-9D8B5FD769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35"/>
          <a:stretch/>
        </p:blipFill>
        <p:spPr>
          <a:xfrm>
            <a:off x="1153687" y="296852"/>
            <a:ext cx="4790101" cy="31921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CD235E9-F4EC-4B9E-845B-82939E8EF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649" y="3523400"/>
            <a:ext cx="5089668" cy="31412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FC361DF-B28E-47A4-87A5-8E53F2305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687" y="3489048"/>
            <a:ext cx="4780962" cy="314124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367AD4E0-47DC-41E2-B58E-3DBB333B93E9}"/>
              </a:ext>
            </a:extLst>
          </p:cNvPr>
          <p:cNvSpPr txBox="1"/>
          <p:nvPr/>
        </p:nvSpPr>
        <p:spPr>
          <a:xfrm>
            <a:off x="4343501" y="3015569"/>
            <a:ext cx="35749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0000"/>
                </a:solidFill>
                <a:hlinkClick r:id="rId7" action="ppaction://hlinksldjump"/>
              </a:rPr>
              <a:t>reptiles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3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520345-A9D0-447E-8E2D-2364024FC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029"/>
            <a:ext cx="10515600" cy="1104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b="1" dirty="0" smtClean="0"/>
              <a:t>Why </a:t>
            </a:r>
            <a:r>
              <a:rPr lang="en-US" altLang="zh-CN" sz="3600" b="1" dirty="0"/>
              <a:t>do you think that saltwater crocodiles don’t often miss their target?</a:t>
            </a:r>
            <a:endParaRPr lang="zh-CN" altLang="zh-CN" sz="3600" b="1" dirty="0"/>
          </a:p>
          <a:p>
            <a:pPr marL="0" indent="0">
              <a:buNone/>
            </a:pPr>
            <a:endParaRPr lang="zh-CN" altLang="en-US" sz="3600" b="1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xmlns="" id="{A5A2BD43-B083-4DCF-996D-A9F223971DD7}"/>
              </a:ext>
            </a:extLst>
          </p:cNvPr>
          <p:cNvSpPr txBox="1">
            <a:spLocks/>
          </p:cNvSpPr>
          <p:nvPr/>
        </p:nvSpPr>
        <p:spPr>
          <a:xfrm>
            <a:off x="838200" y="3389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Dangerous Saltwater Crocs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91ABD7B-03B4-4944-AB7C-6684DED3A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38" b="13124"/>
          <a:stretch/>
        </p:blipFill>
        <p:spPr>
          <a:xfrm>
            <a:off x="378472" y="2687216"/>
            <a:ext cx="6191250" cy="33216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DC1D934E-25FF-4255-8A40-AC239F19CA55}"/>
              </a:ext>
            </a:extLst>
          </p:cNvPr>
          <p:cNvSpPr txBox="1"/>
          <p:nvPr/>
        </p:nvSpPr>
        <p:spPr>
          <a:xfrm>
            <a:off x="8042695" y="3429000"/>
            <a:ext cx="1875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</a:rPr>
              <a:t>hide</a:t>
            </a:r>
          </a:p>
          <a:p>
            <a:r>
              <a:rPr lang="en-US" altLang="zh-CN" sz="3600" b="1" dirty="0">
                <a:solidFill>
                  <a:schemeClr val="accent1"/>
                </a:solidFill>
              </a:rPr>
              <a:t>wait </a:t>
            </a:r>
          </a:p>
          <a:p>
            <a:r>
              <a:rPr lang="en-US" altLang="zh-CN" sz="3600" b="1" dirty="0">
                <a:solidFill>
                  <a:srgbClr val="FF0000"/>
                </a:solidFill>
              </a:rPr>
              <a:t>lunge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D61B60-303E-4323-9A7E-D6CDD996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Dangerous Saltwater Crocs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1C62757-1C02-4CBC-BE47-C766BF21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62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b="1" dirty="0" smtClean="0"/>
              <a:t>What </a:t>
            </a:r>
            <a:r>
              <a:rPr lang="en-US" altLang="zh-CN" sz="3600" b="1" dirty="0"/>
              <a:t>else do you know about </a:t>
            </a:r>
            <a:r>
              <a:rPr lang="en-US" altLang="zh-CN" sz="3600" b="1" dirty="0" smtClean="0"/>
              <a:t>crocs</a:t>
            </a:r>
            <a:r>
              <a:rPr lang="en-US" altLang="zh-CN" sz="3600" b="1" dirty="0"/>
              <a:t>?</a:t>
            </a:r>
          </a:p>
          <a:p>
            <a:pPr marL="0" indent="0">
              <a:buNone/>
            </a:pPr>
            <a:endParaRPr lang="zh-CN" altLang="en-US" sz="36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A0BD49C-403D-4820-B234-AC5FEC4CF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263" y="2636998"/>
            <a:ext cx="59626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29C923-8B52-4CBA-8F77-F40DD2508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3" y="365125"/>
            <a:ext cx="10647947" cy="1325563"/>
          </a:xfrm>
        </p:spPr>
        <p:txBody>
          <a:bodyPr/>
          <a:lstStyle/>
          <a:p>
            <a:r>
              <a:rPr lang="en-US" altLang="zh-CN" b="1" dirty="0"/>
              <a:t>In Saltwater Croc Territory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AD9F14-2773-4C69-A155-410469B82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82" y="1395840"/>
            <a:ext cx="10909872" cy="777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600" b="1" dirty="0" smtClean="0"/>
              <a:t>Why </a:t>
            </a:r>
            <a:r>
              <a:rPr lang="en-US" altLang="zh-CN" sz="3600" b="1" dirty="0"/>
              <a:t>do you think that David tied himself to the tree?</a:t>
            </a:r>
            <a:endParaRPr lang="zh-CN" altLang="zh-CN" sz="3600" b="1" dirty="0"/>
          </a:p>
          <a:p>
            <a:pPr marL="0" indent="0">
              <a:buNone/>
            </a:pPr>
            <a:endParaRPr lang="zh-CN" altLang="en-US" sz="36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86C9A66-2E65-4148-BCDB-870288FE5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177" y="2444935"/>
            <a:ext cx="3833035" cy="2878564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xmlns="" id="{00CD4BD0-ED4A-4777-AC76-CD6F00747540}"/>
              </a:ext>
            </a:extLst>
          </p:cNvPr>
          <p:cNvCxnSpPr>
            <a:cxnSpLocks/>
          </p:cNvCxnSpPr>
          <p:nvPr/>
        </p:nvCxnSpPr>
        <p:spPr>
          <a:xfrm flipV="1">
            <a:off x="4252953" y="2889713"/>
            <a:ext cx="3959543" cy="3328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F0CE6A6A-4F88-45CF-BA19-99C2112258BA}"/>
              </a:ext>
            </a:extLst>
          </p:cNvPr>
          <p:cNvSpPr txBox="1"/>
          <p:nvPr/>
        </p:nvSpPr>
        <p:spPr>
          <a:xfrm>
            <a:off x="6630954" y="5470190"/>
            <a:ext cx="556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</a:rPr>
              <a:t>his only chance of </a:t>
            </a:r>
            <a:r>
              <a:rPr lang="en-US" altLang="zh-CN" sz="3600" b="1" dirty="0">
                <a:solidFill>
                  <a:srgbClr val="FF0000"/>
                </a:solidFill>
              </a:rPr>
              <a:t>survival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7303A9-38E0-491A-A56B-53EBDD2CD9D0}"/>
              </a:ext>
            </a:extLst>
          </p:cNvPr>
          <p:cNvSpPr txBox="1"/>
          <p:nvPr/>
        </p:nvSpPr>
        <p:spPr>
          <a:xfrm>
            <a:off x="8452791" y="6064341"/>
            <a:ext cx="3620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(survive/survivor)</a:t>
            </a:r>
            <a:endParaRPr lang="zh-CN" alt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6" r="1428" b="23880"/>
          <a:stretch/>
        </p:blipFill>
        <p:spPr bwMode="auto">
          <a:xfrm>
            <a:off x="8325853" y="1946874"/>
            <a:ext cx="2839452" cy="353827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5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文字体 Times new roman">
      <a:majorFont>
        <a:latin typeface="Times New Roman"/>
        <a:ea typeface="等线 Light"/>
        <a:cs typeface=""/>
      </a:majorFont>
      <a:minorFont>
        <a:latin typeface="Times New Roman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</TotalTime>
  <Words>972</Words>
  <Application>Microsoft Office PowerPoint</Application>
  <PresentationFormat>自定义</PresentationFormat>
  <Paragraphs>134</Paragraphs>
  <Slides>21</Slides>
  <Notes>17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主题​​</vt:lpstr>
      <vt:lpstr>Lucky Survivors</vt:lpstr>
      <vt:lpstr>PowerPoint 演示文稿</vt:lpstr>
      <vt:lpstr>PowerPoint 演示文稿</vt:lpstr>
      <vt:lpstr>PowerPoint 演示文稿</vt:lpstr>
      <vt:lpstr>Dangerous Saltwater Crocs</vt:lpstr>
      <vt:lpstr>PowerPoint 演示文稿</vt:lpstr>
      <vt:lpstr>PowerPoint 演示文稿</vt:lpstr>
      <vt:lpstr>Dangerous Saltwater Crocs</vt:lpstr>
      <vt:lpstr>In Saltwater Croc Territory</vt:lpstr>
      <vt:lpstr>A Long Wait</vt:lpstr>
      <vt:lpstr>A Long Wait</vt:lpstr>
      <vt:lpstr>Dangerous Jumbo Squid</vt:lpstr>
      <vt:lpstr>The Jumbo Squid Territory</vt:lpstr>
      <vt:lpstr>Group work </vt:lpstr>
      <vt:lpstr>Show Time – in pairs</vt:lpstr>
      <vt:lpstr>Assessment – Who is the best reporter? </vt:lpstr>
      <vt:lpstr>Understanding Animals</vt:lpstr>
      <vt:lpstr>Group Work (in groups of four)</vt:lpstr>
      <vt:lpstr>Assessment – Which is the best booklet? </vt:lpstr>
      <vt:lpstr>Homework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Lucky Survivors</dc:title>
  <dc:creator>Wang Yiqin</dc:creator>
  <cp:lastModifiedBy>fltrp</cp:lastModifiedBy>
  <cp:revision>55</cp:revision>
  <dcterms:created xsi:type="dcterms:W3CDTF">2018-08-30T08:25:19Z</dcterms:created>
  <dcterms:modified xsi:type="dcterms:W3CDTF">2019-02-18T00:28:46Z</dcterms:modified>
</cp:coreProperties>
</file>