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8" r:id="rId6"/>
    <p:sldId id="269" r:id="rId7"/>
    <p:sldId id="270" r:id="rId8"/>
    <p:sldId id="263" r:id="rId9"/>
    <p:sldId id="271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12" autoAdjust="0"/>
  </p:normalViewPr>
  <p:slideViewPr>
    <p:cSldViewPr>
      <p:cViewPr varScale="1">
        <p:scale>
          <a:sx n="69" d="100"/>
          <a:sy n="69" d="100"/>
        </p:scale>
        <p:origin x="-18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C69AF-0E03-458C-BF67-5FEDD7F2888A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1537D-03AF-4D3C-A6E4-FACD399485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1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老师通过蚂蚁导入（可借助实物蚂蚁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，蚂蚁图片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或者黑板绘制蚂蚁卡通形象），引起学生兴趣，并提问以下问题：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What is this?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Do you think it is weak or strong? Why?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When do you think the ant can be strong?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1537D-03AF-4D3C-A6E4-FACD3994857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01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1537D-03AF-4D3C-A6E4-FACD3994857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5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1537D-03AF-4D3C-A6E4-FACD3994857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1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学生选择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阅读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火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蚁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军蚁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杀人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蜂和蜉蝣四个种群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的内容，完成思维导图。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1537D-03AF-4D3C-A6E4-FACD3994857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学生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通过自主与合作相结合的方式，建构四种昆虫群集的结构化知识图。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1537D-03AF-4D3C-A6E4-FACD3994857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0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依据已有结构化知识图，运用所学习的词汇和表达方式，学生自选昆虫角色进行介绍，介绍自己种群在遇到问题时是怎样解决的。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按照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火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蚁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军蚁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杀人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蜂和蜉蝣四个种群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展示四种昆虫的特点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，老师可借助带有四种昆虫图片的胸牌或者头箍，分发给不同角色，帮助学生进入情景。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学生展示结束后追问问题，进一步探讨个体和集体的力量。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1537D-03AF-4D3C-A6E4-FACD3994857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6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使用学案活动二，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学生小组活动，运用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型图形组织图，联系个人生活论证当解决问题时运用个人或集体力量的利弊。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1537D-03AF-4D3C-A6E4-FACD3994857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51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1537D-03AF-4D3C-A6E4-FACD3994857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62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28" name="Picture 4" descr="https://timgsa.baidu.com/timg?image&amp;quality=80&amp;size=b9999_10000&amp;sec=1540481746855&amp;di=7fd2443ee45d4c52ac57c098368d7d2b&amp;imgtype=0&amp;src=http%3A%2F%2Fpic19.photophoto.cn%2F20110616%2F0012024848244315_b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3" b="3146"/>
          <a:stretch/>
        </p:blipFill>
        <p:spPr bwMode="auto">
          <a:xfrm>
            <a:off x="6804248" y="44624"/>
            <a:ext cx="230288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928926" y="3571876"/>
            <a:ext cx="320016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latin typeface="Cambria" panose="02040503050406030204" pitchFamily="18" charset="0"/>
                <a:ea typeface="时尚中黑简体" panose="01010104010101010101" pitchFamily="2" charset="-122"/>
              </a:rPr>
              <a:t>动物军团</a:t>
            </a:r>
            <a:endParaRPr lang="zh-CN" altLang="en-US" sz="3200" b="1" dirty="0">
              <a:latin typeface="Cambria" panose="02040503050406030204" pitchFamily="18" charset="0"/>
              <a:ea typeface="时尚中黑简体" panose="0101010401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2643174" y="2214554"/>
            <a:ext cx="438998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 dirty="0" smtClean="0">
                <a:latin typeface="Cambria" panose="02040503050406030204" pitchFamily="18" charset="0"/>
                <a:ea typeface="时尚中黑简体" panose="01010104010101010101" pitchFamily="2" charset="-122"/>
              </a:rPr>
              <a:t>Strong Teams</a:t>
            </a:r>
            <a:endParaRPr lang="zh-CN" altLang="en-US" sz="4900" b="1" dirty="0">
              <a:latin typeface="Cambria" panose="02040503050406030204" pitchFamily="18" charset="0"/>
              <a:ea typeface="时尚中黑简体" panose="0101010401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86314" y="5949280"/>
            <a:ext cx="3932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+mn-ea"/>
              </a:rPr>
              <a:t>选自</a:t>
            </a:r>
            <a:r>
              <a:rPr lang="en-US" altLang="zh-CN" sz="2800" b="1" dirty="0" smtClean="0">
                <a:latin typeface="+mn-ea"/>
              </a:rPr>
              <a:t>《</a:t>
            </a:r>
            <a:r>
              <a:rPr lang="zh-CN" altLang="en-US" sz="2800" b="1" dirty="0" smtClean="0">
                <a:latin typeface="+mn-ea"/>
              </a:rPr>
              <a:t>多维阅读第</a:t>
            </a:r>
            <a:r>
              <a:rPr lang="en-US" altLang="zh-CN" sz="2800" b="1" dirty="0" smtClean="0">
                <a:latin typeface="+mn-ea"/>
              </a:rPr>
              <a:t>17</a:t>
            </a:r>
            <a:r>
              <a:rPr lang="zh-CN" altLang="en-US" sz="2800" b="1" dirty="0" smtClean="0">
                <a:latin typeface="+mn-ea"/>
              </a:rPr>
              <a:t>级</a:t>
            </a:r>
            <a:r>
              <a:rPr lang="en-US" altLang="zh-CN" sz="2800" b="1" dirty="0" smtClean="0">
                <a:latin typeface="+mn-ea"/>
              </a:rPr>
              <a:t>》</a:t>
            </a:r>
            <a:endParaRPr lang="zh-CN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19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5328592" cy="646331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dirty="0" smtClean="0">
                <a:latin typeface="+mn-lt"/>
                <a:ea typeface="Cambria" panose="02040503050406030204" pitchFamily="18" charset="0"/>
                <a:cs typeface="+mn-cs"/>
              </a:rPr>
              <a:t>Connect with your own life</a:t>
            </a:r>
            <a:endParaRPr lang="zh-CN" altLang="en-US" sz="3600" b="1" dirty="0">
              <a:latin typeface="+mn-lt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2548061"/>
            <a:ext cx="79072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1. Do you like to study alone or as a team?</a:t>
            </a:r>
          </a:p>
          <a:p>
            <a:r>
              <a:rPr lang="en-US" altLang="zh-CN" sz="2800" dirty="0" smtClean="0"/>
              <a:t>2. What are the pros and cons of studying alone?</a:t>
            </a:r>
          </a:p>
          <a:p>
            <a:r>
              <a:rPr lang="en-US" altLang="zh-CN" sz="2800" dirty="0" smtClean="0"/>
              <a:t>3. What are the pros and cons of studying as a team?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420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40486746449&amp;di=63c7a323555e46c1a45f122a23ff0041&amp;imgtype=0&amp;src=http%3A%2F%2Fbpic.ooopic.com%2F16%2F13%2F68%2F16136839-07792009173261709d26b06d24305b1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230244" cy="3552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39552" y="479715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Adobe Garamond Pro Bold" pitchFamily="18" charset="0"/>
              </a:rPr>
              <a:t>One can be weak, </a:t>
            </a:r>
            <a:endParaRPr lang="en-US" altLang="zh-CN" sz="3200" dirty="0" smtClean="0">
              <a:latin typeface="Adobe Garamond Pro Bold" pitchFamily="18" charset="0"/>
            </a:endParaRPr>
          </a:p>
          <a:p>
            <a:pPr algn="ctr"/>
            <a:r>
              <a:rPr lang="en-US" altLang="zh-CN" sz="3200" dirty="0" smtClean="0">
                <a:latin typeface="Adobe Garamond Pro Bold" pitchFamily="18" charset="0"/>
              </a:rPr>
              <a:t>yet together we </a:t>
            </a:r>
            <a:r>
              <a:rPr lang="en-US" altLang="zh-CN" sz="3200" dirty="0">
                <a:latin typeface="Adobe Garamond Pro Bold" pitchFamily="18" charset="0"/>
              </a:rPr>
              <a:t>can be strong teams.</a:t>
            </a:r>
            <a:endParaRPr lang="zh-CN" altLang="en-US" sz="3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907" y="-25013"/>
            <a:ext cx="18887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zh-CN" sz="2800" dirty="0" smtClean="0">
              <a:ea typeface="Cambria" panose="02040503050406030204" pitchFamily="18" charset="0"/>
            </a:endParaRPr>
          </a:p>
          <a:p>
            <a:pPr lvl="0"/>
            <a:endParaRPr lang="en-US" altLang="zh-CN" sz="2800" dirty="0" smtClean="0">
              <a:ea typeface="Cambria" panose="020405030504060302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472" y="1142984"/>
            <a:ext cx="5000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ea typeface="Cambria" panose="02040503050406030204" pitchFamily="18" charset="0"/>
              </a:rPr>
              <a:t>Choose 1 from the </a:t>
            </a:r>
            <a:r>
              <a:rPr lang="en-US" altLang="zh-CN" sz="2800" dirty="0" smtClean="0">
                <a:ea typeface="Cambria" panose="02040503050406030204" pitchFamily="18" charset="0"/>
              </a:rPr>
              <a:t>2 </a:t>
            </a:r>
            <a:r>
              <a:rPr lang="en-US" altLang="zh-CN" sz="2800" dirty="0">
                <a:ea typeface="Cambria" panose="02040503050406030204" pitchFamily="18" charset="0"/>
              </a:rPr>
              <a:t>tasks </a:t>
            </a:r>
            <a:r>
              <a:rPr lang="en-US" altLang="zh-CN" sz="2800" dirty="0" smtClean="0">
                <a:ea typeface="Cambria" panose="02040503050406030204" pitchFamily="18" charset="0"/>
              </a:rPr>
              <a:t>below.</a:t>
            </a:r>
            <a:endParaRPr lang="en-US" altLang="zh-CN" sz="2800" dirty="0">
              <a:ea typeface="Cambria" panose="020405030504060302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472" y="285728"/>
            <a:ext cx="230415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600" b="1" dirty="0">
                <a:ea typeface="Cambria" panose="02040503050406030204" pitchFamily="18" charset="0"/>
              </a:rPr>
              <a:t>Homework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09" y="2132855"/>
            <a:ext cx="77153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 smtClean="0"/>
              <a:t>Work as a team, find another strong animal team and make a poster introducing them.</a:t>
            </a:r>
          </a:p>
          <a:p>
            <a:pPr marL="514350" indent="-514350">
              <a:buAutoNum type="arabicPeriod"/>
            </a:pP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en-US" altLang="zh-CN" sz="2800" dirty="0" smtClean="0"/>
              <a:t>Choose 1 from the 4 types of insects in this book, find more information about it.</a:t>
            </a:r>
          </a:p>
          <a:p>
            <a:pPr marL="514350" indent="-514350"/>
            <a:r>
              <a:rPr lang="en-US" altLang="zh-CN" sz="2800" dirty="0" smtClean="0"/>
              <a:t>      Write a diary “My One Ordinary Day”, introducing how the insect spend a day.</a:t>
            </a:r>
          </a:p>
        </p:txBody>
      </p:sp>
    </p:spTree>
    <p:extLst>
      <p:ext uri="{BB962C8B-B14F-4D97-AF65-F5344CB8AC3E}">
        <p14:creationId xmlns:p14="http://schemas.microsoft.com/office/powerpoint/2010/main" val="28194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2996952"/>
            <a:ext cx="282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Eras Bold ITC" pitchFamily="34" charset="0"/>
              </a:rPr>
              <a:t>Thank you!</a:t>
            </a:r>
            <a:endParaRPr lang="zh-CN" altLang="en-US" sz="36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c1.win4000.com/wallpaper/b/53a79a03d49a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146652" cy="38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2101610" y="478413"/>
            <a:ext cx="434259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ea typeface="Cambria" panose="02040503050406030204" pitchFamily="18" charset="0"/>
              </a:rPr>
              <a:t>Observe the cover</a:t>
            </a:r>
            <a:endParaRPr lang="zh-CN" altLang="en-US" sz="3600" b="1" dirty="0">
              <a:ea typeface="黑体" pitchFamily="49" charset="-122"/>
            </a:endParaRPr>
          </a:p>
        </p:txBody>
      </p:sp>
      <p:pic>
        <p:nvPicPr>
          <p:cNvPr id="1026" name="Picture 2" descr="C:\Documents and Settings\Administrator\桌面\多维阅读第17级封面函套和内文\动物军团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" b="37895"/>
          <a:stretch/>
        </p:blipFill>
        <p:spPr bwMode="auto">
          <a:xfrm>
            <a:off x="975544" y="1631013"/>
            <a:ext cx="6531504" cy="417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15113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1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 smtClean="0"/>
              <a:t>Why Animals Swarm</a:t>
            </a:r>
            <a:endParaRPr lang="zh-CN" alt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3"/>
          <a:stretch>
            <a:fillRect/>
          </a:stretch>
        </p:blipFill>
        <p:spPr bwMode="auto">
          <a:xfrm>
            <a:off x="4823773" y="2643182"/>
            <a:ext cx="4320227" cy="318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034" y="164305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 locust</a:t>
            </a:r>
            <a:endParaRPr lang="zh-CN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171448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 swarm of locust</a:t>
            </a:r>
            <a:endParaRPr lang="zh-CN" altLang="en-US" sz="2800" b="1" dirty="0"/>
          </a:p>
        </p:txBody>
      </p:sp>
      <p:pic>
        <p:nvPicPr>
          <p:cNvPr id="10" name="图片 9" descr="locust-674064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5" y="2643182"/>
            <a:ext cx="4502353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latin typeface="+mn-lt"/>
                <a:ea typeface="+mn-ea"/>
                <a:cs typeface="+mn-cs"/>
              </a:rPr>
              <a:t>Discuss: Why Animals Swarm</a:t>
            </a:r>
            <a:br>
              <a:rPr lang="en-US" altLang="zh-CN" sz="3600" b="1" dirty="0" smtClean="0">
                <a:latin typeface="+mn-lt"/>
                <a:ea typeface="+mn-ea"/>
                <a:cs typeface="+mn-cs"/>
              </a:rPr>
            </a:br>
            <a:r>
              <a:rPr lang="en-US" altLang="zh-CN" sz="3600" b="1" dirty="0" smtClean="0">
                <a:latin typeface="+mn-lt"/>
                <a:ea typeface="+mn-ea"/>
                <a:cs typeface="+mn-cs"/>
              </a:rPr>
              <a:t>Then </a:t>
            </a:r>
            <a:r>
              <a:rPr lang="en-US" altLang="zh-CN" sz="3600" b="1" dirty="0" smtClean="0">
                <a:latin typeface="+mn-lt"/>
                <a:ea typeface="+mn-ea"/>
                <a:cs typeface="+mn-cs"/>
              </a:rPr>
              <a:t>read </a:t>
            </a:r>
            <a:r>
              <a:rPr lang="en-US" altLang="zh-CN" sz="3600" b="1" dirty="0">
                <a:latin typeface="+mn-lt"/>
                <a:ea typeface="+mn-ea"/>
                <a:cs typeface="+mn-cs"/>
              </a:rPr>
              <a:t>p</a:t>
            </a:r>
            <a:r>
              <a:rPr lang="en-US" altLang="zh-CN" sz="3600" b="1" dirty="0" smtClean="0">
                <a:latin typeface="+mn-lt"/>
                <a:ea typeface="+mn-ea"/>
                <a:cs typeface="+mn-cs"/>
              </a:rPr>
              <a:t>age </a:t>
            </a:r>
            <a:r>
              <a:rPr lang="en-US" altLang="zh-CN" sz="3600" b="1" dirty="0" smtClean="0">
                <a:latin typeface="+mn-lt"/>
                <a:ea typeface="+mn-ea"/>
                <a:cs typeface="+mn-cs"/>
              </a:rPr>
              <a:t>2</a:t>
            </a:r>
            <a:endParaRPr lang="zh-CN" altLang="en-US" sz="3600" b="1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4" name="内容占位符 3" descr="pixel-cells-3674122_6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357430"/>
            <a:ext cx="5216412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4960"/>
            <a:ext cx="3027400" cy="204472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538" y="3214686"/>
            <a:ext cx="2848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Pages 4-5 Fire Ant</a:t>
            </a:r>
            <a:endParaRPr lang="zh-CN" altLang="en-US" sz="2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240360" cy="20629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9190" y="3286124"/>
            <a:ext cx="318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Pages 6-7 Army Ant</a:t>
            </a:r>
            <a:endParaRPr lang="zh-CN" altLang="en-US" sz="28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15" y="3933056"/>
            <a:ext cx="3027400" cy="20283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0100" y="5929330"/>
            <a:ext cx="3092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Pages 8-9 Killer Bee</a:t>
            </a:r>
            <a:endParaRPr lang="zh-CN" altLang="en-US" sz="2800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5"/>
            <a:ext cx="3240360" cy="202835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29190" y="5929330"/>
            <a:ext cx="3070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Pages 10-11 Mayfly</a:t>
            </a:r>
            <a:endParaRPr lang="zh-CN" altLang="en-US" sz="2800" b="1" dirty="0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881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 smtClean="0"/>
              <a:t>Read </a:t>
            </a:r>
            <a:r>
              <a:rPr lang="en-US" altLang="zh-CN" sz="3600" b="1" dirty="0" smtClean="0"/>
              <a:t>together </a:t>
            </a:r>
            <a:r>
              <a:rPr lang="en-US" altLang="zh-CN" sz="3600" b="1" dirty="0" smtClean="0"/>
              <a:t>in 4 </a:t>
            </a:r>
            <a:r>
              <a:rPr lang="en-US" altLang="zh-CN" sz="3600" b="1" dirty="0" smtClean="0"/>
              <a:t>groups</a:t>
            </a:r>
            <a:endParaRPr lang="en-US" altLang="zh-CN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6819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052736"/>
            <a:ext cx="7190754" cy="501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4320480" cy="646331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dirty="0" smtClean="0">
                <a:latin typeface="+mn-lt"/>
                <a:ea typeface="+mn-ea"/>
                <a:cs typeface="+mn-cs"/>
              </a:rPr>
              <a:t>Present </a:t>
            </a:r>
            <a:r>
              <a:rPr lang="en-US" altLang="zh-CN" sz="3600" b="1" dirty="0" smtClean="0">
                <a:latin typeface="+mn-lt"/>
                <a:ea typeface="+mn-ea"/>
                <a:cs typeface="+mn-cs"/>
              </a:rPr>
              <a:t>them in class</a:t>
            </a:r>
            <a:r>
              <a:rPr lang="en-US" altLang="zh-CN" sz="3600" b="1" dirty="0" smtClean="0">
                <a:latin typeface="+mn-lt"/>
                <a:ea typeface="+mn-ea"/>
                <a:cs typeface="+mn-cs"/>
              </a:rPr>
              <a:t>!</a:t>
            </a:r>
            <a:endParaRPr lang="zh-CN" altLang="en-US" sz="36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4960"/>
            <a:ext cx="3027400" cy="204472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3042" y="3214686"/>
            <a:ext cx="1717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1. Fire Ant</a:t>
            </a:r>
            <a:endParaRPr lang="zh-CN" altLang="en-US" sz="2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240360" cy="20629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9256" y="3286124"/>
            <a:ext cx="196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2. Army Ant</a:t>
            </a:r>
            <a:endParaRPr lang="zh-CN" altLang="en-US" sz="28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15" y="3933056"/>
            <a:ext cx="3027400" cy="20283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1604" y="5929330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3. Killer Bee</a:t>
            </a:r>
            <a:endParaRPr lang="zh-CN" altLang="en-US" sz="2800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5"/>
            <a:ext cx="3240360" cy="202835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72132" y="5929330"/>
            <a:ext cx="1574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4. Mayfly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19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latin typeface="+mn-lt"/>
              </a:rPr>
              <a:t>What </a:t>
            </a:r>
            <a:r>
              <a:rPr lang="en-US" altLang="zh-CN" sz="3600" b="1" dirty="0" smtClean="0">
                <a:latin typeface="+mn-lt"/>
              </a:rPr>
              <a:t>other </a:t>
            </a:r>
            <a:r>
              <a:rPr lang="en-US" altLang="zh-CN" sz="3600" b="1" dirty="0">
                <a:latin typeface="+mn-lt"/>
              </a:rPr>
              <a:t>a</a:t>
            </a:r>
            <a:r>
              <a:rPr lang="en-US" altLang="zh-CN" sz="3600" b="1" dirty="0" smtClean="0">
                <a:latin typeface="+mn-lt"/>
              </a:rPr>
              <a:t>nimals </a:t>
            </a:r>
            <a:r>
              <a:rPr lang="en-US" altLang="zh-CN" sz="3600" b="1" dirty="0">
                <a:latin typeface="+mn-lt"/>
              </a:rPr>
              <a:t>m</a:t>
            </a:r>
            <a:r>
              <a:rPr lang="en-US" altLang="zh-CN" sz="3600" b="1" dirty="0" smtClean="0">
                <a:latin typeface="+mn-lt"/>
              </a:rPr>
              <a:t>ove </a:t>
            </a:r>
            <a:r>
              <a:rPr lang="en-US" altLang="zh-CN" sz="3600" b="1" dirty="0" smtClean="0">
                <a:latin typeface="+mn-lt"/>
              </a:rPr>
              <a:t>in a </a:t>
            </a:r>
            <a:r>
              <a:rPr lang="en-US" altLang="zh-CN" sz="3600" b="1" dirty="0" smtClean="0">
                <a:latin typeface="+mn-lt"/>
              </a:rPr>
              <a:t>swarm</a:t>
            </a:r>
            <a:r>
              <a:rPr lang="en-US" altLang="zh-CN" sz="3600" b="1" dirty="0" smtClean="0">
                <a:latin typeface="+mn-lt"/>
              </a:rPr>
              <a:t>?</a:t>
            </a:r>
            <a:endParaRPr lang="zh-CN" altLang="en-US" sz="3600" b="1" dirty="0">
              <a:latin typeface="+mn-lt"/>
            </a:endParaRPr>
          </a:p>
        </p:txBody>
      </p:sp>
      <p:pic>
        <p:nvPicPr>
          <p:cNvPr id="4" name="内容占位符 3" descr="impala-2668617_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901440" cy="2926080"/>
          </a:xfrm>
        </p:spPr>
      </p:pic>
      <p:pic>
        <p:nvPicPr>
          <p:cNvPr id="5" name="图片 4" descr="antelope-1712228_12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286124"/>
            <a:ext cx="5427570" cy="3048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439</Words>
  <Application>Microsoft Office PowerPoint</Application>
  <PresentationFormat>全屏显示(4:3)</PresentationFormat>
  <Paragraphs>50</Paragraphs>
  <Slides>13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Discuss: Why Animals Swarm Then read page 2</vt:lpstr>
      <vt:lpstr>PowerPoint 演示文稿</vt:lpstr>
      <vt:lpstr>PowerPoint 演示文稿</vt:lpstr>
      <vt:lpstr>Present them in class!</vt:lpstr>
      <vt:lpstr>What other animals move in a swarm?</vt:lpstr>
      <vt:lpstr>Connect with your own life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fltrp</cp:lastModifiedBy>
  <cp:revision>31</cp:revision>
  <dcterms:created xsi:type="dcterms:W3CDTF">2018-10-25T12:44:13Z</dcterms:created>
  <dcterms:modified xsi:type="dcterms:W3CDTF">2019-02-18T02:11:26Z</dcterms:modified>
</cp:coreProperties>
</file>