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9" r:id="rId2"/>
    <p:sldId id="288" r:id="rId3"/>
    <p:sldId id="289" r:id="rId4"/>
    <p:sldId id="290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28" r:id="rId13"/>
    <p:sldId id="305" r:id="rId14"/>
    <p:sldId id="307" r:id="rId15"/>
    <p:sldId id="276" r:id="rId16"/>
    <p:sldId id="265" r:id="rId17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193"/>
    <a:srgbClr val="FB8C2F"/>
    <a:srgbClr val="FD5D00"/>
    <a:srgbClr val="FF7021"/>
    <a:srgbClr val="B05408"/>
    <a:srgbClr val="5B8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6" autoAdjust="0"/>
    <p:restoredTop sz="88971" autoAdjust="0"/>
  </p:normalViewPr>
  <p:slideViewPr>
    <p:cSldViewPr>
      <p:cViewPr>
        <p:scale>
          <a:sx n="80" d="100"/>
          <a:sy n="80" d="100"/>
        </p:scale>
        <p:origin x="-1373" y="-451"/>
      </p:cViewPr>
      <p:guideLst>
        <p:guide orient="horz" pos="1620"/>
        <p:guide pos="2880"/>
        <p:guide pos="158"/>
        <p:guide pos="5602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416D2-299E-4979-B425-D14E268AF89D}" type="datetimeFigureOut">
              <a:rPr lang="zh-CN" altLang="en-US" smtClean="0"/>
              <a:pPr/>
              <a:t>2019/2/18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821DE-2C8D-4BDD-9984-0E8D1E6F88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511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821DE-2C8D-4BDD-9984-0E8D1E6F88B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그림 384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386" name="그림 385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565461" y="142664"/>
            <a:ext cx="5662204" cy="5034424"/>
          </a:xfrm>
          <a:prstGeom prst="rect">
            <a:avLst/>
          </a:prstGeom>
        </p:spPr>
      </p:pic>
      <p:pic>
        <p:nvPicPr>
          <p:cNvPr id="387" name="그림 386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" y="839"/>
            <a:ext cx="3110948" cy="2873051"/>
          </a:xfrm>
          <a:prstGeom prst="rect">
            <a:avLst/>
          </a:prstGeom>
        </p:spPr>
      </p:pic>
      <p:pic>
        <p:nvPicPr>
          <p:cNvPr id="388" name="그림 387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1855380" y="3364007"/>
            <a:ext cx="2291317" cy="1413791"/>
          </a:xfrm>
          <a:prstGeom prst="rect">
            <a:avLst/>
          </a:prstGeom>
        </p:spPr>
      </p:pic>
      <p:pic>
        <p:nvPicPr>
          <p:cNvPr id="389" name="그림 388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6153940" y="3190933"/>
            <a:ext cx="1509824" cy="794644"/>
          </a:xfrm>
          <a:prstGeom prst="rect">
            <a:avLst/>
          </a:prstGeom>
        </p:spPr>
      </p:pic>
      <p:sp>
        <p:nvSpPr>
          <p:cNvPr id="390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5415" y="1679048"/>
            <a:ext cx="552294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72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NATURE </a:t>
            </a:r>
            <a:endParaRPr lang="ko-KR" altLang="en-US"/>
          </a:p>
        </p:txBody>
      </p:sp>
      <p:sp>
        <p:nvSpPr>
          <p:cNvPr id="391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1845415" y="2776561"/>
            <a:ext cx="55229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Presentation sub title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-42508" y="2571750"/>
            <a:ext cx="896187" cy="16392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78778" y="502326"/>
            <a:ext cx="3071926" cy="273669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526" y="1"/>
            <a:ext cx="1859710" cy="1719470"/>
          </a:xfrm>
          <a:prstGeom prst="rect">
            <a:avLst/>
          </a:prstGeom>
        </p:spPr>
      </p:pic>
      <p:sp>
        <p:nvSpPr>
          <p:cNvPr id="6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81754" y="1433958"/>
            <a:ext cx="358394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CONTENTS</a:t>
            </a: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874705" flipV="1">
            <a:off x="2170517" y="2372239"/>
            <a:ext cx="990664" cy="61140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3434316" y="3306"/>
            <a:ext cx="5709684" cy="5136887"/>
          </a:xfrm>
          <a:prstGeom prst="rect">
            <a:avLst/>
          </a:prstGeom>
        </p:spPr>
      </p:pic>
      <p:sp>
        <p:nvSpPr>
          <p:cNvPr id="9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4067944" y="1488488"/>
            <a:ext cx="40008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01. Contents title</a:t>
            </a:r>
            <a:endParaRPr lang="ko-KR" altLang="en-US"/>
          </a:p>
        </p:txBody>
      </p:sp>
      <p:sp>
        <p:nvSpPr>
          <p:cNvPr id="10" name="텍스트 개체 틀 7"/>
          <p:cNvSpPr>
            <a:spLocks noGrp="1"/>
          </p:cNvSpPr>
          <p:nvPr>
            <p:ph type="body" sz="quarter" idx="15" hasCustomPrompt="1"/>
          </p:nvPr>
        </p:nvSpPr>
        <p:spPr>
          <a:xfrm>
            <a:off x="4512366" y="1871897"/>
            <a:ext cx="35564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01-1. Contents title</a:t>
            </a:r>
            <a:endParaRPr lang="ko-KR" altLang="en-US"/>
          </a:p>
        </p:txBody>
      </p:sp>
      <p:sp>
        <p:nvSpPr>
          <p:cNvPr id="11" name="텍스트 개체 틀 7"/>
          <p:cNvSpPr>
            <a:spLocks noGrp="1"/>
          </p:cNvSpPr>
          <p:nvPr>
            <p:ph type="body" sz="quarter" idx="16" hasCustomPrompt="1"/>
          </p:nvPr>
        </p:nvSpPr>
        <p:spPr>
          <a:xfrm>
            <a:off x="4512366" y="2143354"/>
            <a:ext cx="35564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01-2. Contents title</a:t>
            </a:r>
            <a:endParaRPr lang="ko-KR" altLang="en-US"/>
          </a:p>
        </p:txBody>
      </p:sp>
      <p:sp>
        <p:nvSpPr>
          <p:cNvPr id="12" name="텍스트 개체 틀 7"/>
          <p:cNvSpPr>
            <a:spLocks noGrp="1"/>
          </p:cNvSpPr>
          <p:nvPr>
            <p:ph type="body" sz="quarter" idx="17" hasCustomPrompt="1"/>
          </p:nvPr>
        </p:nvSpPr>
        <p:spPr>
          <a:xfrm>
            <a:off x="4512366" y="2431386"/>
            <a:ext cx="35564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01-3. Contents title</a:t>
            </a:r>
            <a:endParaRPr lang="ko-KR" altLang="en-US"/>
          </a:p>
        </p:txBody>
      </p:sp>
      <p:sp>
        <p:nvSpPr>
          <p:cNvPr id="13" name="텍스트 개체 틀 7"/>
          <p:cNvSpPr>
            <a:spLocks noGrp="1"/>
          </p:cNvSpPr>
          <p:nvPr>
            <p:ph type="body" sz="quarter" idx="18" hasCustomPrompt="1"/>
          </p:nvPr>
        </p:nvSpPr>
        <p:spPr>
          <a:xfrm>
            <a:off x="4067944" y="3037647"/>
            <a:ext cx="400083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02. Contents title</a:t>
            </a:r>
            <a:endParaRPr lang="ko-KR" altLang="en-US"/>
          </a:p>
        </p:txBody>
      </p:sp>
      <p:sp>
        <p:nvSpPr>
          <p:cNvPr id="14" name="텍스트 개체 틀 7"/>
          <p:cNvSpPr>
            <a:spLocks noGrp="1"/>
          </p:cNvSpPr>
          <p:nvPr>
            <p:ph type="body" sz="quarter" idx="19" hasCustomPrompt="1"/>
          </p:nvPr>
        </p:nvSpPr>
        <p:spPr>
          <a:xfrm>
            <a:off x="4512366" y="3421056"/>
            <a:ext cx="35564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02-1. Contents title</a:t>
            </a:r>
            <a:endParaRPr lang="ko-KR" altLang="en-US"/>
          </a:p>
        </p:txBody>
      </p:sp>
      <p:sp>
        <p:nvSpPr>
          <p:cNvPr id="15" name="텍스트 개체 틀 7"/>
          <p:cNvSpPr>
            <a:spLocks noGrp="1"/>
          </p:cNvSpPr>
          <p:nvPr>
            <p:ph type="body" sz="quarter" idx="20" hasCustomPrompt="1"/>
          </p:nvPr>
        </p:nvSpPr>
        <p:spPr>
          <a:xfrm>
            <a:off x="4512366" y="3692513"/>
            <a:ext cx="35564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02-2. Contents title</a:t>
            </a:r>
            <a:endParaRPr lang="ko-KR" altLang="en-US"/>
          </a:p>
        </p:txBody>
      </p:sp>
      <p:sp>
        <p:nvSpPr>
          <p:cNvPr id="16" name="텍스트 개체 틀 7"/>
          <p:cNvSpPr>
            <a:spLocks noGrp="1"/>
          </p:cNvSpPr>
          <p:nvPr>
            <p:ph type="body" sz="quarter" idx="21" hasCustomPrompt="1"/>
          </p:nvPr>
        </p:nvSpPr>
        <p:spPr>
          <a:xfrm>
            <a:off x="4512366" y="3980545"/>
            <a:ext cx="35564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03-3. Contents title</a:t>
            </a:r>
            <a:endParaRPr lang="ko-KR" altLang="en-US"/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9" cstate="email"/>
          <a:stretch>
            <a:fillRect/>
          </a:stretch>
        </p:blipFill>
        <p:spPr>
          <a:xfrm>
            <a:off x="7869523" y="1140590"/>
            <a:ext cx="1010093" cy="53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0" y="1231032"/>
            <a:ext cx="9144000" cy="3912468"/>
          </a:xfrm>
          <a:prstGeom prst="rect">
            <a:avLst/>
          </a:prstGeom>
        </p:spPr>
      </p:pic>
      <p:sp>
        <p:nvSpPr>
          <p:cNvPr id="4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2732752" y="1893208"/>
            <a:ext cx="358394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6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01</a:t>
            </a:r>
            <a:endParaRPr lang="ko-KR" altLang="en-US"/>
          </a:p>
        </p:txBody>
      </p:sp>
      <p:sp>
        <p:nvSpPr>
          <p:cNvPr id="5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732752" y="2861231"/>
            <a:ext cx="615972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6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SLIDE MAIN TITLE</a:t>
            </a:r>
            <a:endParaRPr lang="ko-KR" altLang="en-US"/>
          </a:p>
        </p:txBody>
      </p:sp>
      <p:sp>
        <p:nvSpPr>
          <p:cNvPr id="6" name="텍스트 개체 틀 7"/>
          <p:cNvSpPr>
            <a:spLocks noGrp="1"/>
          </p:cNvSpPr>
          <p:nvPr>
            <p:ph type="body" sz="quarter" idx="15" hasCustomPrompt="1"/>
          </p:nvPr>
        </p:nvSpPr>
        <p:spPr>
          <a:xfrm>
            <a:off x="2732752" y="3420364"/>
            <a:ext cx="615972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Slide sub title</a:t>
            </a:r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306" y="868573"/>
            <a:ext cx="2583562" cy="306493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7231428" y="4156898"/>
            <a:ext cx="1206894" cy="637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직사각형 8"/>
          <p:cNvSpPr/>
          <p:nvPr userDrawn="1"/>
        </p:nvSpPr>
        <p:spPr>
          <a:xfrm>
            <a:off x="0" y="555526"/>
            <a:ext cx="9143999" cy="4587974"/>
          </a:xfrm>
          <a:prstGeom prst="rect">
            <a:avLst/>
          </a:prstGeom>
          <a:gradFill>
            <a:gsLst>
              <a:gs pos="58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lumMod val="44000"/>
                  <a:alpha val="2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44000" cy="10612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8461749" y="4581939"/>
            <a:ext cx="554702" cy="494735"/>
          </a:xfrm>
          <a:prstGeom prst="rect">
            <a:avLst/>
          </a:prstGeom>
        </p:spPr>
      </p:pic>
      <p:sp>
        <p:nvSpPr>
          <p:cNvPr id="5" name="텍스트 개체 틀 7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1520" y="56998"/>
            <a:ext cx="871296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SLIDE MAIN TITLE</a:t>
            </a:r>
            <a:endParaRPr lang="ko-KR" altLang="en-US"/>
          </a:p>
        </p:txBody>
      </p:sp>
      <p:sp>
        <p:nvSpPr>
          <p:cNvPr id="6" name="텍스트 개체 틀 7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51520" y="525709"/>
            <a:ext cx="87129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Slide sub title</a:t>
            </a:r>
            <a:endParaRPr lang="ko-KR" altLang="en-US"/>
          </a:p>
        </p:txBody>
      </p:sp>
      <p:sp>
        <p:nvSpPr>
          <p:cNvPr id="7" name="슬라이드 번호 개체 틀 5"/>
          <p:cNvSpPr txBox="1"/>
          <p:nvPr userDrawn="1"/>
        </p:nvSpPr>
        <p:spPr>
          <a:xfrm>
            <a:off x="7135467" y="4660513"/>
            <a:ext cx="1781957" cy="304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b="1" kern="1200">
                <a:solidFill>
                  <a:srgbClr val="402D1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496982-6B67-48BF-BE88-CEE75E286A28}" type="slidenum">
              <a:rPr lang="ko-KR" altLang="en-US" sz="1200" smtClean="0">
                <a:solidFill>
                  <a:srgbClr val="402D1F"/>
                </a:solidFill>
                <a:effectLst/>
              </a:rPr>
              <a:pPr/>
              <a:t>‹#›</a:t>
            </a:fld>
            <a:endParaRPr lang="ko-KR" altLang="en-US" sz="1200">
              <a:solidFill>
                <a:srgbClr val="402D1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8461749" y="4581939"/>
            <a:ext cx="554702" cy="494735"/>
          </a:xfrm>
          <a:prstGeom prst="rect">
            <a:avLst/>
          </a:prstGeom>
        </p:spPr>
      </p:pic>
      <p:sp>
        <p:nvSpPr>
          <p:cNvPr id="6" name="슬라이드 번호 개체 틀 5"/>
          <p:cNvSpPr txBox="1"/>
          <p:nvPr userDrawn="1"/>
        </p:nvSpPr>
        <p:spPr>
          <a:xfrm>
            <a:off x="7135467" y="4660513"/>
            <a:ext cx="1781957" cy="304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b="1" kern="1200">
                <a:solidFill>
                  <a:srgbClr val="402D1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496982-6B67-48BF-BE88-CEE75E286A28}" type="slidenum">
              <a:rPr lang="ko-KR" altLang="en-US" sz="1200" smtClean="0">
                <a:solidFill>
                  <a:srgbClr val="402D1F"/>
                </a:solidFill>
                <a:effectLst/>
              </a:rPr>
              <a:pPr/>
              <a:t>‹#›</a:t>
            </a:fld>
            <a:endParaRPr lang="ko-KR" altLang="en-US" sz="1200">
              <a:solidFill>
                <a:srgbClr val="402D1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2" y="0"/>
            <a:ext cx="9144000" cy="1061209"/>
          </a:xfrm>
          <a:prstGeom prst="rect">
            <a:avLst/>
          </a:prstGeom>
        </p:spPr>
      </p:pic>
      <p:sp>
        <p:nvSpPr>
          <p:cNvPr id="2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56998"/>
            <a:ext cx="871296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34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SLIDE MAIN TITLE</a:t>
            </a:r>
            <a:endParaRPr lang="ko-KR" altLang="en-US"/>
          </a:p>
        </p:txBody>
      </p:sp>
      <p:sp>
        <p:nvSpPr>
          <p:cNvPr id="29" name="텍스트 개체 틀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25709"/>
            <a:ext cx="871296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0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Slide sub title</a:t>
            </a:r>
            <a:endParaRPr lang="ko-KR" altLang="en-US"/>
          </a:p>
        </p:txBody>
      </p:sp>
      <p:pic>
        <p:nvPicPr>
          <p:cNvPr id="30" name="그림 29"/>
          <p:cNvPicPr>
            <a:picLocks noChangeAspect="1"/>
          </p:cNvPicPr>
          <p:nvPr userDrawn="1"/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8461749" y="4581939"/>
            <a:ext cx="554702" cy="494735"/>
          </a:xfrm>
          <a:prstGeom prst="rect">
            <a:avLst/>
          </a:prstGeom>
        </p:spPr>
      </p:pic>
      <p:sp>
        <p:nvSpPr>
          <p:cNvPr id="31" name="슬라이드 번호 개체 틀 5"/>
          <p:cNvSpPr txBox="1"/>
          <p:nvPr userDrawn="1"/>
        </p:nvSpPr>
        <p:spPr>
          <a:xfrm>
            <a:off x="7135467" y="4660513"/>
            <a:ext cx="1781957" cy="304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b="1" kern="1200">
                <a:solidFill>
                  <a:srgbClr val="402D1F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496982-6B67-48BF-BE88-CEE75E286A28}" type="slidenum">
              <a:rPr lang="ko-KR" altLang="en-US" sz="1200" smtClean="0">
                <a:solidFill>
                  <a:srgbClr val="402D1F"/>
                </a:solidFill>
                <a:effectLst/>
              </a:rPr>
              <a:pPr/>
              <a:t>‹#›</a:t>
            </a:fld>
            <a:endParaRPr lang="ko-KR" altLang="en-US" sz="1200">
              <a:solidFill>
                <a:srgbClr val="402D1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1978489" y="506896"/>
            <a:ext cx="4836148" cy="430596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" y="839"/>
            <a:ext cx="3110948" cy="28730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2533320" y="3291581"/>
            <a:ext cx="1591420" cy="98217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6" cstate="email"/>
          <a:srcRect/>
          <a:stretch>
            <a:fillRect/>
          </a:stretch>
        </p:blipFill>
        <p:spPr>
          <a:xfrm>
            <a:off x="5940152" y="2874729"/>
            <a:ext cx="1319020" cy="696666"/>
          </a:xfrm>
          <a:prstGeom prst="rect">
            <a:avLst/>
          </a:prstGeom>
        </p:spPr>
      </p:pic>
      <p:sp>
        <p:nvSpPr>
          <p:cNvPr id="2" name="텍스트 개체 틀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5415" y="2110085"/>
            <a:ext cx="5522948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800" b="1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smtClean="0"/>
              <a:t>THANK YOU</a:t>
            </a: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4"/>
          </p:nvPr>
        </p:nvSpPr>
        <p:spPr>
          <a:xfrm>
            <a:off x="6004245" y="4500576"/>
            <a:ext cx="3139755" cy="307777"/>
          </a:xfrm>
        </p:spPr>
        <p:txBody>
          <a:bodyPr/>
          <a:lstStyle/>
          <a:p>
            <a:r>
              <a:rPr lang="zh-CN" altLang="en-US" sz="2000" dirty="0" smtClean="0">
                <a:solidFill>
                  <a:schemeClr val="bg1"/>
                </a:solidFill>
              </a:rPr>
              <a:t>选自</a:t>
            </a:r>
            <a:r>
              <a:rPr lang="en-US" altLang="zh-CN" sz="2000" dirty="0" smtClean="0">
                <a:solidFill>
                  <a:schemeClr val="bg1"/>
                </a:solidFill>
              </a:rPr>
              <a:t>《</a:t>
            </a:r>
            <a:r>
              <a:rPr lang="zh-CN" altLang="en-US" sz="2000" dirty="0" smtClean="0">
                <a:solidFill>
                  <a:schemeClr val="bg1"/>
                </a:solidFill>
              </a:rPr>
              <a:t>多维阅读第</a:t>
            </a:r>
            <a:r>
              <a:rPr lang="en-US" altLang="zh-CN" sz="2000" dirty="0" smtClean="0">
                <a:solidFill>
                  <a:schemeClr val="bg1"/>
                </a:solidFill>
              </a:rPr>
              <a:t>17</a:t>
            </a:r>
            <a:r>
              <a:rPr lang="zh-CN" altLang="en-US" sz="2000" dirty="0" smtClean="0">
                <a:solidFill>
                  <a:schemeClr val="bg1"/>
                </a:solidFill>
              </a:rPr>
              <a:t>级</a:t>
            </a:r>
            <a:r>
              <a:rPr lang="en-US" altLang="zh-CN" sz="2000" dirty="0" smtClean="0">
                <a:solidFill>
                  <a:schemeClr val="bg1"/>
                </a:solidFill>
              </a:rPr>
              <a:t>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1810526" y="2135007"/>
            <a:ext cx="5522948" cy="553998"/>
          </a:xfrm>
        </p:spPr>
        <p:txBody>
          <a:bodyPr/>
          <a:lstStyle/>
          <a:p>
            <a:r>
              <a:rPr lang="en-US" altLang="zh-CN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Superkid</a:t>
            </a:r>
            <a:r>
              <a:rPr lang="en-US" altLang="zh-C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Heroes</a:t>
            </a:r>
            <a:endParaRPr lang="zh-CN" altLang="en-US" sz="3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文本占位符 4"/>
          <p:cNvSpPr txBox="1"/>
          <p:nvPr/>
        </p:nvSpPr>
        <p:spPr>
          <a:xfrm>
            <a:off x="3071802" y="2857502"/>
            <a:ext cx="309634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 baseline="0">
                <a:solidFill>
                  <a:srgbClr val="402D1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ea typeface="+mn-ea"/>
                <a:cs typeface="Tahoma" panose="020B0604030504040204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solidFill>
                  <a:schemeClr val="bg1"/>
                </a:solidFill>
                <a:latin typeface="Cambria" panose="02040503050406030204" pitchFamily="18" charset="0"/>
              </a:rPr>
              <a:t>少年英雄</a:t>
            </a:r>
            <a:endParaRPr lang="zh-CN" altLang="en-US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11960" y="890647"/>
            <a:ext cx="41238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Water Well: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Ryan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Hreljac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(Uganda)</a:t>
            </a:r>
            <a:endParaRPr lang="zh-CN" altLang="en-US" sz="32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428992" y="2067694"/>
          <a:ext cx="5342278" cy="2849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3944"/>
                <a:gridCol w="2008334"/>
              </a:tblGrid>
              <a:tr h="41148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Helper (Hero):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Receiver: </a:t>
                      </a:r>
                      <a:endParaRPr lang="en-US" altLang="en-US" sz="2000" b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344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do extra chores; </a:t>
                      </a:r>
                      <a:endParaRPr lang="en-US" sz="2000" b="0" dirty="0" smtClean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Give talks to people;</a:t>
                      </a:r>
                      <a:endParaRPr lang="en-US" sz="2000" b="0" dirty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Raise money</a:t>
                      </a: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drill a well;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inspire;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give people access to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clean water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walk many </a:t>
                      </a: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kilo-</a:t>
                      </a:r>
                      <a:r>
                        <a:rPr lang="en-US" sz="2000" b="0" dirty="0" err="1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metres</a:t>
                      </a: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for </a:t>
                      </a: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clean </a:t>
                      </a: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water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987574"/>
            <a:ext cx="303803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" y="910618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83968" y="867470"/>
            <a:ext cx="3798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Bag of Maize: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Jordan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Van der Walt (South Africa)</a:t>
            </a:r>
            <a:endParaRPr lang="zh-CN" altLang="en-US" sz="32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756799" y="2437001"/>
          <a:ext cx="5101481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0894"/>
                <a:gridCol w="2550587"/>
              </a:tblGrid>
              <a:tr h="30480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Helper (Hero):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Receiver: </a:t>
                      </a:r>
                      <a:endParaRPr lang="en-US" altLang="en-US" sz="2000" b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want to help;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begin a campaign;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encourage;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collect;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“No matter how big or small your idea is, you can help.”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go to school hungry;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 a free lunch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7574"/>
            <a:ext cx="2246894" cy="409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94858"/>
            <a:ext cx="1096845" cy="407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" y="903000"/>
            <a:ext cx="6397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00114"/>
            <a:ext cx="2941369" cy="1877395"/>
          </a:xfrm>
          <a:prstGeom prst="rect">
            <a:avLst/>
          </a:prstGeom>
        </p:spPr>
      </p:pic>
      <p:sp>
        <p:nvSpPr>
          <p:cNvPr id="45" name="TextBox 23"/>
          <p:cNvSpPr txBox="1"/>
          <p:nvPr/>
        </p:nvSpPr>
        <p:spPr>
          <a:xfrm>
            <a:off x="179512" y="987574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1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b="22644"/>
          <a:stretch/>
        </p:blipFill>
        <p:spPr bwMode="auto">
          <a:xfrm>
            <a:off x="3214678" y="1011494"/>
            <a:ext cx="690985" cy="188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3574" b="23526"/>
          <a:stretch/>
        </p:blipFill>
        <p:spPr bwMode="auto">
          <a:xfrm>
            <a:off x="3905663" y="1011494"/>
            <a:ext cx="2063954" cy="188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928676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" b="23398"/>
          <a:stretch/>
        </p:blipFill>
        <p:spPr bwMode="auto">
          <a:xfrm>
            <a:off x="6207219" y="1011493"/>
            <a:ext cx="781223" cy="19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7"/>
          <a:stretch/>
        </p:blipFill>
        <p:spPr bwMode="auto">
          <a:xfrm>
            <a:off x="6988640" y="1011494"/>
            <a:ext cx="1985318" cy="19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4" y="951018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3038" b="20123"/>
          <a:stretch/>
        </p:blipFill>
        <p:spPr bwMode="auto">
          <a:xfrm>
            <a:off x="179512" y="3219821"/>
            <a:ext cx="822969" cy="187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8" r="2126" b="19923"/>
          <a:stretch/>
        </p:blipFill>
        <p:spPr bwMode="auto">
          <a:xfrm>
            <a:off x="957813" y="3219820"/>
            <a:ext cx="2164406" cy="1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" y="3152352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b="14632"/>
          <a:stretch/>
        </p:blipFill>
        <p:spPr bwMode="auto">
          <a:xfrm>
            <a:off x="3191067" y="3219820"/>
            <a:ext cx="2755879" cy="187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19" y="3153969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1"/>
          <a:stretch/>
        </p:blipFill>
        <p:spPr bwMode="auto">
          <a:xfrm>
            <a:off x="6974308" y="3219821"/>
            <a:ext cx="1937761" cy="184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0"/>
          <a:stretch/>
        </p:blipFill>
        <p:spPr bwMode="auto">
          <a:xfrm>
            <a:off x="6207219" y="3205391"/>
            <a:ext cx="781421" cy="185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4" y="3153969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2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235148" y="987574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kern="1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My </a:t>
            </a:r>
            <a:r>
              <a:rPr lang="en-US" altLang="zh-CN" sz="32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name </a:t>
            </a:r>
            <a:r>
              <a:rPr lang="en-US" altLang="zh-CN" sz="3200" kern="1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is …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My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story happened 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in … I …</a:t>
            </a:r>
            <a:endParaRPr lang="zh-CN" altLang="en-US" sz="32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115" t="21389" r="3019" b="4296"/>
          <a:stretch>
            <a:fillRect/>
          </a:stretch>
        </p:blipFill>
        <p:spPr bwMode="auto">
          <a:xfrm>
            <a:off x="1500166" y="2285998"/>
            <a:ext cx="6143668" cy="285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2"/>
          <p:cNvSpPr txBox="1"/>
          <p:nvPr/>
        </p:nvSpPr>
        <p:spPr>
          <a:xfrm>
            <a:off x="357158" y="142858"/>
            <a:ext cx="6000792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Choose one story and retell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99142" y="975336"/>
            <a:ext cx="61206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Which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hero do you like best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among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six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heroes? Why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endParaRPr lang="zh-CN" altLang="zh-CN" sz="3200" dirty="0">
              <a:latin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. What makes a real hero?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Who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is your hero in 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life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? Why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endParaRPr lang="zh-CN" altLang="zh-CN" sz="3200" dirty="0">
              <a:latin typeface="Cambria" panose="02040503050406030204" pitchFamily="18" charset="0"/>
            </a:endParaRPr>
          </a:p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3. Do you want to be a hero?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Why and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</a:rPr>
              <a:t>how?</a:t>
            </a:r>
            <a:endParaRPr lang="zh-CN" altLang="zh-CN" sz="3200" dirty="0"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44"/>
          <a:stretch/>
        </p:blipFill>
        <p:spPr bwMode="auto">
          <a:xfrm>
            <a:off x="233209" y="62508"/>
            <a:ext cx="2570702" cy="20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 bwMode="auto">
          <a:xfrm>
            <a:off x="224146" y="2418554"/>
            <a:ext cx="2579766" cy="272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143208" y="142858"/>
            <a:ext cx="3929122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Discuss in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3"/>
          <p:cNvSpPr txBox="1"/>
          <p:nvPr/>
        </p:nvSpPr>
        <p:spPr>
          <a:xfrm>
            <a:off x="357158" y="1131590"/>
            <a:ext cx="8286808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4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Write a paper to summarize the six stories;</a:t>
            </a:r>
            <a:endParaRPr lang="zh-CN" altLang="zh-CN" sz="2400" kern="100" dirty="0" smtClean="0">
              <a:latin typeface="Cambria" panose="02040503050406030204" pitchFamily="18" charset="0"/>
              <a:cs typeface="黑体" panose="02010609060101010101" pitchFamily="49" charset="-122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4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Write down several tiny things that a hero may do to help make the world a better place; </a:t>
            </a:r>
            <a:endParaRPr lang="en-US" altLang="zh-CN" sz="2400" kern="1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CN" sz="24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Write a hero story like one of the six stories in the book.</a:t>
            </a:r>
            <a:endParaRPr lang="zh-CN" altLang="en-US" sz="2400" dirty="0">
              <a:latin typeface="Cambria" panose="02040503050406030204" pitchFamily="18" charset="0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357158" y="142858"/>
            <a:ext cx="257176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368080" y="2244927"/>
            <a:ext cx="3779479" cy="6647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>
              <a:lnSpc>
                <a:spcPct val="90000"/>
              </a:lnSpc>
            </a:pPr>
            <a:r>
              <a:rPr lang="en-US" altLang="ko-KR" sz="4800" b="1" dirty="0" smtClean="0">
                <a:solidFill>
                  <a:srgbClr val="402D1F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Thank You!</a:t>
            </a:r>
            <a:endParaRPr lang="en-US" altLang="ko-KR" sz="4800" b="1" dirty="0">
              <a:solidFill>
                <a:srgbClr val="402D1F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698"/>
            <a:ext cx="3757787" cy="41421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29200" y="698"/>
            <a:ext cx="4114799" cy="2218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9298" b="19298"/>
          <a:stretch>
            <a:fillRect/>
          </a:stretch>
        </p:blipFill>
        <p:spPr bwMode="auto">
          <a:xfrm>
            <a:off x="2571736" y="1571618"/>
            <a:ext cx="4143404" cy="320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2"/>
          <p:cNvSpPr txBox="1"/>
          <p:nvPr/>
        </p:nvSpPr>
        <p:spPr>
          <a:xfrm>
            <a:off x="2571736" y="195486"/>
            <a:ext cx="407196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chemeClr val="tx2"/>
                </a:solidFill>
                <a:latin typeface="Cambria" panose="02040503050406030204" pitchFamily="18" charset="0"/>
                <a:ea typeface="黑体" panose="02010609060101010101" pitchFamily="49" charset="-122"/>
              </a:rPr>
              <a:t>Observe the cover</a:t>
            </a:r>
            <a:endParaRPr lang="zh-CN" altLang="en-US" sz="3600" b="1" dirty="0">
              <a:solidFill>
                <a:schemeClr val="tx2"/>
              </a:solidFill>
              <a:latin typeface="Cambria" panose="02040503050406030204" pitchFamily="18" charset="0"/>
              <a:ea typeface="黑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14678" y="4567436"/>
            <a:ext cx="2952328" cy="5760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a hero?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"/>
          <p:cNvSpPr txBox="1"/>
          <p:nvPr/>
        </p:nvSpPr>
        <p:spPr>
          <a:xfrm>
            <a:off x="6038165" y="928676"/>
            <a:ext cx="3105835" cy="138499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Cambria" panose="02040503050406030204" pitchFamily="18" charset="0"/>
                <a:ea typeface="Cambria" panose="02040503050406030204" pitchFamily="18" charset="0"/>
              </a:rPr>
              <a:t>Challenging </a:t>
            </a:r>
            <a:r>
              <a:rPr lang="en-US" altLang="ko-K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situations</a:t>
            </a:r>
          </a:p>
          <a:p>
            <a:r>
              <a:rPr lang="en-US" altLang="ko-K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aring  for others</a:t>
            </a:r>
            <a:endParaRPr lang="en-US" altLang="ko-KR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2"/>
          <p:cNvSpPr txBox="1"/>
          <p:nvPr/>
        </p:nvSpPr>
        <p:spPr>
          <a:xfrm>
            <a:off x="6036461" y="3083709"/>
            <a:ext cx="3097721" cy="138499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Courage</a:t>
            </a:r>
          </a:p>
          <a:p>
            <a:r>
              <a:rPr lang="en-US" altLang="ko-K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Bravery</a:t>
            </a:r>
          </a:p>
          <a:p>
            <a:r>
              <a:rPr lang="en-US" altLang="ko-K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Leadership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30673"/>
            <a:ext cx="4188419" cy="32449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8" name="椭圆 7"/>
          <p:cNvSpPr/>
          <p:nvPr/>
        </p:nvSpPr>
        <p:spPr>
          <a:xfrm>
            <a:off x="642910" y="1500180"/>
            <a:ext cx="1500198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42910" y="4357700"/>
            <a:ext cx="1785950" cy="2857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1"/>
          <a:stretch/>
        </p:blipFill>
        <p:spPr bwMode="auto">
          <a:xfrm>
            <a:off x="6974308" y="3219821"/>
            <a:ext cx="1937761" cy="184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1" y="1000114"/>
            <a:ext cx="2884836" cy="1908000"/>
          </a:xfrm>
          <a:prstGeom prst="rect">
            <a:avLst/>
          </a:prstGeom>
        </p:spPr>
      </p:pic>
      <p:sp>
        <p:nvSpPr>
          <p:cNvPr id="45" name="TextBox 23"/>
          <p:cNvSpPr txBox="1"/>
          <p:nvPr/>
        </p:nvSpPr>
        <p:spPr>
          <a:xfrm>
            <a:off x="179512" y="987574"/>
            <a:ext cx="4320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99"/>
                </a:solidFill>
              </a:rPr>
              <a:t>1</a:t>
            </a:r>
            <a:endParaRPr lang="zh-CN" altLang="en-US" sz="2800" b="1" dirty="0">
              <a:solidFill>
                <a:srgbClr val="000099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b="22644"/>
          <a:stretch/>
        </p:blipFill>
        <p:spPr bwMode="auto">
          <a:xfrm>
            <a:off x="3136873" y="1011494"/>
            <a:ext cx="768790" cy="188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3574" b="23526"/>
          <a:stretch/>
        </p:blipFill>
        <p:spPr bwMode="auto">
          <a:xfrm>
            <a:off x="3905663" y="1011494"/>
            <a:ext cx="2063954" cy="188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69" y="957860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3" b="23398"/>
          <a:stretch/>
        </p:blipFill>
        <p:spPr bwMode="auto">
          <a:xfrm>
            <a:off x="6207219" y="1011494"/>
            <a:ext cx="768884" cy="187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7"/>
          <a:stretch/>
        </p:blipFill>
        <p:spPr bwMode="auto">
          <a:xfrm>
            <a:off x="6988640" y="1011494"/>
            <a:ext cx="1985318" cy="190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4" y="951018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13038" b="20123"/>
          <a:stretch/>
        </p:blipFill>
        <p:spPr bwMode="auto">
          <a:xfrm>
            <a:off x="179512" y="3219821"/>
            <a:ext cx="822969" cy="187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8" r="2126" b="19923"/>
          <a:stretch/>
        </p:blipFill>
        <p:spPr bwMode="auto">
          <a:xfrm>
            <a:off x="957813" y="3219820"/>
            <a:ext cx="2164406" cy="1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1" y="3152352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b="14632"/>
          <a:stretch/>
        </p:blipFill>
        <p:spPr bwMode="auto">
          <a:xfrm>
            <a:off x="3191067" y="3219820"/>
            <a:ext cx="2755879" cy="187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19" y="3153969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0"/>
          <a:stretch/>
        </p:blipFill>
        <p:spPr bwMode="auto">
          <a:xfrm>
            <a:off x="6207219" y="3205391"/>
            <a:ext cx="781421" cy="1856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4" y="3153969"/>
            <a:ext cx="6159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600" t="16390" r="2400" b="47361"/>
          <a:stretch>
            <a:fillRect/>
          </a:stretch>
        </p:blipFill>
        <p:spPr bwMode="auto">
          <a:xfrm>
            <a:off x="500034" y="928676"/>
            <a:ext cx="8215370" cy="404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104775" y="134196"/>
            <a:ext cx="3693795" cy="64516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Locate the places</a:t>
            </a:r>
            <a:endParaRPr lang="ko-KR" altLang="en-US" sz="36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5032833" y="1032490"/>
            <a:ext cx="39437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Into the Dark: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Kamal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Nepali (Nepal)</a:t>
            </a:r>
            <a:endParaRPr lang="zh-CN" altLang="en-US" sz="32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4932040" y="2211710"/>
          <a:ext cx="3954145" cy="2501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1451"/>
                <a:gridCol w="1152694"/>
              </a:tblGrid>
              <a:tr h="3314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Helper (Hero): 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Receiver: </a:t>
                      </a:r>
                      <a:endParaRPr lang="en-US" altLang="en-US" sz="2000" b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97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volunteer to enter;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tie a rope;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be given a walkie-talkie;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be lowered into</a:t>
                      </a: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;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emerge;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be greeted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fall down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13678" r="5763"/>
          <a:stretch>
            <a:fillRect/>
          </a:stretch>
        </p:blipFill>
        <p:spPr bwMode="auto">
          <a:xfrm>
            <a:off x="214282" y="1928808"/>
            <a:ext cx="3783539" cy="281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14428"/>
            <a:ext cx="6397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11960" y="1226284"/>
            <a:ext cx="48165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Bravery Against the Odds: </a:t>
            </a:r>
            <a:endParaRPr lang="en-US" altLang="zh-CN" sz="320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Asma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Khan (India)</a:t>
            </a:r>
            <a:endParaRPr lang="zh-CN" altLang="en-US" sz="32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4427984" y="2643758"/>
          <a:ext cx="4057015" cy="1995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4095"/>
                <a:gridCol w="1772920"/>
              </a:tblGrid>
              <a:tr h="47180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Helper (Hero): 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Receiver: </a:t>
                      </a:r>
                      <a:endParaRPr lang="en-US" altLang="en-US" sz="2000" b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414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make trip after trip; </a:t>
                      </a: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carry … to safety; </a:t>
                      </a:r>
                      <a:endParaRPr lang="en-US" sz="2000" b="0" dirty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keep her head high; can’t swim;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be recognized with 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cry </a:t>
                      </a: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in terror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b="41284"/>
          <a:stretch/>
        </p:blipFill>
        <p:spPr bwMode="auto">
          <a:xfrm>
            <a:off x="35496" y="1049569"/>
            <a:ext cx="3744417" cy="402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08232"/>
            <a:ext cx="6397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00672" y="1027350"/>
            <a:ext cx="42662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Take My Brother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Jordan Rice (Australia)</a:t>
            </a:r>
            <a:endParaRPr lang="zh-CN" altLang="en-US" sz="32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997960" y="2301240"/>
          <a:ext cx="4871720" cy="1956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26368"/>
                <a:gridCol w="1345352"/>
              </a:tblGrid>
              <a:tr h="4324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Helper (Hero):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Receiver: </a:t>
                      </a:r>
                      <a:endParaRPr lang="en-US" altLang="en-US" sz="2000" b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67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sacrifice his own life; </a:t>
                      </a:r>
                      <a:endParaRPr lang="en-US" sz="2000" b="0" dirty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push;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saying “Take my brother first.”;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climb; </a:t>
                      </a:r>
                      <a:endParaRPr lang="en-US" sz="2000" b="0" dirty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be swept away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/>
          <a:stretch/>
        </p:blipFill>
        <p:spPr bwMode="auto">
          <a:xfrm>
            <a:off x="1011757" y="1027350"/>
            <a:ext cx="2700524" cy="392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4" t="1630"/>
          <a:stretch/>
        </p:blipFill>
        <p:spPr bwMode="auto">
          <a:xfrm>
            <a:off x="142844" y="1027350"/>
            <a:ext cx="868913" cy="39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" y="1114282"/>
            <a:ext cx="63976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3372" y="857238"/>
            <a:ext cx="4129657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3200" kern="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Doing What He Could: </a:t>
            </a:r>
            <a:endParaRPr lang="en-US" altLang="zh-CN" sz="3200" kern="0" dirty="0" smtClean="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altLang="zh-CN" sz="3200" kern="0" dirty="0" err="1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Edyl</a:t>
            </a:r>
            <a:r>
              <a:rPr lang="en-US" altLang="zh-CN" sz="3200" kern="0" dirty="0" smtClean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zh-CN" sz="3200" kern="0" dirty="0" err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Jolfil</a:t>
            </a:r>
            <a:r>
              <a:rPr lang="en-US" altLang="zh-CN" sz="3200" kern="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(Haiti)</a:t>
            </a:r>
            <a:endParaRPr lang="zh-CN" altLang="zh-CN" sz="3200" kern="100" dirty="0"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857620" y="2214560"/>
          <a:ext cx="5141595" cy="266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3655"/>
                <a:gridCol w="1297940"/>
              </a:tblGrid>
              <a:tr h="314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Helper (Hero):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Receiver: </a:t>
                      </a:r>
                      <a:endParaRPr lang="en-US" altLang="en-US" sz="2000" b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696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work to help;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keep </a:t>
                      </a: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on trying and believing;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“</a:t>
                      </a: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You don’t have to rely on other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people”; </a:t>
                      </a:r>
                      <a:endParaRPr lang="en-US" sz="2000" b="0" dirty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“We must hold on </a:t>
                      </a:r>
                      <a:r>
                        <a:rPr lang="en-US" sz="2000" b="0" dirty="0" smtClean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strong”; </a:t>
                      </a:r>
                      <a:endParaRPr lang="en-US" sz="2000" b="0" dirty="0">
                        <a:latin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“So many people go hungry here; </a:t>
                      </a:r>
                    </a:p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I want to help them.”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000" b="0" dirty="0">
                          <a:latin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endParaRPr lang="en-US" altLang="en-US" sz="2000" b="0" dirty="0"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69" y="1131590"/>
            <a:ext cx="241803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1590"/>
            <a:ext cx="111035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" y="1086611"/>
            <a:ext cx="6397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431</Words>
  <Application>Microsoft Office PowerPoint</Application>
  <PresentationFormat>全屏显示(16:9)</PresentationFormat>
  <Paragraphs>109</Paragraphs>
  <Slides>16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17" baseType="lpstr">
      <vt:lpstr>Office 테마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木桩</dc:title>
  <dc:creator>第一PPT</dc:creator>
  <cp:keywords>www.1ppt.com</cp:keywords>
  <cp:lastModifiedBy>fltrp</cp:lastModifiedBy>
  <cp:revision>125</cp:revision>
  <dcterms:created xsi:type="dcterms:W3CDTF">2014-02-18T09:33:00Z</dcterms:created>
  <dcterms:modified xsi:type="dcterms:W3CDTF">2019-02-18T02:24:33Z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