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sldIdLst>
    <p:sldId id="306" r:id="rId2"/>
    <p:sldId id="307" r:id="rId3"/>
    <p:sldId id="345" r:id="rId4"/>
    <p:sldId id="346" r:id="rId5"/>
    <p:sldId id="347" r:id="rId6"/>
    <p:sldId id="351" r:id="rId7"/>
    <p:sldId id="352" r:id="rId8"/>
    <p:sldId id="353" r:id="rId9"/>
    <p:sldId id="349" r:id="rId10"/>
    <p:sldId id="344" r:id="rId11"/>
  </p:sldIdLst>
  <p:sldSz cx="9144000" cy="5145088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9613"/>
    <a:srgbClr val="E58CA0"/>
    <a:srgbClr val="68BEE4"/>
    <a:srgbClr val="C8D661"/>
    <a:srgbClr val="055E87"/>
    <a:srgbClr val="555E78"/>
    <a:srgbClr val="5E6A89"/>
    <a:srgbClr val="001C5B"/>
    <a:srgbClr val="3C3D50"/>
    <a:srgbClr val="788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2505" autoAdjust="0"/>
  </p:normalViewPr>
  <p:slideViewPr>
    <p:cSldViewPr snapToGrid="0">
      <p:cViewPr>
        <p:scale>
          <a:sx n="80" d="100"/>
          <a:sy n="80" d="100"/>
        </p:scale>
        <p:origin x="-1589" y="-5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8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19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2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6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" y="180974"/>
            <a:ext cx="506792" cy="4275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75" y="360544"/>
            <a:ext cx="6236050" cy="4423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702" y="2051824"/>
            <a:ext cx="298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DARING</a:t>
            </a:r>
            <a:endParaRPr lang="zh-CN" alt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384431"/>
            <a:ext cx="425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 smtClean="0"/>
              <a:t>选自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多维阅读第</a:t>
            </a:r>
            <a:r>
              <a:rPr lang="en-US" altLang="zh-CN" sz="2400" b="1" dirty="0" smtClean="0"/>
              <a:t>17</a:t>
            </a:r>
            <a:r>
              <a:rPr lang="zh-CN" altLang="en-US" sz="2400" b="1" dirty="0" smtClean="0"/>
              <a:t>级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0514" y="2960914"/>
            <a:ext cx="185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勇气可嘉？</a:t>
            </a:r>
            <a:endParaRPr lang="zh-CN" altLang="en-US" sz="2800" b="1" dirty="0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19" y="1"/>
            <a:ext cx="9144000" cy="51450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32" y="3200400"/>
            <a:ext cx="1834720" cy="1764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39" y="0"/>
            <a:ext cx="3567261" cy="51450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75" y="3784365"/>
            <a:ext cx="3055625" cy="13607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5" y="433052"/>
            <a:ext cx="1216154" cy="11534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61" y="3200400"/>
            <a:ext cx="1316739" cy="21366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83" y="3365196"/>
            <a:ext cx="4160515" cy="143472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383971" y="1301626"/>
            <a:ext cx="4256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68BEE4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Thank you!</a:t>
            </a:r>
            <a:endParaRPr lang="zh-CN" altLang="en-US" sz="5400" b="1" dirty="0">
              <a:solidFill>
                <a:srgbClr val="68BEE4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9710" y="0"/>
            <a:ext cx="8561213" cy="1014299"/>
            <a:chOff x="289710" y="0"/>
            <a:chExt cx="8561213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2" y="114017"/>
              <a:ext cx="74688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Observe the cover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833257" y="1351756"/>
            <a:ext cx="3494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setting</a:t>
            </a:r>
          </a:p>
          <a:p>
            <a:r>
              <a:rPr lang="en-US" altLang="zh-CN" sz="3600" b="1" dirty="0" smtClean="0"/>
              <a:t>characters</a:t>
            </a:r>
          </a:p>
          <a:p>
            <a:r>
              <a:rPr lang="en-US" altLang="zh-CN" sz="3600" b="1" dirty="0" smtClean="0"/>
              <a:t>events </a:t>
            </a:r>
            <a:endParaRPr lang="zh-CN" altLang="en-US" sz="3600" b="1" dirty="0"/>
          </a:p>
        </p:txBody>
      </p:sp>
      <p:pic>
        <p:nvPicPr>
          <p:cNvPr id="1026" name="Picture 2" descr="C:\Documents and Settings\Administrator\桌面\多维阅读第17级封面函套和内文\勇气可嘉？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71" y="1073983"/>
            <a:ext cx="2866356" cy="34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9710" y="0"/>
            <a:ext cx="8678444" cy="1014299"/>
            <a:chOff x="289710" y="0"/>
            <a:chExt cx="8678444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2" y="114017"/>
              <a:ext cx="7586122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Read and clarify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89710" y="1014299"/>
            <a:ext cx="8582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/>
              <a:t>How many times did Drew dare his classmates? </a:t>
            </a:r>
            <a:endParaRPr lang="zh-CN" altLang="zh-C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01143" y="1861457"/>
            <a:ext cx="187199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 descr="8. Daring_页面_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228" y="1883229"/>
            <a:ext cx="1871999" cy="2340000"/>
          </a:xfrm>
          <a:prstGeom prst="rect">
            <a:avLst/>
          </a:prstGeom>
        </p:spPr>
      </p:pic>
      <p:pic>
        <p:nvPicPr>
          <p:cNvPr id="9" name="图片 8" descr="8. Daring_页面_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1" y="1889466"/>
            <a:ext cx="1872000" cy="23400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2242456" y="2928257"/>
            <a:ext cx="31568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4474028" y="2928257"/>
            <a:ext cx="31568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8. Daring_页面_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9080" y="1894114"/>
            <a:ext cx="1872000" cy="234000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6683828" y="2982685"/>
            <a:ext cx="31568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40734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9710" y="0"/>
            <a:ext cx="8479152" cy="1014299"/>
            <a:chOff x="289710" y="0"/>
            <a:chExt cx="8479152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2" y="114017"/>
              <a:ext cx="73868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Read and clarify 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10046"/>
              </p:ext>
            </p:extLst>
          </p:nvPr>
        </p:nvGraphicFramePr>
        <p:xfrm>
          <a:off x="237383" y="814514"/>
          <a:ext cx="8894894" cy="4309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1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18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556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22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DARING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what to do 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how much to pay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who dares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US" altLang="zh-CN" sz="2000" kern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Miss Kelly reacts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37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r>
                        <a:rPr lang="en-US" sz="2400" kern="0" baseline="30000">
                          <a:effectLst/>
                        </a:rPr>
                        <a:t>st</a:t>
                      </a:r>
                      <a:r>
                        <a:rPr lang="en-US" sz="2400" kern="0">
                          <a:effectLst/>
                        </a:rPr>
                        <a:t> dare</a:t>
                      </a:r>
                      <a:endParaRPr lang="zh-CN" sz="2800" kern="10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8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</a:t>
                      </a:r>
                      <a:r>
                        <a:rPr lang="en-US" sz="2400" kern="0" baseline="30000">
                          <a:effectLst/>
                        </a:rPr>
                        <a:t>nd</a:t>
                      </a:r>
                      <a:r>
                        <a:rPr lang="en-US" sz="2400" kern="0">
                          <a:effectLst/>
                        </a:rPr>
                        <a:t> dare</a:t>
                      </a:r>
                      <a:endParaRPr lang="zh-CN" sz="2800" kern="10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38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</a:t>
                      </a:r>
                      <a:r>
                        <a:rPr lang="en-US" sz="2400" kern="0" baseline="30000">
                          <a:effectLst/>
                        </a:rPr>
                        <a:t>rd</a:t>
                      </a:r>
                      <a:r>
                        <a:rPr lang="en-US" sz="2400" kern="0">
                          <a:effectLst/>
                        </a:rPr>
                        <a:t> dare</a:t>
                      </a:r>
                      <a:endParaRPr lang="zh-CN" sz="2800" kern="10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441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4</a:t>
                      </a:r>
                      <a:r>
                        <a:rPr lang="en-US" sz="2400" kern="0" baseline="30000">
                          <a:effectLst/>
                        </a:rPr>
                        <a:t>th</a:t>
                      </a:r>
                      <a:r>
                        <a:rPr lang="en-US" sz="2400" kern="0">
                          <a:effectLst/>
                        </a:rPr>
                        <a:t> dare</a:t>
                      </a:r>
                      <a:endParaRPr lang="zh-CN" sz="2800" kern="10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CN" sz="2800" kern="100" dirty="0">
                        <a:effectLst/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1630" y="1511802"/>
            <a:ext cx="221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to wear two different shoes and uniform back to front </a:t>
            </a:r>
            <a:endParaRPr lang="zh-CN" alt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8522" y="2411060"/>
            <a:ext cx="2450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to sing </a:t>
            </a:r>
            <a:r>
              <a:rPr lang="en-US" altLang="zh-CN" sz="1800" b="1" dirty="0"/>
              <a:t>“Baa </a:t>
            </a:r>
            <a:r>
              <a:rPr lang="en-US" altLang="zh-CN" sz="1800" b="1" dirty="0" err="1"/>
              <a:t>Baa</a:t>
            </a:r>
            <a:r>
              <a:rPr lang="en-US" altLang="zh-CN" sz="1800" b="1" dirty="0"/>
              <a:t> Black </a:t>
            </a:r>
            <a:r>
              <a:rPr lang="en-US" altLang="zh-CN" sz="1800" b="1" dirty="0" smtClean="0"/>
              <a:t>Sheep” </a:t>
            </a:r>
            <a:r>
              <a:rPr lang="en-US" altLang="zh-CN" sz="1800" b="1" dirty="0"/>
              <a:t>in a loud voice in the class</a:t>
            </a:r>
            <a:endParaRPr lang="zh-CN" alt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8522" y="3318538"/>
            <a:ext cx="229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to put a fake </a:t>
            </a:r>
            <a:r>
              <a:rPr lang="en-US" altLang="zh-CN" sz="1800" b="1" dirty="0"/>
              <a:t>mouse in Miss Kelly’s lunch box</a:t>
            </a:r>
            <a:endParaRPr lang="zh-CN" alt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4594" y="4323719"/>
            <a:ext cx="275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to wear </a:t>
            </a:r>
            <a:r>
              <a:rPr lang="en-US" altLang="zh-CN" sz="1800" b="1" dirty="0"/>
              <a:t>raisins </a:t>
            </a:r>
            <a:r>
              <a:rPr lang="en-US" altLang="zh-CN" sz="1800" b="1" dirty="0" smtClean="0"/>
              <a:t>on the teeth, smile constantly</a:t>
            </a:r>
            <a:endParaRPr lang="zh-CN" altLang="zh-CN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92669" y="1644134"/>
            <a:ext cx="165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two fruit lumps</a:t>
            </a:r>
            <a:endParaRPr lang="zh-CN" alt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92669" y="2446955"/>
            <a:ext cx="11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four fruit lumps</a:t>
            </a:r>
            <a:endParaRPr lang="zh-CN" alt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28646" y="3347923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ten fruit lumps if Miss Kelly screeches; eight if she doesn’t </a:t>
            </a:r>
            <a:endParaRPr lang="zh-CN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4338264"/>
            <a:ext cx="173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a whole bag of fruit lumps</a:t>
            </a:r>
            <a:endParaRPr lang="zh-CN" alt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1678759"/>
            <a:ext cx="86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Tilly Baker</a:t>
            </a:r>
            <a:endParaRPr lang="zh-CN" altLang="en-US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2654704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Jack</a:t>
            </a:r>
            <a:endParaRPr lang="zh-CN" altLang="en-US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3516923"/>
            <a:ext cx="8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Matt</a:t>
            </a:r>
            <a:endParaRPr lang="zh-CN" alt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4384431"/>
            <a:ext cx="7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Annie</a:t>
            </a:r>
            <a:endParaRPr lang="zh-CN" altLang="en-US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58709" y="1536412"/>
            <a:ext cx="236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peered over </a:t>
            </a:r>
            <a:r>
              <a:rPr lang="en-US" altLang="zh-CN" sz="1600" b="1" dirty="0"/>
              <a:t>her </a:t>
            </a:r>
            <a:r>
              <a:rPr lang="en-US" altLang="zh-CN" sz="1600" b="1" dirty="0" smtClean="0"/>
              <a:t>glasses</a:t>
            </a:r>
            <a:endParaRPr lang="zh-CN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58710" y="2494199"/>
            <a:ext cx="171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hardly stopped for a </a:t>
            </a:r>
            <a:r>
              <a:rPr lang="en-US" altLang="zh-CN" sz="1600" b="1" dirty="0" smtClean="0"/>
              <a:t>second</a:t>
            </a:r>
            <a:endParaRPr lang="zh-CN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58709" y="3306048"/>
            <a:ext cx="205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picked it out gently and </a:t>
            </a:r>
            <a:r>
              <a:rPr lang="en-US" altLang="zh-CN" sz="1600" b="1" dirty="0" smtClean="0"/>
              <a:t>threw it </a:t>
            </a:r>
            <a:r>
              <a:rPr lang="en-US" altLang="zh-CN" sz="1600" b="1" dirty="0"/>
              <a:t>into the </a:t>
            </a:r>
            <a:r>
              <a:rPr lang="en-US" altLang="zh-CN" sz="1600" b="1" dirty="0" smtClean="0"/>
              <a:t>bushes</a:t>
            </a:r>
            <a:endParaRPr lang="zh-CN" alt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58709" y="4204010"/>
            <a:ext cx="263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reacted fast: called an ambulance; peered over her glasses, </a:t>
            </a:r>
            <a:r>
              <a:rPr lang="en-US" altLang="zh-CN" sz="1600" b="1" dirty="0" smtClean="0"/>
              <a:t>gave </a:t>
            </a:r>
            <a:r>
              <a:rPr lang="en-US" altLang="zh-CN" sz="1600" b="1" dirty="0"/>
              <a:t>Drew a </a:t>
            </a:r>
            <a:r>
              <a:rPr lang="en-US" altLang="zh-CN" sz="1600" b="1" dirty="0" smtClean="0"/>
              <a:t>lesson </a:t>
            </a:r>
            <a:endParaRPr lang="zh-CN" altLang="en-US" sz="1600" b="1" dirty="0"/>
          </a:p>
        </p:txBody>
      </p:sp>
      <p:sp>
        <p:nvSpPr>
          <p:cNvPr id="5" name="下箭头 4"/>
          <p:cNvSpPr/>
          <p:nvPr/>
        </p:nvSpPr>
        <p:spPr>
          <a:xfrm>
            <a:off x="2731477" y="1828800"/>
            <a:ext cx="422031" cy="292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>
            <a:off x="5216769" y="1828799"/>
            <a:ext cx="422031" cy="292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8637921" y="1856056"/>
            <a:ext cx="422031" cy="292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47557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9710" y="0"/>
            <a:ext cx="8255574" cy="1014299"/>
            <a:chOff x="289710" y="0"/>
            <a:chExt cx="8255574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1" y="114017"/>
              <a:ext cx="71632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Think and share 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89710" y="1540440"/>
            <a:ext cx="49940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What </a:t>
            </a:r>
            <a:r>
              <a:rPr lang="en-US" altLang="zh-CN" sz="2800" b="1" dirty="0"/>
              <a:t>do you think of each dare?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Are </a:t>
            </a:r>
            <a:r>
              <a:rPr lang="en-US" altLang="zh-CN" sz="2800" b="1" dirty="0"/>
              <a:t>there any </a:t>
            </a:r>
            <a:r>
              <a:rPr lang="en-US" altLang="zh-CN" sz="2800" b="1" dirty="0" smtClean="0"/>
              <a:t>differences </a:t>
            </a:r>
            <a:r>
              <a:rPr lang="en-US" altLang="zh-CN" sz="2800" b="1" dirty="0"/>
              <a:t>between each dare? 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Why did the students do the silly things on a dare? </a:t>
            </a:r>
            <a:endParaRPr lang="zh-CN" alt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1805476"/>
            <a:ext cx="32258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48954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42" y="1"/>
            <a:ext cx="9144000" cy="51450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9710" y="0"/>
            <a:ext cx="8255574" cy="1014299"/>
            <a:chOff x="289710" y="0"/>
            <a:chExt cx="8255574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1" y="114017"/>
              <a:ext cx="71632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Think and share 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35871" y="698792"/>
            <a:ext cx="74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Retell the story with the help of the key words </a:t>
            </a:r>
            <a:endParaRPr lang="zh-CN" altLang="en-US" sz="2800" b="1" dirty="0"/>
          </a:p>
        </p:txBody>
      </p:sp>
      <p:sp>
        <p:nvSpPr>
          <p:cNvPr id="6" name="圆角矩形 5"/>
          <p:cNvSpPr/>
          <p:nvPr/>
        </p:nvSpPr>
        <p:spPr>
          <a:xfrm>
            <a:off x="2220010" y="1253147"/>
            <a:ext cx="4806462" cy="4066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Introduction: </a:t>
            </a:r>
            <a:r>
              <a:rPr lang="en-US" altLang="zh-CN" sz="2400" b="1" dirty="0" smtClean="0"/>
              <a:t>ridiculous, crazy dares   </a:t>
            </a:r>
            <a:endParaRPr lang="zh-CN" altLang="en-US" sz="2400" b="1" dirty="0"/>
          </a:p>
        </p:txBody>
      </p:sp>
      <p:sp>
        <p:nvSpPr>
          <p:cNvPr id="7" name="下箭头 6"/>
          <p:cNvSpPr/>
          <p:nvPr/>
        </p:nvSpPr>
        <p:spPr>
          <a:xfrm>
            <a:off x="4210716" y="1671628"/>
            <a:ext cx="499996" cy="287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763" t="17763" b="3289"/>
          <a:stretch>
            <a:fillRect/>
          </a:stretch>
        </p:blipFill>
        <p:spPr bwMode="auto">
          <a:xfrm>
            <a:off x="1033465" y="1990262"/>
            <a:ext cx="6978316" cy="301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0329841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514508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289710" y="0"/>
            <a:ext cx="8255574" cy="1014299"/>
            <a:chOff x="289710" y="0"/>
            <a:chExt cx="8255574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1" y="114017"/>
              <a:ext cx="71632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Reading circle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35870" y="996967"/>
            <a:ext cx="7194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Twenty years later, the students have a reunion. They talk about what happened in school days. 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1751381" y="2307322"/>
            <a:ext cx="3998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</a:rPr>
              <a:t>Miss </a:t>
            </a:r>
            <a:r>
              <a:rPr lang="en-US" altLang="zh-CN" sz="2400" b="1" dirty="0">
                <a:solidFill>
                  <a:schemeClr val="accent6"/>
                </a:solidFill>
              </a:rPr>
              <a:t>Kelly (Character Captain)</a:t>
            </a:r>
            <a:endParaRPr lang="zh-CN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51381" y="2768987"/>
            <a:ext cx="371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</a:rPr>
              <a:t>Drew ( Creative Connector) </a:t>
            </a:r>
            <a:endParaRPr lang="zh-CN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1381" y="3230652"/>
            <a:ext cx="4998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</a:rPr>
              <a:t>Tilly/Jack/Matt/Annie (Moral Master)</a:t>
            </a:r>
            <a:endParaRPr lang="zh-CN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2188" y="3709834"/>
            <a:ext cx="6623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</a:rPr>
              <a:t>Another student from the class </a:t>
            </a:r>
            <a:r>
              <a:rPr lang="en-US" altLang="zh-CN" sz="2400" b="1" dirty="0">
                <a:solidFill>
                  <a:schemeClr val="accent6"/>
                </a:solidFill>
              </a:rPr>
              <a:t>(Cultural Collector)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4667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514508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289710" y="0"/>
            <a:ext cx="8255574" cy="1014299"/>
            <a:chOff x="289710" y="0"/>
            <a:chExt cx="8255574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382031" y="114017"/>
              <a:ext cx="71632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Reading circle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68846" y="1012912"/>
            <a:ext cx="3998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</a:rPr>
              <a:t>Miss </a:t>
            </a:r>
            <a:r>
              <a:rPr lang="en-US" altLang="zh-CN" sz="2400" b="1" dirty="0">
                <a:solidFill>
                  <a:schemeClr val="accent6"/>
                </a:solidFill>
              </a:rPr>
              <a:t>Kelly (Character Captain)</a:t>
            </a:r>
            <a:endParaRPr lang="zh-CN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6347" y="1878337"/>
            <a:ext cx="371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</a:rPr>
              <a:t>Drew ( Creative Connector) </a:t>
            </a:r>
            <a:endParaRPr lang="zh-CN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097" y="2791265"/>
            <a:ext cx="4998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6"/>
                </a:solidFill>
              </a:rPr>
              <a:t>Tilly/Jack/Matt/Annie (Moral Master)</a:t>
            </a:r>
            <a:endParaRPr lang="zh-CN" altLang="zh-CN" sz="2400" b="1" dirty="0">
              <a:solidFill>
                <a:schemeClr val="accent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904" y="3709834"/>
            <a:ext cx="6623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</a:rPr>
              <a:t>Another student from the class </a:t>
            </a:r>
            <a:r>
              <a:rPr lang="en-US" altLang="zh-CN" sz="2400" b="1" dirty="0">
                <a:solidFill>
                  <a:schemeClr val="accent6"/>
                </a:solidFill>
              </a:rPr>
              <a:t>(Cultural Collector)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pic>
        <p:nvPicPr>
          <p:cNvPr id="11" name="图片 10" descr="idea-48100_6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626" y="819264"/>
            <a:ext cx="4536374" cy="29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46677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44917"/>
            <a:ext cx="9718431" cy="1014299"/>
            <a:chOff x="289710" y="0"/>
            <a:chExt cx="9267939" cy="1014299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249519" y="91597"/>
              <a:ext cx="83081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r>
                <a:rPr lang="en-US" altLang="zh-CN" sz="3200" b="1" dirty="0" smtClean="0">
                  <a:solidFill>
                    <a:srgbClr val="367A1C"/>
                  </a:solidFill>
                  <a:latin typeface="Castellar" pitchFamily="18" charset="0"/>
                </a:rPr>
                <a:t>Voice your opinion  </a:t>
              </a:r>
              <a:endParaRPr lang="zh-CN" altLang="en-US" sz="3200" b="1" dirty="0">
                <a:solidFill>
                  <a:srgbClr val="367A1C"/>
                </a:solidFill>
                <a:latin typeface="Castellar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0" y="0"/>
              <a:ext cx="1092322" cy="10142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72708" y="1182662"/>
            <a:ext cx="806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 What do you learn from the story </a:t>
            </a:r>
            <a:r>
              <a:rPr lang="en-US" altLang="zh-CN" sz="3200" b="1" i="1" dirty="0" smtClean="0"/>
              <a:t>Daring </a:t>
            </a:r>
            <a:r>
              <a:rPr lang="en-US" altLang="zh-CN" sz="3200" b="1" dirty="0" smtClean="0"/>
              <a:t>?</a:t>
            </a:r>
            <a:r>
              <a:rPr lang="en-US" altLang="zh-CN" sz="3200" b="1" i="1" dirty="0" smtClean="0"/>
              <a:t> </a:t>
            </a:r>
            <a:endParaRPr lang="zh-CN" alt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2708" y="2063262"/>
            <a:ext cx="8088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2. What would you do if you were dared to do something, rewarded or unrewarded? 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7538" y="3247292"/>
            <a:ext cx="8088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3</a:t>
            </a:r>
            <a:r>
              <a:rPr lang="en-US" altLang="zh-CN" sz="3200" b="1" dirty="0" smtClean="0"/>
              <a:t>. If you do not want to do the things on a dare, how would </a:t>
            </a:r>
            <a:r>
              <a:rPr lang="en-US" altLang="zh-CN" sz="3200" b="1" dirty="0" smtClean="0"/>
              <a:t>you </a:t>
            </a:r>
            <a:r>
              <a:rPr lang="en-US" altLang="zh-CN" sz="3200" b="1" dirty="0" smtClean="0"/>
              <a:t>refuse it?  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4800702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墨儿童教育教师通用说课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</Words>
  <Application>Microsoft Office PowerPoint</Application>
  <PresentationFormat>自定义</PresentationFormat>
  <Paragraphs>88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水墨儿童教育教师通用说课模板</dc:title>
  <dc:creator/>
  <cp:lastModifiedBy/>
  <cp:revision>1</cp:revision>
  <dcterms:created xsi:type="dcterms:W3CDTF">2017-03-24T02:41:00Z</dcterms:created>
  <dcterms:modified xsi:type="dcterms:W3CDTF">2019-02-18T02:30:23Z</dcterms:modified>
</cp:coreProperties>
</file>