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41" autoAdjust="0"/>
  </p:normalViewPr>
  <p:slideViewPr>
    <p:cSldViewPr snapToGrid="0">
      <p:cViewPr varScale="1">
        <p:scale>
          <a:sx n="79" d="100"/>
          <a:sy n="79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69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54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6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510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51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0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1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13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6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3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33EB9B3-893B-4AC3-98AE-E5352A2710B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B58789-71C0-4E33-B3EB-B5AAC32EDD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96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412">
            <a:off x="70339" y="2581303"/>
            <a:ext cx="5008098" cy="37560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95557" y="2293032"/>
            <a:ext cx="644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Arvo" panose="02000000000000000000" pitchFamily="2" charset="0"/>
              </a:rPr>
              <a:t>Strange Call Outs</a:t>
            </a:r>
            <a:endParaRPr lang="zh-CN" altLang="en-US" sz="4400" b="1" dirty="0">
              <a:solidFill>
                <a:srgbClr val="FF0000"/>
              </a:solidFill>
              <a:latin typeface="Arvo" panose="02000000000000000000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61943" y="5960682"/>
            <a:ext cx="361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>
                <a:latin typeface="Bahnschrift" panose="020B0502040204020203" pitchFamily="34" charset="0"/>
              </a:rPr>
              <a:t>选自</a:t>
            </a:r>
            <a:r>
              <a:rPr lang="en-US" altLang="zh-CN" sz="2400" dirty="0" smtClean="0">
                <a:latin typeface="Bahnschrift" panose="020B0502040204020203" pitchFamily="34" charset="0"/>
              </a:rPr>
              <a:t>《</a:t>
            </a:r>
            <a:r>
              <a:rPr lang="zh-CN" altLang="en-US" sz="2400" dirty="0" smtClean="0">
                <a:latin typeface="Bahnschrift" panose="020B0502040204020203" pitchFamily="34" charset="0"/>
              </a:rPr>
              <a:t>多维阅读第</a:t>
            </a:r>
            <a:r>
              <a:rPr lang="en-US" altLang="zh-CN" sz="2400" dirty="0" smtClean="0">
                <a:latin typeface="Bahnschrift" panose="020B0502040204020203" pitchFamily="34" charset="0"/>
              </a:rPr>
              <a:t>17</a:t>
            </a:r>
            <a:r>
              <a:rPr lang="zh-CN" altLang="en-US" sz="2400" dirty="0" smtClean="0">
                <a:latin typeface="Bahnschrift" panose="020B0502040204020203" pitchFamily="34" charset="0"/>
              </a:rPr>
              <a:t>级</a:t>
            </a:r>
            <a:r>
              <a:rPr lang="en-US" altLang="zh-CN" sz="2400" dirty="0" smtClean="0">
                <a:latin typeface="Bahnschrift" panose="020B0502040204020203" pitchFamily="34" charset="0"/>
              </a:rPr>
              <a:t>》</a:t>
            </a:r>
            <a:endParaRPr lang="zh-CN" altLang="en-US" sz="2400" dirty="0">
              <a:latin typeface="Bahnschrift" panose="020B0502040204020203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375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357" y="1085385"/>
            <a:ext cx="12192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4000" y="3410857"/>
            <a:ext cx="339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/>
              <a:t>奇特的救援任务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7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136" y="401985"/>
            <a:ext cx="7729728" cy="709362"/>
          </a:xfrm>
        </p:spPr>
        <p:txBody>
          <a:bodyPr>
            <a:noAutofit/>
          </a:bodyPr>
          <a:lstStyle/>
          <a:p>
            <a:r>
              <a:rPr lang="en-US" altLang="zh-CN" sz="32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Debate</a:t>
            </a:r>
            <a:endParaRPr lang="zh-CN" altLang="en-US" sz="32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8605" y="1398899"/>
            <a:ext cx="113948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Is it proper for the firefighter to save the wrongdoer?</a:t>
            </a:r>
            <a:endParaRPr lang="zh-CN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44" l="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93" y="2966928"/>
            <a:ext cx="2381250" cy="17145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4751957" y="4037428"/>
            <a:ext cx="24507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349171" y="3307446"/>
            <a:ext cx="133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Save?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272" y="5130325"/>
            <a:ext cx="12135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Agree or disagree? </a:t>
            </a:r>
          </a:p>
          <a:p>
            <a:pPr algn="ctr"/>
            <a:r>
              <a:rPr lang="en-US" altLang="zh-CN" sz="3200" dirty="0" smtClean="0"/>
              <a:t>Please explain with at least one argument(</a:t>
            </a:r>
            <a:r>
              <a:rPr lang="zh-CN" altLang="en-US" sz="3200" dirty="0" smtClean="0"/>
              <a:t>论据）</a:t>
            </a:r>
            <a:r>
              <a:rPr lang="en-US" altLang="zh-CN" sz="3200" dirty="0" smtClean="0"/>
              <a:t> from the passage.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11529" r="13237" b="30269"/>
          <a:stretch/>
        </p:blipFill>
        <p:spPr bwMode="auto">
          <a:xfrm>
            <a:off x="2114265" y="2711475"/>
            <a:ext cx="2037280" cy="200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2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136" y="514527"/>
            <a:ext cx="7729728" cy="1188720"/>
          </a:xfrm>
        </p:spPr>
        <p:txBody>
          <a:bodyPr/>
          <a:lstStyle/>
          <a:p>
            <a:r>
              <a:rPr lang="en-US" altLang="zh-CN" b="1" dirty="0" smtClean="0"/>
              <a:t>Rename the firefighters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375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2178017"/>
            <a:ext cx="3080825" cy="3067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3658" y="5397101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firefighter</a:t>
            </a:r>
            <a:endParaRPr lang="zh-CN" altLang="en-US" sz="3600" dirty="0"/>
          </a:p>
        </p:txBody>
      </p:sp>
      <p:sp>
        <p:nvSpPr>
          <p:cNvPr id="6" name="右箭头 5"/>
          <p:cNvSpPr/>
          <p:nvPr/>
        </p:nvSpPr>
        <p:spPr>
          <a:xfrm>
            <a:off x="5371514" y="3711757"/>
            <a:ext cx="1448972" cy="5486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375" r="89844"/>
                    </a14:imgEffect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75" y="2178017"/>
            <a:ext cx="3080825" cy="3067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56208" y="5198401"/>
            <a:ext cx="2110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7036" y="440144"/>
            <a:ext cx="7729728" cy="1188720"/>
          </a:xfrm>
        </p:spPr>
        <p:txBody>
          <a:bodyPr/>
          <a:lstStyle/>
          <a:p>
            <a:r>
              <a:rPr lang="en-US" altLang="zh-CN" b="1" dirty="0" smtClean="0"/>
              <a:t>Homework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1269" y="2248712"/>
            <a:ext cx="11240086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Helvetica" pitchFamily="34" charset="0"/>
              </a:rPr>
              <a:t>“Have you ever made a hoax call? What do you think of it</a:t>
            </a:r>
            <a:r>
              <a:rPr lang="en-US" altLang="zh-CN" sz="2800" dirty="0" smtClean="0">
                <a:latin typeface="Helvetica" pitchFamily="34" charset="0"/>
              </a:rPr>
              <a:t>?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Helvetica" pitchFamily="34" charset="0"/>
              </a:rPr>
              <a:t>Please write a short passage in no less than 50 words. At least two pieces of arguments/examples should be given in it.</a:t>
            </a:r>
            <a:endParaRPr lang="zh-CN" altLang="en-US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6" y="1983396"/>
            <a:ext cx="3205382" cy="32053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18117" y="3305908"/>
            <a:ext cx="185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Thank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390501" y="3305908"/>
            <a:ext cx="185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y</a:t>
            </a:r>
            <a:r>
              <a:rPr lang="en-US" altLang="zh-CN" sz="3600" dirty="0" smtClean="0"/>
              <a:t>ou!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510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多维阅读第17级封面函套和内文\奇特的救援任务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15629" r="13582" b="19471"/>
          <a:stretch/>
        </p:blipFill>
        <p:spPr bwMode="auto">
          <a:xfrm>
            <a:off x="3514522" y="993158"/>
            <a:ext cx="5281246" cy="56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27227" y="269823"/>
            <a:ext cx="419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Observe the cover</a:t>
            </a:r>
            <a:endParaRPr lang="zh-CN" alt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1876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33711" y="403276"/>
            <a:ext cx="829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 is the role of the firefighter?</a:t>
            </a:r>
            <a:endParaRPr lang="zh-CN" altLang="en-US" sz="36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680960" y="1501871"/>
            <a:ext cx="284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f</a:t>
            </a:r>
            <a:r>
              <a:rPr lang="en-US" altLang="zh-CN" sz="3600" dirty="0" smtClean="0"/>
              <a:t>ight fire</a:t>
            </a:r>
            <a:endParaRPr lang="zh-CN" altLang="en-US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7680960" y="2250058"/>
            <a:ext cx="4149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Rescue people or animals</a:t>
            </a:r>
            <a:endParaRPr lang="zh-CN" altLang="en-US" sz="3600" dirty="0"/>
          </a:p>
        </p:txBody>
      </p:sp>
      <p:sp>
        <p:nvSpPr>
          <p:cNvPr id="8" name="文本框 7"/>
          <p:cNvSpPr txBox="1"/>
          <p:nvPr/>
        </p:nvSpPr>
        <p:spPr>
          <a:xfrm>
            <a:off x="7711440" y="3535673"/>
            <a:ext cx="41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r>
              <a:rPr lang="en-US" altLang="zh-CN" sz="3600" dirty="0" smtClean="0"/>
              <a:t>ecide quickly</a:t>
            </a:r>
            <a:endParaRPr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8128194" y="4288684"/>
            <a:ext cx="4063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h</a:t>
            </a:r>
            <a:r>
              <a:rPr lang="en-US" altLang="zh-CN" sz="2800" dirty="0" smtClean="0"/>
              <a:t>ow serious the situation is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8162191" y="5190130"/>
            <a:ext cx="421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what equipment might be needed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9055" b="31209"/>
          <a:stretch/>
        </p:blipFill>
        <p:spPr bwMode="auto">
          <a:xfrm>
            <a:off x="433754" y="1736332"/>
            <a:ext cx="6385698" cy="49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4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43731" y="2703065"/>
            <a:ext cx="1885071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Strange Call Outs</a:t>
            </a:r>
            <a:endParaRPr lang="zh-CN" altLang="en-US" sz="3600" dirty="0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698608" y="3495038"/>
            <a:ext cx="545123" cy="1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" idx="3"/>
          </p:cNvCxnSpPr>
          <p:nvPr/>
        </p:nvCxnSpPr>
        <p:spPr>
          <a:xfrm>
            <a:off x="7128802" y="3580228"/>
            <a:ext cx="545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3043897" y="2911762"/>
            <a:ext cx="1654711" cy="11206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673925" y="3019902"/>
            <a:ext cx="1732087" cy="11206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80824" y="3171873"/>
            <a:ext cx="170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Helvetica" pitchFamily="34" charset="0"/>
              </a:rPr>
              <a:t>Animals </a:t>
            </a:r>
            <a:endParaRPr lang="zh-CN" altLang="en-US" sz="3200" dirty="0">
              <a:latin typeface="Helvetica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89985" y="2946007"/>
            <a:ext cx="1670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Helvetica" pitchFamily="34" charset="0"/>
              </a:rPr>
              <a:t>Human Beings</a:t>
            </a:r>
            <a:endParaRPr lang="zh-CN" altLang="en-US" sz="3200" dirty="0">
              <a:latin typeface="Helvetica" pitchFamily="34" charset="0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2321169" y="829994"/>
            <a:ext cx="708661" cy="5500468"/>
          </a:xfrm>
          <a:prstGeom prst="rightBrace">
            <a:avLst>
              <a:gd name="adj1" fmla="val 8333"/>
              <a:gd name="adj2" fmla="val 5051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6437" y="450166"/>
            <a:ext cx="18147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Which</a:t>
            </a:r>
            <a:endParaRPr lang="zh-CN" altLang="en-US" sz="3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92370" y="2940148"/>
            <a:ext cx="18147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altLang="zh-CN" dirty="0"/>
              <a:t>Why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92370" y="5582530"/>
            <a:ext cx="18147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altLang="zh-CN" dirty="0" smtClean="0"/>
              <a:t>Cost</a:t>
            </a:r>
            <a:endParaRPr lang="zh-CN" altLang="en-US" dirty="0"/>
          </a:p>
        </p:txBody>
      </p:sp>
      <p:sp>
        <p:nvSpPr>
          <p:cNvPr id="22" name="左大括号 21"/>
          <p:cNvSpPr/>
          <p:nvPr/>
        </p:nvSpPr>
        <p:spPr>
          <a:xfrm>
            <a:off x="9406012" y="970671"/>
            <a:ext cx="492368" cy="535979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0137531" y="450165"/>
            <a:ext cx="18147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Who</a:t>
            </a:r>
            <a:endParaRPr lang="zh-CN" altLang="en-US" sz="3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0137531" y="3019902"/>
            <a:ext cx="18147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altLang="zh-CN" dirty="0"/>
              <a:t>Why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10137531" y="5582529"/>
            <a:ext cx="18147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/>
            </a:lvl1pPr>
          </a:lstStyle>
          <a:p>
            <a:r>
              <a:rPr lang="en-US" altLang="zh-CN" dirty="0" smtClean="0"/>
              <a:t>Cost</a:t>
            </a:r>
            <a:endParaRPr lang="zh-CN" altLang="en-US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53" y="24855"/>
            <a:ext cx="4017315" cy="26782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4" b="29783"/>
          <a:stretch/>
        </p:blipFill>
        <p:spPr bwMode="auto">
          <a:xfrm>
            <a:off x="4790047" y="4724399"/>
            <a:ext cx="1201069" cy="18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675" r="44168" b="35671"/>
          <a:stretch/>
        </p:blipFill>
        <p:spPr bwMode="auto">
          <a:xfrm>
            <a:off x="5918385" y="4724399"/>
            <a:ext cx="1750668" cy="188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22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47252" y="253219"/>
            <a:ext cx="181473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Animals</a:t>
            </a:r>
            <a:endParaRPr lang="zh-CN" altLang="en-US" sz="3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9"/>
          <a:stretch/>
        </p:blipFill>
        <p:spPr>
          <a:xfrm>
            <a:off x="602859" y="899550"/>
            <a:ext cx="3300925" cy="224248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9272" y="3232802"/>
            <a:ext cx="286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e trapped in</a:t>
            </a:r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r="6020"/>
          <a:stretch/>
        </p:blipFill>
        <p:spPr>
          <a:xfrm>
            <a:off x="4530083" y="1069145"/>
            <a:ext cx="3249068" cy="20728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31978" y="3277772"/>
            <a:ext cx="302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e stuck in</a:t>
            </a:r>
            <a:endParaRPr lang="zh-CN" altLang="en-US" sz="3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50" y="1011633"/>
            <a:ext cx="3281875" cy="218791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41978" y="3277772"/>
            <a:ext cx="302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u</a:t>
            </a:r>
            <a:r>
              <a:rPr lang="en-US" altLang="zh-CN" sz="3200" dirty="0" smtClean="0"/>
              <a:t>p a chimney</a:t>
            </a:r>
            <a:endParaRPr lang="zh-CN" altLang="en-US" sz="32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8" b="25285"/>
          <a:stretch/>
        </p:blipFill>
        <p:spPr>
          <a:xfrm>
            <a:off x="2909303" y="3807473"/>
            <a:ext cx="2309052" cy="22596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57800" y="6032245"/>
            <a:ext cx="302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e stuck in</a:t>
            </a:r>
            <a:endParaRPr lang="zh-CN" altLang="en-US" sz="32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09" y="3901658"/>
            <a:ext cx="3118104" cy="21122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061982" y="6069841"/>
            <a:ext cx="3022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f</a:t>
            </a:r>
            <a:r>
              <a:rPr lang="en-US" altLang="zh-CN" sz="3200" dirty="0" smtClean="0"/>
              <a:t>all into</a:t>
            </a:r>
            <a:endParaRPr lang="zh-CN" altLang="en-US" sz="32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384051" y="3250815"/>
            <a:ext cx="9691300" cy="860536"/>
            <a:chOff x="1416798" y="2952550"/>
            <a:chExt cx="10252420" cy="2039816"/>
          </a:xfrm>
        </p:grpSpPr>
        <p:sp>
          <p:nvSpPr>
            <p:cNvPr id="17" name="波形 16"/>
            <p:cNvSpPr/>
            <p:nvPr/>
          </p:nvSpPr>
          <p:spPr>
            <a:xfrm>
              <a:off x="1416798" y="2952550"/>
              <a:ext cx="10252420" cy="2039816"/>
            </a:xfrm>
            <a:prstGeom prst="wav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24664" y="3573714"/>
              <a:ext cx="7717600" cy="124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Helvetica" pitchFamily="34" charset="0"/>
                </a:rPr>
                <a:t>It takes many firefighters several hours </a:t>
              </a:r>
              <a:endParaRPr lang="zh-CN" altLang="en-US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4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20953" y="161204"/>
            <a:ext cx="2947465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Human Beings</a:t>
            </a:r>
            <a:endParaRPr lang="zh-CN" altLang="en-US" sz="3600" dirty="0"/>
          </a:p>
        </p:txBody>
      </p:sp>
      <p:sp>
        <p:nvSpPr>
          <p:cNvPr id="8" name="文本框 7"/>
          <p:cNvSpPr txBox="1"/>
          <p:nvPr/>
        </p:nvSpPr>
        <p:spPr>
          <a:xfrm>
            <a:off x="1038955" y="3411055"/>
            <a:ext cx="205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c</a:t>
            </a:r>
            <a:r>
              <a:rPr lang="en-US" altLang="zh-CN" sz="3200" dirty="0" smtClean="0"/>
              <a:t>rawl into</a:t>
            </a:r>
            <a:endParaRPr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4388064" y="3306577"/>
            <a:ext cx="3758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</a:t>
            </a:r>
            <a:r>
              <a:rPr lang="en-US" altLang="zh-CN" sz="3200" dirty="0" smtClean="0"/>
              <a:t>ead (be) stuck...</a:t>
            </a:r>
          </a:p>
          <a:p>
            <a:r>
              <a:rPr lang="en-US" altLang="zh-CN" sz="3200" dirty="0" smtClean="0"/>
              <a:t>leg wedged under...</a:t>
            </a:r>
          </a:p>
          <a:p>
            <a:r>
              <a:rPr lang="en-US" altLang="zh-CN" sz="3200" dirty="0"/>
              <a:t>f</a:t>
            </a:r>
            <a:r>
              <a:rPr lang="en-US" altLang="zh-CN" sz="3200" dirty="0" smtClean="0"/>
              <a:t>inger stuck in...</a:t>
            </a:r>
          </a:p>
          <a:p>
            <a:r>
              <a:rPr lang="en-US" altLang="zh-CN" sz="3200" dirty="0" smtClean="0"/>
              <a:t>arm in...</a:t>
            </a:r>
            <a:endParaRPr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771034" y="3359143"/>
            <a:ext cx="3022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climb inside</a:t>
            </a:r>
          </a:p>
          <a:p>
            <a:r>
              <a:rPr lang="en-US" altLang="zh-CN" sz="3200" dirty="0"/>
              <a:t>b</a:t>
            </a:r>
            <a:r>
              <a:rPr lang="en-US" altLang="zh-CN" sz="3200" dirty="0" smtClean="0"/>
              <a:t>ecome wedged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3" y="1025119"/>
            <a:ext cx="3561300" cy="228145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5598" y="4400565"/>
            <a:ext cx="384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b</a:t>
            </a:r>
            <a:r>
              <a:rPr lang="en-US" altLang="zh-CN" sz="3200" dirty="0" smtClean="0"/>
              <a:t>ecome trapped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33" y="1084110"/>
            <a:ext cx="3285674" cy="21936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7" y="898401"/>
            <a:ext cx="2764358" cy="253489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19528" y="1229254"/>
            <a:ext cx="4727435" cy="5066615"/>
            <a:chOff x="-224327" y="3812482"/>
            <a:chExt cx="11013697" cy="2039816"/>
          </a:xfrm>
        </p:grpSpPr>
        <p:sp>
          <p:nvSpPr>
            <p:cNvPr id="19" name="波形 18"/>
            <p:cNvSpPr/>
            <p:nvPr/>
          </p:nvSpPr>
          <p:spPr>
            <a:xfrm>
              <a:off x="-224327" y="3812482"/>
              <a:ext cx="10252419" cy="2039816"/>
            </a:xfrm>
            <a:prstGeom prst="wav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443" y="4250635"/>
              <a:ext cx="10454927" cy="92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</a:rPr>
                <a:t>It not only takes time </a:t>
              </a:r>
              <a:r>
                <a:rPr lang="en-US" altLang="zh-CN" sz="3600" dirty="0" smtClean="0">
                  <a:solidFill>
                    <a:schemeClr val="bg1"/>
                  </a:solidFill>
                </a:rPr>
                <a:t>but cost a lot to make these rescues.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60462" y="1094282"/>
            <a:ext cx="4487593" cy="4947675"/>
            <a:chOff x="1766294" y="3841860"/>
            <a:chExt cx="10454927" cy="2039816"/>
          </a:xfrm>
        </p:grpSpPr>
        <p:sp>
          <p:nvSpPr>
            <p:cNvPr id="22" name="波形 21"/>
            <p:cNvSpPr/>
            <p:nvPr/>
          </p:nvSpPr>
          <p:spPr>
            <a:xfrm>
              <a:off x="1766294" y="3841860"/>
              <a:ext cx="10252420" cy="2039816"/>
            </a:xfrm>
            <a:prstGeom prst="wav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66294" y="4256670"/>
              <a:ext cx="10454927" cy="1507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The firefighters had to remove part of the ceiling and cut open the vent.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6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32" y="2363372"/>
            <a:ext cx="3165231" cy="3165231"/>
          </a:xfrm>
        </p:spPr>
      </p:pic>
      <p:sp>
        <p:nvSpPr>
          <p:cNvPr id="5" name="流程图: 顺序访问存储器 4"/>
          <p:cNvSpPr/>
          <p:nvPr/>
        </p:nvSpPr>
        <p:spPr>
          <a:xfrm>
            <a:off x="647114" y="393895"/>
            <a:ext cx="7061981" cy="5176911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88761" y="766805"/>
            <a:ext cx="53514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I’m </a:t>
            </a:r>
            <a:r>
              <a:rPr lang="en-US" altLang="zh-CN" sz="2800" dirty="0"/>
              <a:t>a firefighter</a:t>
            </a:r>
            <a:r>
              <a:rPr lang="en-US" altLang="zh-CN" sz="2800" dirty="0" smtClean="0"/>
              <a:t>. I’m </a:t>
            </a:r>
            <a:r>
              <a:rPr lang="en-US" altLang="zh-CN" sz="2800" dirty="0"/>
              <a:t>often called to fight fires when we receive the emergency call. But sometimes I also need to rescue people or animals that are trapped</a:t>
            </a:r>
            <a:r>
              <a:rPr lang="en-US" altLang="zh-CN" sz="2800" dirty="0" smtClean="0"/>
              <a:t>.</a:t>
            </a:r>
          </a:p>
          <a:p>
            <a:endParaRPr lang="en-US" altLang="zh-CN" sz="2800" dirty="0"/>
          </a:p>
          <a:p>
            <a:r>
              <a:rPr lang="en-US" altLang="zh-CN" sz="2800" dirty="0"/>
              <a:t>Once I </a:t>
            </a:r>
            <a:r>
              <a:rPr lang="en-US" altLang="zh-CN" sz="2800" dirty="0" smtClean="0"/>
              <a:t>saved... </a:t>
            </a:r>
          </a:p>
          <a:p>
            <a:r>
              <a:rPr lang="en-US" altLang="zh-CN" sz="2800" dirty="0" smtClean="0"/>
              <a:t>It/</a:t>
            </a:r>
            <a:r>
              <a:rPr lang="en-US" altLang="zh-CN" sz="2800" dirty="0" err="1" smtClean="0"/>
              <a:t>He/She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was </a:t>
            </a:r>
            <a:r>
              <a:rPr lang="en-US" altLang="zh-CN" sz="2800" dirty="0" smtClean="0"/>
              <a:t>trapped... </a:t>
            </a:r>
          </a:p>
          <a:p>
            <a:r>
              <a:rPr lang="en-US" altLang="zh-CN" sz="2800" dirty="0" smtClean="0"/>
              <a:t>I spent...</a:t>
            </a:r>
            <a:endParaRPr lang="zh-CN" altLang="zh-CN" sz="2800" dirty="0"/>
          </a:p>
          <a:p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8393304" y="5669280"/>
            <a:ext cx="21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firefighter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8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84632"/>
              </p:ext>
            </p:extLst>
          </p:nvPr>
        </p:nvGraphicFramePr>
        <p:xfrm>
          <a:off x="944381" y="909096"/>
          <a:ext cx="10583055" cy="4586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685">
                  <a:extLst>
                    <a:ext uri="{9D8B030D-6E8A-4147-A177-3AD203B41FA5}">
                      <a16:colId xmlns="" xmlns:a16="http://schemas.microsoft.com/office/drawing/2014/main" val="2826791311"/>
                    </a:ext>
                  </a:extLst>
                </a:gridCol>
                <a:gridCol w="3527685">
                  <a:extLst>
                    <a:ext uri="{9D8B030D-6E8A-4147-A177-3AD203B41FA5}">
                      <a16:colId xmlns="" xmlns:a16="http://schemas.microsoft.com/office/drawing/2014/main" val="4232425967"/>
                    </a:ext>
                  </a:extLst>
                </a:gridCol>
                <a:gridCol w="3527685">
                  <a:extLst>
                    <a:ext uri="{9D8B030D-6E8A-4147-A177-3AD203B41FA5}">
                      <a16:colId xmlns="" xmlns:a16="http://schemas.microsoft.com/office/drawing/2014/main" val="1631934131"/>
                    </a:ext>
                  </a:extLst>
                </a:gridCol>
              </a:tblGrid>
              <a:tr h="110049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Evaluation Worksheet(10’)</a:t>
                      </a:r>
                      <a:endParaRPr lang="zh-CN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8366144"/>
                  </a:ext>
                </a:extLst>
              </a:tr>
              <a:tr h="1374366"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Correct(3’)</a:t>
                      </a:r>
                      <a:endParaRPr lang="zh-CN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Coherent(3’)</a:t>
                      </a:r>
                      <a:endParaRPr lang="zh-CN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600" dirty="0" smtClean="0"/>
                        <a:t>Consistent(4’)</a:t>
                      </a:r>
                      <a:endParaRPr lang="zh-CN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5677689"/>
                  </a:ext>
                </a:extLst>
              </a:tr>
              <a:tr h="21112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105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03" y="1500159"/>
            <a:ext cx="2118684" cy="3017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64036" y="1716258"/>
            <a:ext cx="6893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dirty="0"/>
          </a:p>
          <a:p>
            <a:r>
              <a:rPr lang="en-US" altLang="zh-CN" sz="3600" dirty="0">
                <a:latin typeface="Helvetica" pitchFamily="34" charset="0"/>
              </a:rPr>
              <a:t>Do you think it’s firefighters’ job to rescue people </a:t>
            </a:r>
            <a:r>
              <a:rPr lang="en-US" altLang="zh-CN" sz="3600" dirty="0" smtClean="0">
                <a:latin typeface="Helvetica" pitchFamily="34" charset="0"/>
              </a:rPr>
              <a:t>or animals?</a:t>
            </a:r>
            <a:endParaRPr lang="zh-CN" altLang="zh-CN" sz="3600" dirty="0">
              <a:latin typeface="Helvetica" pitchFamily="34" charset="0"/>
            </a:endParaRP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185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TM10001115[[fn=包裹]]</Template>
  <TotalTime>1104</TotalTime>
  <Words>279</Words>
  <Application>Microsoft Office PowerPoint</Application>
  <PresentationFormat>自定义</PresentationFormat>
  <Paragraphs>65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Parcel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Debate</vt:lpstr>
      <vt:lpstr>Rename the firefighters</vt:lpstr>
      <vt:lpstr>Homework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fltrp</cp:lastModifiedBy>
  <cp:revision>39</cp:revision>
  <dcterms:created xsi:type="dcterms:W3CDTF">2018-10-26T03:06:28Z</dcterms:created>
  <dcterms:modified xsi:type="dcterms:W3CDTF">2019-02-18T02:46:53Z</dcterms:modified>
</cp:coreProperties>
</file>