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15" autoAdjust="0"/>
  </p:normalViewPr>
  <p:slideViewPr>
    <p:cSldViewPr>
      <p:cViewPr varScale="1">
        <p:scale>
          <a:sx n="70" d="100"/>
          <a:sy n="70" d="100"/>
        </p:scale>
        <p:origin x="-18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020DF-5BB3-4FB8-8EC7-74D204AD0CD6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5C5D8-5A1A-406B-8336-5409381F02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0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老师通过家庭生活，生日派对导入，引起学生兴趣。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提问建议：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1.What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they doing in the picture?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2.Who ever had a birthday party?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3.Do you want to have one?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4.What if your parents or grandparents say no?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5D8-5A1A-406B-8336-5409381F02E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77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5D8-5A1A-406B-8336-5409381F02E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5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5D8-5A1A-406B-8336-5409381F02E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17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5D8-5A1A-406B-8336-5409381F02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3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5D8-5A1A-406B-8336-5409381F02E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5D8-5A1A-406B-8336-5409381F02E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17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C5D8-5A1A-406B-8336-5409381F02E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70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2050">
            <a:off x="7453220" y="86317"/>
            <a:ext cx="1734935" cy="13648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"/>
          <a:stretch/>
        </p:blipFill>
        <p:spPr bwMode="auto">
          <a:xfrm rot="1611691">
            <a:off x="60327" y="5757362"/>
            <a:ext cx="1021140" cy="9912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857488" y="3429000"/>
            <a:ext cx="32001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latin typeface="Cambria" panose="02040503050406030204" pitchFamily="18" charset="0"/>
                <a:ea typeface="时尚中黑简体" panose="01010104010101010101" pitchFamily="2" charset="-122"/>
              </a:rPr>
              <a:t>贝拉的生日派对</a:t>
            </a:r>
            <a:endParaRPr lang="zh-CN" altLang="en-US" sz="3200" b="1" dirty="0">
              <a:latin typeface="Cambria" panose="02040503050406030204" pitchFamily="18" charset="0"/>
              <a:ea typeface="时尚中黑简体" panose="0101010401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571604" y="2357430"/>
            <a:ext cx="5686124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 smtClean="0">
                <a:latin typeface="Cambria" panose="02040503050406030204" pitchFamily="18" charset="0"/>
                <a:ea typeface="时尚中黑简体" panose="01010104010101010101" pitchFamily="2" charset="-122"/>
              </a:rPr>
              <a:t>Living in Two Worlds</a:t>
            </a:r>
            <a:endParaRPr lang="zh-CN" altLang="en-US" sz="4900" b="1" dirty="0">
              <a:latin typeface="Cambria" panose="02040503050406030204" pitchFamily="18" charset="0"/>
              <a:ea typeface="时尚中黑简体" panose="0101010401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9124" y="5949280"/>
            <a:ext cx="4289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 smtClean="0">
                <a:latin typeface="+mn-ea"/>
              </a:rPr>
              <a:t>选自</a:t>
            </a:r>
            <a:r>
              <a:rPr lang="en-US" altLang="zh-CN" sz="2400" b="1" dirty="0" smtClean="0">
                <a:latin typeface="+mn-ea"/>
              </a:rPr>
              <a:t>《</a:t>
            </a:r>
            <a:r>
              <a:rPr lang="zh-CN" altLang="en-US" sz="2400" b="1" dirty="0" smtClean="0">
                <a:latin typeface="+mn-ea"/>
              </a:rPr>
              <a:t>多维阅读第</a:t>
            </a:r>
            <a:r>
              <a:rPr lang="en-US" altLang="zh-CN" sz="2400" b="1" dirty="0" smtClean="0">
                <a:latin typeface="+mn-ea"/>
              </a:rPr>
              <a:t>17</a:t>
            </a:r>
            <a:r>
              <a:rPr lang="zh-CN" altLang="en-US" sz="2400" b="1" dirty="0" smtClean="0">
                <a:latin typeface="+mn-ea"/>
              </a:rPr>
              <a:t>级</a:t>
            </a:r>
            <a:r>
              <a:rPr lang="en-US" altLang="zh-CN" sz="2400" b="1" dirty="0" smtClean="0">
                <a:latin typeface="+mn-ea"/>
              </a:rPr>
              <a:t>》</a:t>
            </a:r>
            <a:endParaRPr lang="zh-CN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4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783" y="282763"/>
            <a:ext cx="2304157" cy="646331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>
                <a:ea typeface="Cambria" panose="02040503050406030204" pitchFamily="18" charset="0"/>
              </a:rPr>
              <a:t>Homework</a:t>
            </a:r>
          </a:p>
        </p:txBody>
      </p:sp>
      <p:sp>
        <p:nvSpPr>
          <p:cNvPr id="5" name="矩形 4"/>
          <p:cNvSpPr/>
          <p:nvPr/>
        </p:nvSpPr>
        <p:spPr>
          <a:xfrm>
            <a:off x="356783" y="1124744"/>
            <a:ext cx="4932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ea typeface="Cambria" panose="02040503050406030204" pitchFamily="18" charset="0"/>
              </a:rPr>
              <a:t>Choose 1 from the </a:t>
            </a:r>
            <a:r>
              <a:rPr lang="en-US" altLang="zh-CN" sz="2800" dirty="0" smtClean="0">
                <a:ea typeface="Cambria" panose="02040503050406030204" pitchFamily="18" charset="0"/>
              </a:rPr>
              <a:t>2 </a:t>
            </a:r>
            <a:r>
              <a:rPr lang="en-US" altLang="zh-CN" sz="2800" dirty="0">
                <a:ea typeface="Cambria" panose="02040503050406030204" pitchFamily="18" charset="0"/>
              </a:rPr>
              <a:t>tasks below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783" y="2132855"/>
            <a:ext cx="8316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/>
              <a:t>Write a diary entry about Bella’s birthday using first person perspective. </a:t>
            </a:r>
          </a:p>
          <a:p>
            <a:pPr marL="514350" indent="-514350">
              <a:buAutoNum type="arabicPeriod"/>
            </a:pP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en-US" altLang="zh-CN" sz="2800" dirty="0" smtClean="0"/>
              <a:t>In the story, Mr. Barlow’s call to grandmother has changed her idea about throwing Bella a birthday party. Imagine what they say over the phone and write a call log recording their conversation.</a:t>
            </a:r>
          </a:p>
        </p:txBody>
      </p:sp>
    </p:spTree>
    <p:extLst>
      <p:ext uri="{BB962C8B-B14F-4D97-AF65-F5344CB8AC3E}">
        <p14:creationId xmlns:p14="http://schemas.microsoft.com/office/powerpoint/2010/main" val="2361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2996952"/>
            <a:ext cx="282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Eras Bold ITC" pitchFamily="34" charset="0"/>
              </a:rPr>
              <a:t>Thank you!</a:t>
            </a:r>
            <a:endParaRPr lang="zh-CN" altLang="en-US" sz="3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00.paixin.com/thumbs/1370441/31190493/staff_1024.jpg?watermark/1/image/aHR0cDovL2QwMC5wYWl4aW4uY29tL2RwVG8zNjBfd20ucG5n/dissolve/100/gravity/SouthWest/dx/0/dy/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2"/>
          <a:stretch/>
        </p:blipFill>
        <p:spPr bwMode="auto">
          <a:xfrm>
            <a:off x="323528" y="404664"/>
            <a:ext cx="5661838" cy="329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"/>
          <a:stretch/>
        </p:blipFill>
        <p:spPr bwMode="auto">
          <a:xfrm>
            <a:off x="1835696" y="1844824"/>
            <a:ext cx="6496050" cy="401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6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桌面\多维阅读第17级封面函套和内文\贝拉的生日派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928670"/>
            <a:ext cx="4538811" cy="57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2000232" y="214290"/>
            <a:ext cx="54006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Observe the cover</a:t>
            </a:r>
            <a:endParaRPr lang="zh-CN" altLang="en-US" sz="3600" b="1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37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CN" sz="2800" dirty="0" smtClean="0"/>
              <a:t>1. What </a:t>
            </a:r>
            <a:r>
              <a:rPr lang="en-US" altLang="zh-CN" sz="2800" dirty="0"/>
              <a:t>did Bella want for her birthday?</a:t>
            </a:r>
            <a:endParaRPr lang="zh-CN" altLang="zh-CN" sz="2800" dirty="0"/>
          </a:p>
          <a:p>
            <a:pPr marL="0" lvl="0" indent="0">
              <a:buNone/>
            </a:pPr>
            <a:r>
              <a:rPr lang="en-US" altLang="zh-CN" sz="2800" dirty="0" smtClean="0"/>
              <a:t>2. Did </a:t>
            </a:r>
            <a:r>
              <a:rPr lang="en-US" altLang="zh-CN" sz="2800" dirty="0"/>
              <a:t>her grandmother agree? Why?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3. Why did Bella’s grandmother </a:t>
            </a:r>
            <a:r>
              <a:rPr lang="en-US" altLang="zh-CN" sz="2800" dirty="0"/>
              <a:t>decide to change at last?</a:t>
            </a:r>
            <a:endParaRPr lang="zh-CN" altLang="en-US" sz="2800" dirty="0"/>
          </a:p>
        </p:txBody>
      </p:sp>
      <p:sp>
        <p:nvSpPr>
          <p:cNvPr id="4" name="TextBox 2"/>
          <p:cNvSpPr txBox="1"/>
          <p:nvPr/>
        </p:nvSpPr>
        <p:spPr>
          <a:xfrm>
            <a:off x="2000232" y="214290"/>
            <a:ext cx="54006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Read and think</a:t>
            </a:r>
            <a:endParaRPr lang="zh-CN" altLang="en-US" sz="3600" b="1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87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1569" y="1124744"/>
            <a:ext cx="8109718" cy="5400600"/>
            <a:chOff x="672" y="2084"/>
            <a:chExt cx="10680" cy="6411"/>
          </a:xfrm>
        </p:grpSpPr>
        <p:pic>
          <p:nvPicPr>
            <p:cNvPr id="3075" name="图片 1" descr="说明: See the source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084"/>
              <a:ext cx="10680" cy="641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2"/>
            <p:cNvSpPr txBox="1">
              <a:spLocks noChangeArrowheads="1"/>
            </p:cNvSpPr>
            <p:nvPr/>
          </p:nvSpPr>
          <p:spPr bwMode="auto">
            <a:xfrm>
              <a:off x="4401" y="5620"/>
              <a:ext cx="2945" cy="4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adway" pitchFamily="82" charset="0"/>
                  <a:ea typeface="宋体" pitchFamily="2" charset="-122"/>
                  <a:cs typeface="宋体" pitchFamily="2" charset="-122"/>
                </a:rPr>
                <a:t>Living in Two Worlds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331640" y="260648"/>
            <a:ext cx="46085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Turning point</a:t>
            </a:r>
            <a:r>
              <a:rPr lang="en-US" altLang="zh-CN" sz="2800" dirty="0" smtClean="0"/>
              <a:t>: a time at which an important change happens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578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611560" y="334397"/>
            <a:ext cx="54006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Compare and Contrast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93612"/>
            <a:ext cx="7163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Which character do you like?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Give your reasons.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1" y="2448700"/>
            <a:ext cx="3833810" cy="3733571"/>
          </a:xfrm>
          <a:prstGeom prst="hear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22" y="2448700"/>
            <a:ext cx="3744416" cy="3833823"/>
          </a:xfrm>
          <a:prstGeom prst="hear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553419" cy="48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01524"/>
            <a:ext cx="721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Do Bella and grandmother have any similarities?</a:t>
            </a:r>
          </a:p>
        </p:txBody>
      </p:sp>
    </p:spTree>
    <p:extLst>
      <p:ext uri="{BB962C8B-B14F-4D97-AF65-F5344CB8AC3E}">
        <p14:creationId xmlns:p14="http://schemas.microsoft.com/office/powerpoint/2010/main" val="13855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87624" y="465639"/>
            <a:ext cx="5328592" cy="646331"/>
          </a:xfr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+mn-lt"/>
                <a:ea typeface="Cambria" panose="02040503050406030204" pitchFamily="18" charset="0"/>
                <a:cs typeface="+mn-cs"/>
              </a:rPr>
              <a:t>Connect with your own life</a:t>
            </a:r>
            <a:endParaRPr lang="zh-CN" altLang="en-US" sz="3600" b="1" dirty="0">
              <a:latin typeface="+mn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700808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Do </a:t>
            </a:r>
            <a:r>
              <a:rPr lang="en-US" altLang="zh-CN" sz="2800" dirty="0"/>
              <a:t>you have any </a:t>
            </a:r>
            <a:r>
              <a:rPr lang="en-US" altLang="zh-CN" sz="2800" dirty="0" smtClean="0"/>
              <a:t>disagreements </a:t>
            </a:r>
            <a:r>
              <a:rPr lang="en-US" altLang="zh-CN" sz="2800" dirty="0"/>
              <a:t>with your parents or your grandparents? How do you solve </a:t>
            </a:r>
            <a:r>
              <a:rPr lang="en-US" altLang="zh-CN" sz="2800" dirty="0" smtClean="0"/>
              <a:t>them</a:t>
            </a:r>
            <a:r>
              <a:rPr lang="en-US" altLang="zh-CN" sz="2800" dirty="0" smtClean="0"/>
              <a:t>?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endParaRPr lang="zh-CN" altLang="zh-CN" sz="2800" dirty="0"/>
          </a:p>
          <a:p>
            <a:r>
              <a:rPr lang="en-US" altLang="zh-CN" sz="2800" dirty="0"/>
              <a:t>2. Do you </a:t>
            </a:r>
            <a:r>
              <a:rPr lang="en-US" altLang="zh-CN" sz="2800" dirty="0" smtClean="0"/>
              <a:t>share any similar </a:t>
            </a:r>
            <a:r>
              <a:rPr lang="en-US" altLang="zh-CN" sz="2800" dirty="0"/>
              <a:t>experiences with Bella? Is there something that you really want but your parents don’t </a:t>
            </a:r>
            <a:r>
              <a:rPr lang="en-US" altLang="zh-CN" sz="2800" dirty="0" smtClean="0"/>
              <a:t>agree on? </a:t>
            </a:r>
            <a:r>
              <a:rPr lang="en-US" altLang="zh-CN" sz="2800" dirty="0"/>
              <a:t>How do you deal with it</a:t>
            </a:r>
            <a:r>
              <a:rPr lang="en-US" altLang="zh-CN" sz="2800" dirty="0" smtClean="0"/>
              <a:t>?</a:t>
            </a:r>
          </a:p>
          <a:p>
            <a:endParaRPr lang="zh-CN" altLang="zh-CN" sz="2800" dirty="0"/>
          </a:p>
          <a:p>
            <a:r>
              <a:rPr lang="en-US" altLang="zh-CN" sz="2800" dirty="0"/>
              <a:t>3. What do you think is the most important thing </a:t>
            </a:r>
            <a:r>
              <a:rPr lang="en-US" altLang="zh-CN" sz="2800" dirty="0" smtClean="0"/>
              <a:t>in getting </a:t>
            </a:r>
            <a:r>
              <a:rPr lang="en-US" altLang="zh-CN" sz="2800" dirty="0"/>
              <a:t>along with your families?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04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552728" cy="58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282</Words>
  <Application>Microsoft Office PowerPoint</Application>
  <PresentationFormat>全屏显示(4:3)</PresentationFormat>
  <Paragraphs>38</Paragraphs>
  <Slides>11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Connect with your own life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15</cp:revision>
  <dcterms:created xsi:type="dcterms:W3CDTF">2018-10-25T12:43:21Z</dcterms:created>
  <dcterms:modified xsi:type="dcterms:W3CDTF">2019-02-18T02:49:38Z</dcterms:modified>
</cp:coreProperties>
</file>