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9" r:id="rId10"/>
    <p:sldId id="263" r:id="rId11"/>
    <p:sldId id="273" r:id="rId12"/>
    <p:sldId id="270" r:id="rId13"/>
    <p:sldId id="271" r:id="rId14"/>
    <p:sldId id="272" r:id="rId15"/>
    <p:sldId id="264" r:id="rId16"/>
    <p:sldId id="274" r:id="rId17"/>
    <p:sldId id="265" r:id="rId18"/>
    <p:sldId id="267" r:id="rId19"/>
    <p:sldId id="268" r:id="rId2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ubowen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2019/1/24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85918" y="2786058"/>
            <a:ext cx="5723468" cy="182809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>Facing the future</a:t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sz="3600" b="1" dirty="0" smtClean="0"/>
              <a:t>冰冷的未来</a:t>
            </a:r>
            <a:endParaRPr lang="zh-CN" altLang="en-US" sz="3600" b="1" dirty="0"/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1357290" y="1571612"/>
            <a:ext cx="3549656" cy="4686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Brush Script MT" pitchFamily="66" charset="0"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多维阅读第</a:t>
            </a:r>
            <a:r>
              <a:rPr kumimoji="0" lang="en-US" altLang="zh-CN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16</a:t>
            </a:r>
            <a:r>
              <a:rPr kumimoji="0" lang="zh-CN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级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635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332656"/>
            <a:ext cx="8280920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2. Why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would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they “have to make changes” if they want to keep living in the mountains? How does the author explain this point?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49939"/>
            <a:ext cx="3748889" cy="264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428868"/>
            <a:ext cx="3500462" cy="2872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4592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9183C8F0-0676-40FA-A69F-E6A9C64E229F}"/>
              </a:ext>
            </a:extLst>
          </p:cNvPr>
          <p:cNvSpPr txBox="1"/>
          <p:nvPr/>
        </p:nvSpPr>
        <p:spPr>
          <a:xfrm>
            <a:off x="3357554" y="1000108"/>
            <a:ext cx="5500726" cy="3108543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Ice Age there were many animals that don’t live today… As the Earth began to get warmer again, many of these animals became </a:t>
            </a:r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extinct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Some scientists think the animals </a:t>
            </a:r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used to </a:t>
            </a:r>
            <a:r>
              <a:rPr lang="en-US" altLang="zh-CN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living in the cold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they couldn’t change.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标注: 线形 6">
            <a:extLst>
              <a:ext uri="{FF2B5EF4-FFF2-40B4-BE49-F238E27FC236}">
                <a16:creationId xmlns="" xmlns:a16="http://schemas.microsoft.com/office/drawing/2014/main" id="{BC036FE1-3007-4213-96FD-5EC1934A2F3F}"/>
              </a:ext>
            </a:extLst>
          </p:cNvPr>
          <p:cNvSpPr/>
          <p:nvPr/>
        </p:nvSpPr>
        <p:spPr>
          <a:xfrm>
            <a:off x="571472" y="1428736"/>
            <a:ext cx="2528703" cy="767493"/>
          </a:xfrm>
          <a:prstGeom prst="borderCallout1">
            <a:avLst>
              <a:gd name="adj1" fmla="val 98511"/>
              <a:gd name="adj2" fmla="val 51230"/>
              <a:gd name="adj3" fmla="val 202933"/>
              <a:gd name="adj4" fmla="val 10970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/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ɪk'stɪŋkt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 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="" xmlns:a16="http://schemas.microsoft.com/office/drawing/2014/main" id="{B710E530-86F8-470C-A792-3EFDFA191D3F}"/>
              </a:ext>
            </a:extLst>
          </p:cNvPr>
          <p:cNvCxnSpPr>
            <a:cxnSpLocks/>
          </p:cNvCxnSpPr>
          <p:nvPr/>
        </p:nvCxnSpPr>
        <p:spPr>
          <a:xfrm>
            <a:off x="4643438" y="1928802"/>
            <a:ext cx="2857520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048F5AB8-05E6-4ABF-A9A7-BF72D20D6067}"/>
              </a:ext>
            </a:extLst>
          </p:cNvPr>
          <p:cNvSpPr/>
          <p:nvPr/>
        </p:nvSpPr>
        <p:spPr>
          <a:xfrm>
            <a:off x="2896893" y="57397"/>
            <a:ext cx="33502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vocabulary</a:t>
            </a:r>
            <a:endParaRPr lang="zh-CN" alt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文本框 5">
            <a:extLst>
              <a:ext uri="{FF2B5EF4-FFF2-40B4-BE49-F238E27FC236}">
                <a16:creationId xmlns="" xmlns:a16="http://schemas.microsoft.com/office/drawing/2014/main" id="{9183C8F0-0676-40FA-A69F-E6A9C64E229F}"/>
              </a:ext>
            </a:extLst>
          </p:cNvPr>
          <p:cNvSpPr txBox="1"/>
          <p:nvPr/>
        </p:nvSpPr>
        <p:spPr>
          <a:xfrm>
            <a:off x="4000496" y="4429132"/>
            <a:ext cx="4714908" cy="138499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ancient animals like the </a:t>
            </a:r>
            <a:r>
              <a:rPr lang="en-US" altLang="zh-CN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woolly mammoth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could </a:t>
            </a:r>
            <a:r>
              <a:rPr lang="en-US" altLang="zh-CN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survive when it was very cold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下箭头 19"/>
          <p:cNvSpPr/>
          <p:nvPr/>
        </p:nvSpPr>
        <p:spPr>
          <a:xfrm rot="3565457">
            <a:off x="3635567" y="4965700"/>
            <a:ext cx="285752" cy="64294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标注: 线形 6">
            <a:extLst>
              <a:ext uri="{FF2B5EF4-FFF2-40B4-BE49-F238E27FC236}">
                <a16:creationId xmlns="" xmlns:a16="http://schemas.microsoft.com/office/drawing/2014/main" id="{BC036FE1-3007-4213-96FD-5EC1934A2F3F}"/>
              </a:ext>
            </a:extLst>
          </p:cNvPr>
          <p:cNvSpPr/>
          <p:nvPr/>
        </p:nvSpPr>
        <p:spPr>
          <a:xfrm>
            <a:off x="5072066" y="6072206"/>
            <a:ext cx="2028637" cy="571480"/>
          </a:xfrm>
          <a:prstGeom prst="borderCallout1">
            <a:avLst>
              <a:gd name="adj1" fmla="val -2980"/>
              <a:gd name="adj2" fmla="val 49444"/>
              <a:gd name="adj3" fmla="val -67793"/>
              <a:gd name="adj4" fmla="val -894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/</a:t>
            </a:r>
            <a:r>
              <a:rPr lang="en-US" altLang="zh-CN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sɚ'vaɪv</a:t>
            </a:r>
            <a:r>
              <a:rPr lang="en-US" altLang="zh-C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 </a:t>
            </a:r>
          </a:p>
        </p:txBody>
      </p:sp>
      <p:cxnSp>
        <p:nvCxnSpPr>
          <p:cNvPr id="23" name="直接箭头连接符 22"/>
          <p:cNvCxnSpPr/>
          <p:nvPr/>
        </p:nvCxnSpPr>
        <p:spPr>
          <a:xfrm rot="10800000" flipV="1">
            <a:off x="4857752" y="3571876"/>
            <a:ext cx="2214578" cy="18573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50" y="4500570"/>
            <a:ext cx="282892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629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0CC418F-9460-4584-9ABE-3D05D2152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14290"/>
            <a:ext cx="8208912" cy="1872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3. What methods does the author use to explain why these people have to “leave” or “make changes” in the future? Is the explanation clear and logical? What do you think? 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2237354"/>
            <a:ext cx="7715304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Some families have to sleep on the wet, cold ground. They have to sleep like this night after night.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3523238"/>
            <a:ext cx="7643866" cy="8309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Some people get very ill because they are living where it is always wet and cold.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4880560"/>
            <a:ext cx="7715304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Many people die each year.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标注 6"/>
          <p:cNvSpPr/>
          <p:nvPr/>
        </p:nvSpPr>
        <p:spPr>
          <a:xfrm>
            <a:off x="3214678" y="5715016"/>
            <a:ext cx="3429024" cy="1000132"/>
          </a:xfrm>
          <a:prstGeom prst="wedgeRectCallout">
            <a:avLst>
              <a:gd name="adj1" fmla="val 41949"/>
              <a:gd name="adj2" fmla="val -8631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smtClean="0">
                <a:solidFill>
                  <a:schemeClr val="tx1"/>
                </a:solidFill>
              </a:rPr>
              <a:t>list facts</a:t>
            </a:r>
            <a:endParaRPr lang="zh-CN" alt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36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000240"/>
            <a:ext cx="314327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0CC418F-9460-4584-9ABE-3D05D2152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14290"/>
            <a:ext cx="8208912" cy="1872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3. What methods does the author use to explain why these people have to “leave” or “make changes” in the future? Is the explanation clear and logical? What do you think? 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标注 6"/>
          <p:cNvSpPr/>
          <p:nvPr/>
        </p:nvSpPr>
        <p:spPr>
          <a:xfrm>
            <a:off x="2339752" y="5877272"/>
            <a:ext cx="4071966" cy="785818"/>
          </a:xfrm>
          <a:prstGeom prst="wedgeRectCallout">
            <a:avLst>
              <a:gd name="adj1" fmla="val 38345"/>
              <a:gd name="adj2" fmla="val -11647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make an example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000240"/>
            <a:ext cx="3500462" cy="380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4536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D0CC418F-9460-4584-9ABE-3D05D2152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214290"/>
            <a:ext cx="8208912" cy="1872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3. What methods does the author use to explain why these people have to “leave” or “make changes” in the future? Is the explanation clear and logical? What do you think? </a:t>
            </a:r>
            <a:endParaRPr lang="zh-C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标注 6"/>
          <p:cNvSpPr/>
          <p:nvPr/>
        </p:nvSpPr>
        <p:spPr>
          <a:xfrm>
            <a:off x="6929454" y="3143248"/>
            <a:ext cx="1928826" cy="1428760"/>
          </a:xfrm>
          <a:prstGeom prst="wedgeRectCallout">
            <a:avLst>
              <a:gd name="adj1" fmla="val -78592"/>
              <a:gd name="adj2" fmla="val 1073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make contrast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214554"/>
            <a:ext cx="5929354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People living in the Ice Age had to 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change the way they lived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. It was much colder than it had been. They learnt how to make fire and their own tools.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4143380"/>
            <a:ext cx="5929354" cy="15696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As the Earth began to get warmer again, many of  these animals became extinct. Some scientists think the animals were used to living in the cold and 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they couldn’t change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36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692696"/>
            <a:ext cx="7776864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What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do people make to face the future?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00240"/>
            <a:ext cx="35719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000240"/>
            <a:ext cx="35719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1516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5656" y="1556792"/>
            <a:ext cx="6218926" cy="1202485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altLang="zh-CN" b="1" dirty="0"/>
              <a:t>Facing </a:t>
            </a:r>
            <a:r>
              <a:rPr lang="en-US" altLang="zh-CN" b="1" dirty="0" smtClean="0"/>
              <a:t>the _____ Future</a:t>
            </a:r>
            <a:endParaRPr lang="zh-CN" altLang="en-US" dirty="0"/>
          </a:p>
        </p:txBody>
      </p:sp>
      <p:sp>
        <p:nvSpPr>
          <p:cNvPr id="4" name="直接连接符 9"/>
          <p:cNvSpPr>
            <a:spLocks noChangeShapeType="1"/>
          </p:cNvSpPr>
          <p:nvPr/>
        </p:nvSpPr>
        <p:spPr bwMode="auto">
          <a:xfrm flipV="1">
            <a:off x="3825658" y="2564904"/>
            <a:ext cx="804416" cy="760293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直接连接符 11"/>
          <p:cNvSpPr>
            <a:spLocks noChangeShapeType="1"/>
          </p:cNvSpPr>
          <p:nvPr/>
        </p:nvSpPr>
        <p:spPr bwMode="auto">
          <a:xfrm>
            <a:off x="4630074" y="2564904"/>
            <a:ext cx="920020" cy="721332"/>
          </a:xfrm>
          <a:prstGeom prst="line">
            <a:avLst/>
          </a:prstGeom>
          <a:noFill/>
          <a:ln w="952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椭圆 15"/>
          <p:cNvSpPr>
            <a:spLocks noChangeArrowheads="1"/>
          </p:cNvSpPr>
          <p:nvPr/>
        </p:nvSpPr>
        <p:spPr bwMode="auto">
          <a:xfrm>
            <a:off x="379266" y="3024336"/>
            <a:ext cx="3976710" cy="1686160"/>
          </a:xfrm>
          <a:prstGeom prst="ellipse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椭圆 15"/>
          <p:cNvSpPr>
            <a:spLocks noChangeArrowheads="1"/>
          </p:cNvSpPr>
          <p:nvPr/>
        </p:nvSpPr>
        <p:spPr bwMode="auto">
          <a:xfrm>
            <a:off x="4884020" y="3096344"/>
            <a:ext cx="3792436" cy="1597059"/>
          </a:xfrm>
          <a:prstGeom prst="ellipse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1711" y="3209102"/>
            <a:ext cx="30767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might have to leave their mountain homes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4088" y="3523852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might have to make changes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2008" y="1196752"/>
            <a:ext cx="8964488" cy="5472608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-8450" y="176265"/>
            <a:ext cx="9144000" cy="95410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Please add more details and complete the 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 map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the whole book.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直接连接符 11"/>
          <p:cNvCxnSpPr>
            <a:stCxn id="7" idx="4"/>
            <a:endCxn id="13" idx="0"/>
          </p:cNvCxnSpPr>
          <p:nvPr/>
        </p:nvCxnSpPr>
        <p:spPr>
          <a:xfrm flipH="1">
            <a:off x="1403648" y="4710496"/>
            <a:ext cx="963973" cy="1050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12"/>
          <p:cNvSpPr/>
          <p:nvPr/>
        </p:nvSpPr>
        <p:spPr>
          <a:xfrm>
            <a:off x="755576" y="5760640"/>
            <a:ext cx="1296144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115616" y="5752911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 rot="16200000" flipH="1">
            <a:off x="2293759" y="4865534"/>
            <a:ext cx="1021613" cy="6773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5758691" y="4693403"/>
            <a:ext cx="963973" cy="1050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2500298" y="5715016"/>
            <a:ext cx="1296144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2843808" y="5743547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5082042" y="5736303"/>
            <a:ext cx="1296144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5442082" y="5728574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接连接符 23"/>
          <p:cNvCxnSpPr>
            <a:endCxn id="26" idx="0"/>
          </p:cNvCxnSpPr>
          <p:nvPr/>
        </p:nvCxnSpPr>
        <p:spPr>
          <a:xfrm>
            <a:off x="6714363" y="4710496"/>
            <a:ext cx="917977" cy="105014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6948264" y="5768369"/>
            <a:ext cx="1296144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7092280" y="5760640"/>
            <a:ext cx="1080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…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7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爆炸形 1 3"/>
          <p:cNvSpPr/>
          <p:nvPr/>
        </p:nvSpPr>
        <p:spPr>
          <a:xfrm>
            <a:off x="2637550" y="0"/>
            <a:ext cx="4248472" cy="177281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79163" y="285165"/>
            <a:ext cx="6965245" cy="1202485"/>
          </a:xfrm>
        </p:spPr>
        <p:txBody>
          <a:bodyPr>
            <a:normAutofit/>
          </a:bodyPr>
          <a:lstStyle/>
          <a:p>
            <a:r>
              <a:rPr lang="en-US" altLang="zh-CN" sz="3200" dirty="0">
                <a:latin typeface="Comic Sans MS" panose="030F0702030302020204" pitchFamily="66" charset="0"/>
              </a:rPr>
              <a:t>School Radio</a:t>
            </a:r>
            <a:endParaRPr lang="zh-CN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772816"/>
            <a:ext cx="8208912" cy="4032448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an English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school radio station to introduce what you learned in this book.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student plays the role of the host and the other students are the guests.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host needs to ask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guests at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least 7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questions.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of them should be an open question.</a:t>
            </a:r>
          </a:p>
          <a:p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3" y="4941168"/>
            <a:ext cx="6469073" cy="204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219573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Post-reading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82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8662" y="0"/>
            <a:ext cx="6965245" cy="1202485"/>
          </a:xfrm>
        </p:spPr>
        <p:txBody>
          <a:bodyPr/>
          <a:lstStyle/>
          <a:p>
            <a:r>
              <a:rPr lang="en-US" altLang="zh-CN" dirty="0"/>
              <a:t>Discussion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3038" y="1075465"/>
            <a:ext cx="8990962" cy="4896544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do you think people live in such a cold place? Do you think they want to leave their mountain homes? Why do you think so?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changes do you think the people might have to make if they don’t want to leave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mountain homes?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have some good advice for them?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does the author write the book?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Climate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global issue these days. How should we face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it?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we do?</a:t>
            </a:r>
          </a:p>
          <a:p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77553"/>
            <a:ext cx="1852635" cy="2054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54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965245" cy="1202485"/>
          </a:xfrm>
        </p:spPr>
        <p:txBody>
          <a:bodyPr/>
          <a:lstStyle/>
          <a:p>
            <a:r>
              <a:rPr lang="en-US" altLang="zh-CN" dirty="0"/>
              <a:t>Homework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700808"/>
            <a:ext cx="7920880" cy="4680520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a presentation about the climate change in one place, including the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environment,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 people have to face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how to deal </a:t>
            </a:r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zh-C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them.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you still have some questions after reading this book? Please find out the answers by asking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teachers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searching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Internet. </a:t>
            </a:r>
          </a:p>
          <a:p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3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08385" y="332656"/>
            <a:ext cx="8280920" cy="986113"/>
          </a:xfrm>
        </p:spPr>
        <p:txBody>
          <a:bodyPr>
            <a:noAutofit/>
          </a:bodyPr>
          <a:lstStyle/>
          <a:p>
            <a:r>
              <a:rPr lang="en-US" altLang="zh-C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Facing the Future</a:t>
            </a:r>
            <a:endParaRPr lang="zh-CN" alt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8143932" cy="495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8189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5305" y="627980"/>
            <a:ext cx="8568952" cy="3603812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the climate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Andes Mountains? Please share what you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found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before the class.</a:t>
            </a: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part of the mountain might it be located in?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3"/>
          <a:stretch/>
        </p:blipFill>
        <p:spPr bwMode="auto">
          <a:xfrm>
            <a:off x="473408" y="2227163"/>
            <a:ext cx="3252415" cy="43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0"/>
            <a:ext cx="183569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Pre-reading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000372"/>
            <a:ext cx="4570645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9657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7480667" cy="459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236053"/>
            <a:ext cx="8784976" cy="3603812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see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picture? What do they look like?</a:t>
            </a:r>
            <a:endParaRPr lang="zh-CN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you guess what happened to them? What future are they facing? 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标注: 线形 6">
            <a:extLst>
              <a:ext uri="{FF2B5EF4-FFF2-40B4-BE49-F238E27FC236}">
                <a16:creationId xmlns="" xmlns:a16="http://schemas.microsoft.com/office/drawing/2014/main" id="{5093E305-CA5B-4AA9-A141-9033F7B32671}"/>
              </a:ext>
            </a:extLst>
          </p:cNvPr>
          <p:cNvSpPr/>
          <p:nvPr/>
        </p:nvSpPr>
        <p:spPr>
          <a:xfrm>
            <a:off x="2928926" y="6090507"/>
            <a:ext cx="1872208" cy="767493"/>
          </a:xfrm>
          <a:prstGeom prst="borderCallout1">
            <a:avLst>
              <a:gd name="adj1" fmla="val 95"/>
              <a:gd name="adj2" fmla="val 30685"/>
              <a:gd name="adj3" fmla="val -132892"/>
              <a:gd name="adj4" fmla="val 2364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alpaca </a:t>
            </a:r>
          </a:p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 </a:t>
            </a:r>
            <a:r>
              <a:rPr lang="en-US" altLang="zh-CN" sz="2400" dirty="0">
                <a:solidFill>
                  <a:schemeClr val="tx1"/>
                </a:solidFill>
              </a:rPr>
              <a:t>/</a:t>
            </a:r>
            <a:r>
              <a:rPr lang="en-US" altLang="zh-CN" sz="2400" dirty="0" err="1">
                <a:solidFill>
                  <a:schemeClr val="tx1"/>
                </a:solidFill>
              </a:rPr>
              <a:t>æl'pækə</a:t>
            </a:r>
            <a:r>
              <a:rPr lang="en-US" altLang="zh-CN" sz="2400" dirty="0">
                <a:solidFill>
                  <a:schemeClr val="tx1"/>
                </a:solidFill>
              </a:rPr>
              <a:t>/ 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6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548680"/>
            <a:ext cx="8064896" cy="936104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lives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place in the Andes Mountains? 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19573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While-reading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6500858" cy="4521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7749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61385" y="476672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altLang="zh-CN" b="1" dirty="0"/>
              <a:t>Facing the _________ Future</a:t>
            </a:r>
            <a:endParaRPr lang="zh-CN" altLang="zh-CN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8" t="2994" r="6508" b="5262"/>
          <a:stretch/>
        </p:blipFill>
        <p:spPr bwMode="auto">
          <a:xfrm>
            <a:off x="4788024" y="404664"/>
            <a:ext cx="692810" cy="1248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7496"/>
            <a:ext cx="4284256" cy="251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643050"/>
            <a:ext cx="401002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90474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218926" cy="1202485"/>
          </a:xfrm>
          <a:ln>
            <a:solidFill>
              <a:schemeClr val="accent5"/>
            </a:solidFill>
          </a:ln>
        </p:spPr>
        <p:txBody>
          <a:bodyPr>
            <a:normAutofit fontScale="90000"/>
          </a:bodyPr>
          <a:lstStyle/>
          <a:p>
            <a:r>
              <a:rPr lang="en-US" altLang="zh-CN" b="1" dirty="0"/>
              <a:t>Facing the _____ Future</a:t>
            </a:r>
            <a:endParaRPr lang="zh-CN" altLang="en-US" dirty="0"/>
          </a:p>
        </p:txBody>
      </p:sp>
      <p:sp>
        <p:nvSpPr>
          <p:cNvPr id="4" name="直接连接符 9"/>
          <p:cNvSpPr>
            <a:spLocks noChangeShapeType="1"/>
          </p:cNvSpPr>
          <p:nvPr/>
        </p:nvSpPr>
        <p:spPr bwMode="auto">
          <a:xfrm flipV="1">
            <a:off x="2267744" y="1700808"/>
            <a:ext cx="2052228" cy="1757090"/>
          </a:xfrm>
          <a:prstGeom prst="lin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直接连接符 11"/>
          <p:cNvSpPr>
            <a:spLocks noChangeShapeType="1"/>
          </p:cNvSpPr>
          <p:nvPr/>
        </p:nvSpPr>
        <p:spPr bwMode="auto">
          <a:xfrm>
            <a:off x="4319972" y="1700809"/>
            <a:ext cx="2268252" cy="1769576"/>
          </a:xfrm>
          <a:prstGeom prst="line">
            <a:avLst/>
          </a:prstGeom>
          <a:noFill/>
          <a:ln w="28575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" name="椭圆 15"/>
          <p:cNvSpPr>
            <a:spLocks noChangeArrowheads="1"/>
          </p:cNvSpPr>
          <p:nvPr/>
        </p:nvSpPr>
        <p:spPr bwMode="auto">
          <a:xfrm>
            <a:off x="215516" y="3470385"/>
            <a:ext cx="4104456" cy="1987326"/>
          </a:xfrm>
          <a:prstGeom prst="ellipse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椭圆 15"/>
          <p:cNvSpPr>
            <a:spLocks noChangeArrowheads="1"/>
          </p:cNvSpPr>
          <p:nvPr/>
        </p:nvSpPr>
        <p:spPr bwMode="auto">
          <a:xfrm>
            <a:off x="4716016" y="3457898"/>
            <a:ext cx="4104456" cy="1987326"/>
          </a:xfrm>
          <a:prstGeom prst="ellipse">
            <a:avLst/>
          </a:prstGeom>
          <a:noFill/>
          <a:ln w="25400" algn="ctr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83568" y="3771550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they might have to leave their mountain homes</a:t>
            </a:r>
            <a:endParaRPr lang="zh-CN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040052" y="3938847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they might have to make changes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5712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472" y="285728"/>
            <a:ext cx="821537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1. Why </a:t>
            </a: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would </a:t>
            </a:r>
            <a:r>
              <a:rPr lang="en-US" altLang="zh-CN" sz="3200" dirty="0">
                <a:latin typeface="Times New Roman" pitchFamily="18" charset="0"/>
                <a:cs typeface="Times New Roman" pitchFamily="18" charset="0"/>
              </a:rPr>
              <a:t>they “have to leave their mountain homes”? What problems do they face? 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4029075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00174"/>
            <a:ext cx="401955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6245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02967"/>
            <a:ext cx="3672408" cy="312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标注: 线形 4">
            <a:extLst>
              <a:ext uri="{FF2B5EF4-FFF2-40B4-BE49-F238E27FC236}">
                <a16:creationId xmlns="" xmlns:a16="http://schemas.microsoft.com/office/drawing/2014/main" id="{83003AA0-1395-4593-B91C-C1258C807355}"/>
              </a:ext>
            </a:extLst>
          </p:cNvPr>
          <p:cNvSpPr/>
          <p:nvPr/>
        </p:nvSpPr>
        <p:spPr>
          <a:xfrm>
            <a:off x="475967" y="1484784"/>
            <a:ext cx="2232248" cy="767493"/>
          </a:xfrm>
          <a:prstGeom prst="borderCallout1">
            <a:avLst>
              <a:gd name="adj1" fmla="val 41013"/>
              <a:gd name="adj2" fmla="val 99657"/>
              <a:gd name="adj3" fmla="val 129399"/>
              <a:gd name="adj4" fmla="val 20316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thatched roofs</a:t>
            </a:r>
          </a:p>
          <a:p>
            <a:r>
              <a:rPr lang="en-US" altLang="zh-CN" sz="2800" dirty="0">
                <a:solidFill>
                  <a:schemeClr val="tx1"/>
                </a:solidFill>
              </a:rPr>
              <a:t> </a:t>
            </a:r>
            <a:r>
              <a:rPr lang="en-US" altLang="zh-CN" sz="2400" dirty="0">
                <a:solidFill>
                  <a:schemeClr val="tx1"/>
                </a:solidFill>
              </a:rPr>
              <a:t>/</a:t>
            </a:r>
            <a:r>
              <a:rPr lang="el-GR" altLang="zh-CN" sz="2400" dirty="0">
                <a:solidFill>
                  <a:schemeClr val="tx1"/>
                </a:solidFill>
              </a:rPr>
              <a:t>θ</a:t>
            </a:r>
            <a:r>
              <a:rPr lang="en-US" altLang="zh-CN" sz="2400" dirty="0" err="1">
                <a:solidFill>
                  <a:schemeClr val="tx1"/>
                </a:solidFill>
              </a:rPr>
              <a:t>ætʃt</a:t>
            </a:r>
            <a:r>
              <a:rPr lang="en-US" altLang="zh-CN" sz="2400" dirty="0">
                <a:solidFill>
                  <a:schemeClr val="tx1"/>
                </a:solidFill>
              </a:rPr>
              <a:t>/ </a:t>
            </a:r>
            <a:r>
              <a: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9183C8F0-0676-40FA-A69F-E6A9C64E229F}"/>
              </a:ext>
            </a:extLst>
          </p:cNvPr>
          <p:cNvSpPr txBox="1"/>
          <p:nvPr/>
        </p:nvSpPr>
        <p:spPr>
          <a:xfrm>
            <a:off x="3835610" y="4077072"/>
            <a:ext cx="5040560" cy="224676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rain, wind and snowstorms can make a house </a:t>
            </a:r>
            <a:r>
              <a:rPr lang="en-US" altLang="zh-CN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crumble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house that is falling down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does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protect </a:t>
            </a: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very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well. 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标注: 线形 6">
            <a:extLst>
              <a:ext uri="{FF2B5EF4-FFF2-40B4-BE49-F238E27FC236}">
                <a16:creationId xmlns="" xmlns:a16="http://schemas.microsoft.com/office/drawing/2014/main" id="{BC036FE1-3007-4213-96FD-5EC1934A2F3F}"/>
              </a:ext>
            </a:extLst>
          </p:cNvPr>
          <p:cNvSpPr/>
          <p:nvPr/>
        </p:nvSpPr>
        <p:spPr>
          <a:xfrm>
            <a:off x="755576" y="4077072"/>
            <a:ext cx="2528703" cy="767493"/>
          </a:xfrm>
          <a:prstGeom prst="borderCallout1">
            <a:avLst>
              <a:gd name="adj1" fmla="val 60268"/>
              <a:gd name="adj2" fmla="val 99445"/>
              <a:gd name="adj3" fmla="val 146248"/>
              <a:gd name="adj4" fmla="val 12350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/'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krʌmbl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zh-CN" sz="2800" dirty="0">
                <a:solidFill>
                  <a:schemeClr val="tx1"/>
                </a:solidFill>
              </a:rPr>
              <a:t> 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="" xmlns:a16="http://schemas.microsoft.com/office/drawing/2014/main" id="{A381FDC2-776F-4E79-B95C-03FBD8784290}"/>
              </a:ext>
            </a:extLst>
          </p:cNvPr>
          <p:cNvCxnSpPr/>
          <p:nvPr/>
        </p:nvCxnSpPr>
        <p:spPr>
          <a:xfrm flipV="1">
            <a:off x="7572396" y="5429264"/>
            <a:ext cx="977332" cy="1596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="" xmlns:a16="http://schemas.microsoft.com/office/drawing/2014/main" id="{B710E530-86F8-470C-A792-3EFDFA191D3F}"/>
              </a:ext>
            </a:extLst>
          </p:cNvPr>
          <p:cNvCxnSpPr>
            <a:cxnSpLocks/>
          </p:cNvCxnSpPr>
          <p:nvPr/>
        </p:nvCxnSpPr>
        <p:spPr>
          <a:xfrm>
            <a:off x="3835610" y="5877272"/>
            <a:ext cx="90885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="" xmlns:a16="http://schemas.microsoft.com/office/drawing/2014/main" id="{ECCFE5B9-CFE0-4276-8EF6-BC552F6CB341}"/>
              </a:ext>
            </a:extLst>
          </p:cNvPr>
          <p:cNvCxnSpPr>
            <a:cxnSpLocks/>
          </p:cNvCxnSpPr>
          <p:nvPr/>
        </p:nvCxnSpPr>
        <p:spPr>
          <a:xfrm flipV="1">
            <a:off x="4860032" y="5857892"/>
            <a:ext cx="2212298" cy="1938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048F5AB8-05E6-4ABF-A9A7-BF72D20D6067}"/>
              </a:ext>
            </a:extLst>
          </p:cNvPr>
          <p:cNvSpPr/>
          <p:nvPr/>
        </p:nvSpPr>
        <p:spPr>
          <a:xfrm>
            <a:off x="2896893" y="57397"/>
            <a:ext cx="33502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vocabulary</a:t>
            </a:r>
            <a:endParaRPr lang="zh-CN" alt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629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图钉">
  <a:themeElements>
    <a:clrScheme name="图钉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图钉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图钉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355</TotalTime>
  <Words>730</Words>
  <Application>Microsoft Office PowerPoint</Application>
  <PresentationFormat>全屏显示(4:3)</PresentationFormat>
  <Paragraphs>61</Paragraphs>
  <Slides>19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图钉</vt:lpstr>
      <vt:lpstr>Facing the future  冰冷的未来</vt:lpstr>
      <vt:lpstr>Facing the Future</vt:lpstr>
      <vt:lpstr>PowerPoint 演示文稿</vt:lpstr>
      <vt:lpstr>PowerPoint 演示文稿</vt:lpstr>
      <vt:lpstr>PowerPoint 演示文稿</vt:lpstr>
      <vt:lpstr>Facing the _________ Future</vt:lpstr>
      <vt:lpstr>Facing the _____ Future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Facing the _____ Future</vt:lpstr>
      <vt:lpstr>School Radio</vt:lpstr>
      <vt:lpstr>Discussion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Facing the Future</dc:title>
  <dc:creator>hsacnu</dc:creator>
  <cp:lastModifiedBy>fltrp</cp:lastModifiedBy>
  <cp:revision>71</cp:revision>
  <dcterms:created xsi:type="dcterms:W3CDTF">2018-09-27T02:18:22Z</dcterms:created>
  <dcterms:modified xsi:type="dcterms:W3CDTF">2019-01-24T02:45:01Z</dcterms:modified>
</cp:coreProperties>
</file>