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5" r:id="rId3"/>
    <p:sldId id="309" r:id="rId4"/>
    <p:sldId id="310" r:id="rId5"/>
    <p:sldId id="296" r:id="rId6"/>
    <p:sldId id="311" r:id="rId7"/>
    <p:sldId id="315" r:id="rId8"/>
    <p:sldId id="320" r:id="rId9"/>
    <p:sldId id="312" r:id="rId10"/>
    <p:sldId id="318" r:id="rId11"/>
    <p:sldId id="317" r:id="rId12"/>
    <p:sldId id="326" r:id="rId13"/>
    <p:sldId id="324" r:id="rId14"/>
    <p:sldId id="319" r:id="rId15"/>
    <p:sldId id="321" r:id="rId16"/>
    <p:sldId id="325" r:id="rId17"/>
    <p:sldId id="328" r:id="rId18"/>
    <p:sldId id="322" r:id="rId19"/>
    <p:sldId id="327" r:id="rId20"/>
    <p:sldId id="304" r:id="rId21"/>
    <p:sldId id="329" r:id="rId22"/>
    <p:sldId id="305" r:id="rId23"/>
    <p:sldId id="306" r:id="rId24"/>
    <p:sldId id="307" r:id="rId25"/>
    <p:sldId id="308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CCCC"/>
    <a:srgbClr val="CCFFCC"/>
    <a:srgbClr val="CCFFFF"/>
    <a:srgbClr val="990033"/>
    <a:srgbClr val="000099"/>
    <a:srgbClr val="FF99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25" autoAdjust="0"/>
  </p:normalViewPr>
  <p:slideViewPr>
    <p:cSldViewPr>
      <p:cViewPr>
        <p:scale>
          <a:sx n="82" d="100"/>
          <a:sy n="82" d="100"/>
        </p:scale>
        <p:origin x="-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7E4BC-8542-4BDA-B02D-31FF4330F0A4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3FC89-4C72-422C-A778-96A8AC5B33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706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037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81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FC89-4C72-422C-A778-96A8AC5B3364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777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y0.ifengimg.com/cmpp/2015/06/17/04/9badcd27-8ce2-4fa0-8dd0-fd780062469c_size51_w400_h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757" y="-40826"/>
            <a:ext cx="9144000" cy="685800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2483232" y="1844824"/>
            <a:ext cx="411202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Melting Ice</a:t>
            </a:r>
          </a:p>
          <a:p>
            <a:pPr algn="ctr"/>
            <a:endParaRPr lang="en-US" altLang="zh-CN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zh-CN" alt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消融的冰川</a:t>
            </a:r>
            <a:endParaRPr lang="zh-CN" alt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720" y="4293096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ea typeface="黑体" pitchFamily="49" charset="-122"/>
              </a:rPr>
              <a:t>	</a:t>
            </a:r>
            <a:r>
              <a:rPr lang="zh-CN" altLang="en-US" sz="3600" b="1" dirty="0" smtClean="0">
                <a:ea typeface="黑体" pitchFamily="49" charset="-122"/>
              </a:rPr>
              <a:t> </a:t>
            </a:r>
            <a:endParaRPr lang="zh-CN" altLang="en-US" sz="3600" b="1" dirty="0">
              <a:ea typeface="黑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8596" y="571480"/>
            <a:ext cx="31432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/>
              <a:t>多维阅读第</a:t>
            </a:r>
            <a:r>
              <a:rPr lang="en-US" altLang="zh-CN" sz="3200" b="1" dirty="0" smtClean="0"/>
              <a:t>16</a:t>
            </a:r>
            <a:r>
              <a:rPr lang="zh-CN" altLang="en-US" sz="3200" b="1" dirty="0" smtClean="0"/>
              <a:t>级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7434"/>
            <a:ext cx="6696744" cy="422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b="1" dirty="0" smtClean="0"/>
              <a:t> starving</a:t>
            </a:r>
            <a:endParaRPr lang="zh-CN" alt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6802" cy="14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897" y="5445224"/>
            <a:ext cx="26384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9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b="1" dirty="0" smtClean="0"/>
              <a:t>  cub</a:t>
            </a:r>
            <a:endParaRPr lang="zh-CN" alt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214290"/>
            <a:ext cx="1500198" cy="14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9" y="1556791"/>
            <a:ext cx="5729917" cy="353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936" y="4653136"/>
            <a:ext cx="3562064" cy="219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7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b="1" dirty="0" smtClean="0"/>
              <a:t> survive </a:t>
            </a:r>
            <a:endParaRPr lang="zh-CN" alt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6802" cy="14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4348" y="5357826"/>
            <a:ext cx="2531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to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stay alive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6696744" cy="334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6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88025" y="836712"/>
            <a:ext cx="4032448" cy="5616624"/>
          </a:xfrm>
        </p:spPr>
        <p:txBody>
          <a:bodyPr>
            <a:normAutofit/>
          </a:bodyPr>
          <a:lstStyle/>
          <a:p>
            <a:pPr algn="l"/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14370" y="188640"/>
            <a:ext cx="4115348" cy="440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52425" indent="-352425">
              <a:buFont typeface="Arial" panose="020B0604020202020204" pitchFamily="34" charset="0"/>
              <a:buChar char="•"/>
            </a:pP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What </a:t>
            </a:r>
            <a:r>
              <a:rPr lang="en-US" altLang="zh-CN" sz="4000" dirty="0">
                <a:latin typeface="Vijaya" panose="020B0604020202020204" pitchFamily="34" charset="0"/>
                <a:cs typeface="Vijaya" panose="020B0604020202020204" pitchFamily="34" charset="0"/>
              </a:rPr>
              <a:t>do polar bears do in </a:t>
            </a: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towns?</a:t>
            </a:r>
          </a:p>
          <a:p>
            <a:pPr marL="352425" indent="-352425">
              <a:buFont typeface="Arial" panose="020B0604020202020204" pitchFamily="34" charset="0"/>
              <a:buChar char="•"/>
            </a:pP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How </a:t>
            </a:r>
            <a:r>
              <a:rPr lang="en-US" altLang="zh-CN" sz="4000" dirty="0">
                <a:latin typeface="Vijaya" panose="020B0604020202020204" pitchFamily="34" charset="0"/>
                <a:cs typeface="Vijaya" panose="020B0604020202020204" pitchFamily="34" charset="0"/>
              </a:rPr>
              <a:t>does it affect </a:t>
            </a: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human </a:t>
            </a: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life?</a:t>
            </a:r>
          </a:p>
          <a:p>
            <a:pPr marL="352425" indent="-352425">
              <a:buFont typeface="Arial" panose="020B0604020202020204" pitchFamily="34" charset="0"/>
              <a:buChar char="•"/>
            </a:pP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How </a:t>
            </a:r>
            <a:r>
              <a:rPr lang="en-US" altLang="zh-CN" sz="4000" dirty="0">
                <a:latin typeface="Vijaya" panose="020B0604020202020204" pitchFamily="34" charset="0"/>
                <a:cs typeface="Vijaya" panose="020B0604020202020204" pitchFamily="34" charset="0"/>
              </a:rPr>
              <a:t>do humans deal with visiting polar bears?  </a:t>
            </a:r>
            <a:endParaRPr lang="zh-CN" altLang="en-US" sz="4000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857232"/>
            <a:ext cx="3429024" cy="458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8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b="1" dirty="0" smtClean="0"/>
              <a:t> wander</a:t>
            </a:r>
            <a:endParaRPr lang="zh-CN" alt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6802" cy="14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472" y="5715016"/>
            <a:ext cx="6470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altLang="zh-CN" dirty="0"/>
              <a:t> 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stray from one place to another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643050"/>
            <a:ext cx="4643470" cy="376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b="1" dirty="0" smtClean="0"/>
              <a:t> jail </a:t>
            </a:r>
            <a:endParaRPr lang="zh-CN" alt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6802" cy="14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36" y="4292922"/>
            <a:ext cx="25622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3697596" cy="531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458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88025" y="836712"/>
            <a:ext cx="4032448" cy="5616624"/>
          </a:xfrm>
        </p:spPr>
        <p:txBody>
          <a:bodyPr>
            <a:normAutofit/>
          </a:bodyPr>
          <a:lstStyle/>
          <a:p>
            <a:pPr algn="l"/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29190" y="428604"/>
            <a:ext cx="3929090" cy="3879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Do </a:t>
            </a:r>
            <a:r>
              <a:rPr lang="en-US" altLang="zh-CN" sz="4000" dirty="0">
                <a:latin typeface="Vijaya" panose="020B0604020202020204" pitchFamily="34" charset="0"/>
                <a:cs typeface="Vijaya" panose="020B0604020202020204" pitchFamily="34" charset="0"/>
              </a:rPr>
              <a:t>you think a jail for polar bears is a good idea</a:t>
            </a: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Why </a:t>
            </a:r>
            <a:r>
              <a:rPr lang="en-US" altLang="zh-CN" sz="4000" dirty="0">
                <a:latin typeface="Vijaya" panose="020B0604020202020204" pitchFamily="34" charset="0"/>
                <a:cs typeface="Vijaya" panose="020B0604020202020204" pitchFamily="34" charset="0"/>
              </a:rPr>
              <a:t>or why not?  </a:t>
            </a:r>
            <a:endParaRPr lang="zh-CN" altLang="zh-CN" sz="4000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4448798"/>
            <a:ext cx="2285984" cy="228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59"/>
            <a:ext cx="3672408" cy="518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7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88025" y="836712"/>
            <a:ext cx="4032448" cy="5616624"/>
          </a:xfrm>
        </p:spPr>
        <p:txBody>
          <a:bodyPr>
            <a:normAutofit/>
          </a:bodyPr>
          <a:lstStyle/>
          <a:p>
            <a:pPr algn="l"/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43681" y="0"/>
            <a:ext cx="432048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52425" indent="-352425">
              <a:buFont typeface="Arial" panose="020B0604020202020204" pitchFamily="34" charset="0"/>
              <a:buChar char="•"/>
            </a:pP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How </a:t>
            </a:r>
            <a:r>
              <a:rPr lang="en-US" altLang="zh-CN" sz="4000" dirty="0">
                <a:latin typeface="Vijaya" panose="020B0604020202020204" pitchFamily="34" charset="0"/>
                <a:cs typeface="Vijaya" panose="020B0604020202020204" pitchFamily="34" charset="0"/>
              </a:rPr>
              <a:t>do scientists get close to polar bears and do tests on them</a:t>
            </a: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?</a:t>
            </a:r>
          </a:p>
          <a:p>
            <a:pPr marL="352425" indent="-352425">
              <a:buFont typeface="Arial" panose="020B0604020202020204" pitchFamily="34" charset="0"/>
              <a:buChar char="•"/>
            </a:pP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What </a:t>
            </a:r>
            <a:r>
              <a:rPr lang="en-US" altLang="zh-CN" sz="4000" dirty="0">
                <a:latin typeface="Vijaya" panose="020B0604020202020204" pitchFamily="34" charset="0"/>
                <a:cs typeface="Vijaya" panose="020B0604020202020204" pitchFamily="34" charset="0"/>
              </a:rPr>
              <a:t>tests do scientists do on polar bears? </a:t>
            </a:r>
            <a:endParaRPr lang="en-US" altLang="zh-CN" sz="4000" dirty="0" smtClean="0">
              <a:latin typeface="Vijaya" panose="020B0604020202020204" pitchFamily="34" charset="0"/>
              <a:cs typeface="Vijaya" panose="020B0604020202020204" pitchFamily="34" charset="0"/>
            </a:endParaRPr>
          </a:p>
          <a:p>
            <a:pPr marL="352425" indent="-352425">
              <a:buFont typeface="Arial" panose="020B0604020202020204" pitchFamily="34" charset="0"/>
              <a:buChar char="•"/>
            </a:pP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Why </a:t>
            </a:r>
            <a:r>
              <a:rPr lang="en-US" altLang="zh-CN" sz="4000" dirty="0">
                <a:latin typeface="Vijaya" panose="020B0604020202020204" pitchFamily="34" charset="0"/>
                <a:cs typeface="Vijaya" panose="020B0604020202020204" pitchFamily="34" charset="0"/>
              </a:rPr>
              <a:t>do scientists do these tests? </a:t>
            </a:r>
            <a:endParaRPr lang="zh-CN" altLang="zh-CN" sz="4000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000107"/>
            <a:ext cx="3929090" cy="475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84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b="1" dirty="0" smtClean="0"/>
              <a:t> tattoo</a:t>
            </a:r>
            <a:endParaRPr lang="zh-CN" alt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6802" cy="14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5010"/>
            <a:ext cx="3172395" cy="475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361" y="1705010"/>
            <a:ext cx="3356959" cy="475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8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88025" y="836712"/>
            <a:ext cx="4032448" cy="5616624"/>
          </a:xfrm>
        </p:spPr>
        <p:txBody>
          <a:bodyPr>
            <a:normAutofit/>
          </a:bodyPr>
          <a:lstStyle/>
          <a:p>
            <a:pPr algn="l"/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6248" y="357166"/>
            <a:ext cx="4680193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52425" indent="-352425">
              <a:buFont typeface="Arial" panose="020B0604020202020204" pitchFamily="34" charset="0"/>
              <a:buChar char="•"/>
            </a:pPr>
            <a:r>
              <a:rPr lang="en-US" altLang="zh-CN" sz="3600" dirty="0" smtClean="0">
                <a:latin typeface="Vijaya" panose="020B0604020202020204" pitchFamily="34" charset="0"/>
                <a:cs typeface="Vijaya" panose="020B0604020202020204" pitchFamily="34" charset="0"/>
              </a:rPr>
              <a:t>What </a:t>
            </a:r>
            <a:r>
              <a:rPr lang="en-US" altLang="zh-CN" sz="3600" dirty="0">
                <a:latin typeface="Vijaya" panose="020B0604020202020204" pitchFamily="34" charset="0"/>
                <a:cs typeface="Vijaya" panose="020B0604020202020204" pitchFamily="34" charset="0"/>
              </a:rPr>
              <a:t>might happen if </a:t>
            </a:r>
            <a:r>
              <a:rPr lang="en-US" altLang="zh-CN" sz="3600" dirty="0" smtClean="0">
                <a:latin typeface="Vijaya" panose="020B0604020202020204" pitchFamily="34" charset="0"/>
                <a:cs typeface="Vijaya" panose="020B0604020202020204" pitchFamily="34" charset="0"/>
              </a:rPr>
              <a:t>the sea ice </a:t>
            </a:r>
            <a:r>
              <a:rPr lang="en-US" altLang="zh-CN" sz="3600" dirty="0">
                <a:latin typeface="Vijaya" panose="020B0604020202020204" pitchFamily="34" charset="0"/>
                <a:cs typeface="Vijaya" panose="020B0604020202020204" pitchFamily="34" charset="0"/>
              </a:rPr>
              <a:t>keeps </a:t>
            </a:r>
            <a:r>
              <a:rPr lang="en-US" altLang="zh-CN" sz="3600" dirty="0" smtClean="0">
                <a:latin typeface="Vijaya" panose="020B0604020202020204" pitchFamily="34" charset="0"/>
                <a:cs typeface="Vijaya" panose="020B0604020202020204" pitchFamily="34" charset="0"/>
              </a:rPr>
              <a:t>melting?</a:t>
            </a:r>
          </a:p>
          <a:p>
            <a:pPr marL="352425" indent="-352425">
              <a:buFont typeface="Arial" panose="020B0604020202020204" pitchFamily="34" charset="0"/>
              <a:buChar char="•"/>
            </a:pPr>
            <a:r>
              <a:rPr lang="en-US" altLang="zh-CN" sz="3600" dirty="0" smtClean="0">
                <a:latin typeface="Vijaya" panose="020B0604020202020204" pitchFamily="34" charset="0"/>
                <a:cs typeface="Vijaya" panose="020B0604020202020204" pitchFamily="34" charset="0"/>
              </a:rPr>
              <a:t>Why </a:t>
            </a:r>
            <a:r>
              <a:rPr lang="en-US" altLang="zh-CN" sz="3600" dirty="0">
                <a:latin typeface="Vijaya" panose="020B0604020202020204" pitchFamily="34" charset="0"/>
                <a:cs typeface="Vijaya" panose="020B0604020202020204" pitchFamily="34" charset="0"/>
              </a:rPr>
              <a:t>do polar bears have an important place in the </a:t>
            </a:r>
            <a:r>
              <a:rPr lang="en-US" altLang="zh-CN" sz="3600" dirty="0" smtClean="0">
                <a:latin typeface="Vijaya" panose="020B0604020202020204" pitchFamily="34" charset="0"/>
                <a:cs typeface="Vijaya" panose="020B0604020202020204" pitchFamily="34" charset="0"/>
              </a:rPr>
              <a:t>world?</a:t>
            </a:r>
          </a:p>
          <a:p>
            <a:pPr marL="352425" indent="-352425">
              <a:buFont typeface="Arial" panose="020B0604020202020204" pitchFamily="34" charset="0"/>
              <a:buChar char="•"/>
            </a:pPr>
            <a:r>
              <a:rPr lang="en-US" altLang="zh-CN" sz="3600" dirty="0" smtClean="0">
                <a:latin typeface="Vijaya" panose="020B0604020202020204" pitchFamily="34" charset="0"/>
                <a:cs typeface="Vijaya" panose="020B0604020202020204" pitchFamily="34" charset="0"/>
              </a:rPr>
              <a:t>What </a:t>
            </a:r>
            <a:r>
              <a:rPr lang="en-US" altLang="zh-CN" sz="3600" dirty="0">
                <a:latin typeface="Vijaya" panose="020B0604020202020204" pitchFamily="34" charset="0"/>
                <a:cs typeface="Vijaya" panose="020B0604020202020204" pitchFamily="34" charset="0"/>
              </a:rPr>
              <a:t>might cause the sea ice </a:t>
            </a:r>
            <a:r>
              <a:rPr lang="en-US" altLang="zh-CN" sz="3600" dirty="0" smtClean="0">
                <a:latin typeface="Vijaya" panose="020B0604020202020204" pitchFamily="34" charset="0"/>
                <a:cs typeface="Vijaya" panose="020B0604020202020204" pitchFamily="34" charset="0"/>
              </a:rPr>
              <a:t>to melt </a:t>
            </a:r>
            <a:r>
              <a:rPr lang="en-US" altLang="zh-CN" sz="3600" dirty="0">
                <a:latin typeface="Vijaya" panose="020B0604020202020204" pitchFamily="34" charset="0"/>
                <a:cs typeface="Vijaya" panose="020B0604020202020204" pitchFamily="34" charset="0"/>
              </a:rPr>
              <a:t>faster? What can we do to stop it? </a:t>
            </a:r>
            <a:endParaRPr lang="zh-CN" altLang="zh-CN" sz="3600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393736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497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88025" y="836712"/>
            <a:ext cx="4032448" cy="5616624"/>
          </a:xfrm>
        </p:spPr>
        <p:txBody>
          <a:bodyPr>
            <a:normAutofit/>
          </a:bodyPr>
          <a:lstStyle/>
          <a:p>
            <a:pPr algn="l"/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00562" y="1844824"/>
            <a:ext cx="4643438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What’s </a:t>
            </a:r>
            <a:r>
              <a:rPr lang="en-US" altLang="zh-CN" sz="4000" dirty="0">
                <a:latin typeface="Vijaya" panose="020B0604020202020204" pitchFamily="34" charset="0"/>
                <a:cs typeface="Vijaya" panose="020B0604020202020204" pitchFamily="34" charset="0"/>
              </a:rPr>
              <a:t>the animal in the picture? </a:t>
            </a:r>
            <a:endParaRPr lang="zh-CN" altLang="en-US" sz="4000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4735754"/>
            <a:ext cx="1892074" cy="189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409707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759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282154"/>
          </a:xfrm>
          <a:solidFill>
            <a:srgbClr val="CCFFCC"/>
          </a:solidFill>
        </p:spPr>
        <p:txBody>
          <a:bodyPr>
            <a:normAutofit/>
          </a:bodyPr>
          <a:lstStyle/>
          <a:p>
            <a:pPr algn="just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the important facts you have learned so far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Share with your partner.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590" y="1844824"/>
            <a:ext cx="5212820" cy="381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84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214625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altLang="zh-CN" sz="6000" b="1" dirty="0" smtClean="0"/>
              <a:t>Reading Time</a:t>
            </a:r>
            <a:endParaRPr lang="zh-CN" altLang="en-US" sz="60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2475191" cy="248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1538" y="3071810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Causes or effects? </a:t>
            </a:r>
            <a:endParaRPr lang="zh-CN" altLang="en-US" sz="6000" b="1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848" y="4450759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882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44047" cy="1858218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altLang="zh-CN" sz="6000" b="1" dirty="0" err="1" smtClean="0"/>
              <a:t>Pairwork</a:t>
            </a:r>
            <a:endParaRPr lang="zh-CN" alt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046367"/>
            <a:ext cx="8058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/>
            <a:r>
              <a:rPr lang="en-US" altLang="zh-CN" sz="36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What are the relationships between </a:t>
            </a:r>
          </a:p>
          <a:p>
            <a:r>
              <a:rPr lang="en-US" altLang="zh-CN" sz="36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these events?</a:t>
            </a:r>
            <a:endParaRPr lang="zh-CN" altLang="en-US" sz="3600" b="1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440" y="4572008"/>
            <a:ext cx="4824536" cy="2062103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tips: </a:t>
            </a:r>
          </a:p>
          <a:p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a </a:t>
            </a:r>
            <a:r>
              <a:rPr lang="en-US" altLang="zh-CN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 map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show the relationships of the important events.</a:t>
            </a:r>
            <a:endParaRPr lang="zh-CN" altLang="zh-C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857628"/>
            <a:ext cx="3201938" cy="281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11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56" y="1916832"/>
            <a:ext cx="1770027" cy="193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786210"/>
          </a:xfrm>
          <a:solidFill>
            <a:srgbClr val="CCFFCC"/>
          </a:solidFill>
        </p:spPr>
        <p:txBody>
          <a:bodyPr>
            <a:normAutofit fontScale="90000"/>
          </a:bodyPr>
          <a:lstStyle/>
          <a:p>
            <a:pPr algn="l"/>
            <a:r>
              <a:rPr lang="en-US" altLang="zh-CN" sz="3600" b="1" dirty="0" smtClean="0"/>
              <a:t>Role Play —</a:t>
            </a:r>
            <a:br>
              <a:rPr lang="en-US" altLang="zh-CN" sz="3600" b="1" dirty="0" smtClean="0"/>
            </a:br>
            <a:r>
              <a:rPr lang="en-US" altLang="zh-CN" sz="3600" b="1" dirty="0" smtClean="0"/>
              <a:t>Talk about polar bears’ situation, </a:t>
            </a:r>
            <a:r>
              <a:rPr lang="en-US" altLang="zh-CN" sz="3600" b="1" dirty="0" smtClean="0"/>
              <a:t>human </a:t>
            </a:r>
            <a:r>
              <a:rPr lang="en-US" altLang="zh-CN" sz="3600" b="1" dirty="0" smtClean="0"/>
              <a:t>behaviors and the </a:t>
            </a:r>
            <a:r>
              <a:rPr lang="en-US" altLang="zh-CN" sz="3600" b="1" dirty="0" smtClean="0"/>
              <a:t>relationship </a:t>
            </a:r>
            <a:r>
              <a:rPr lang="en-US" altLang="zh-CN" sz="3600" b="1" dirty="0" smtClean="0"/>
              <a:t>between them. </a:t>
            </a:r>
            <a:r>
              <a:rPr lang="en-US" altLang="zh-CN" sz="3600" dirty="0" smtClean="0"/>
              <a:t> </a:t>
            </a:r>
            <a:endParaRPr lang="zh-CN" altLang="en-US" sz="4000" b="1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6832"/>
            <a:ext cx="2318818" cy="259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646732"/>
            <a:ext cx="3614192" cy="292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-19661" y="2636912"/>
            <a:ext cx="221336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2715155" y="4540014"/>
            <a:ext cx="2301859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32" y="4271062"/>
            <a:ext cx="1543051" cy="250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93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6544047" cy="1858218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altLang="zh-CN" sz="6000" b="1" dirty="0" smtClean="0"/>
              <a:t>Discussion</a:t>
            </a:r>
            <a:endParaRPr lang="zh-CN" alt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0448" y="2492896"/>
            <a:ext cx="8883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altLang="zh-CN" sz="36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1. Why </a:t>
            </a:r>
            <a:r>
              <a:rPr lang="en-US" altLang="zh-CN" sz="3600" b="1" dirty="0">
                <a:latin typeface="Vijaya" panose="020B0604020202020204" pitchFamily="34" charset="0"/>
                <a:cs typeface="Vijaya" panose="020B0604020202020204" pitchFamily="34" charset="0"/>
              </a:rPr>
              <a:t>does the author write the book</a:t>
            </a:r>
            <a:r>
              <a:rPr lang="en-US" altLang="zh-CN" sz="36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?</a:t>
            </a:r>
          </a:p>
          <a:p>
            <a:pPr marL="742950" indent="-742950">
              <a:buAutoNum type="arabicPeriod"/>
            </a:pPr>
            <a:endParaRPr lang="zh-CN" altLang="zh-CN" sz="3600" b="1" dirty="0">
              <a:latin typeface="Vijaya" panose="020B0604020202020204" pitchFamily="34" charset="0"/>
              <a:cs typeface="Vijaya" panose="020B0604020202020204" pitchFamily="34" charset="0"/>
            </a:endParaRPr>
          </a:p>
          <a:p>
            <a:r>
              <a:rPr lang="en-US" altLang="zh-CN" sz="3600" b="1" dirty="0">
                <a:latin typeface="Vijaya" panose="020B0604020202020204" pitchFamily="34" charset="0"/>
                <a:cs typeface="Vijaya" panose="020B0604020202020204" pitchFamily="34" charset="0"/>
              </a:rPr>
              <a:t>2. </a:t>
            </a:r>
            <a:r>
              <a:rPr lang="en-US" altLang="zh-CN" sz="36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How do you think of </a:t>
            </a:r>
            <a:r>
              <a:rPr lang="en-US" altLang="zh-CN" sz="36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the </a:t>
            </a:r>
            <a:r>
              <a:rPr lang="en-US" altLang="zh-CN" sz="36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relationships </a:t>
            </a:r>
            <a:r>
              <a:rPr lang="en-US" altLang="zh-CN" sz="3600" b="1" dirty="0">
                <a:latin typeface="Vijaya" panose="020B0604020202020204" pitchFamily="34" charset="0"/>
                <a:cs typeface="Vijaya" panose="020B0604020202020204" pitchFamily="34" charset="0"/>
              </a:rPr>
              <a:t>between humans, nature and </a:t>
            </a:r>
            <a:r>
              <a:rPr lang="en-US" altLang="zh-CN" sz="36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animals?</a:t>
            </a:r>
          </a:p>
          <a:p>
            <a:endParaRPr lang="zh-CN" altLang="zh-CN" sz="3600" b="1" dirty="0">
              <a:latin typeface="Vijaya" panose="020B0604020202020204" pitchFamily="34" charset="0"/>
              <a:cs typeface="Vijaya" panose="020B0604020202020204" pitchFamily="34" charset="0"/>
            </a:endParaRPr>
          </a:p>
          <a:p>
            <a:r>
              <a:rPr lang="en-US" altLang="zh-CN" sz="3600" b="1" dirty="0">
                <a:latin typeface="Vijaya" panose="020B0604020202020204" pitchFamily="34" charset="0"/>
                <a:cs typeface="Vijaya" panose="020B0604020202020204" pitchFamily="34" charset="0"/>
              </a:rPr>
              <a:t>3. Why is it important to protect nature and animals? </a:t>
            </a:r>
            <a:endParaRPr lang="zh-CN" altLang="en-US" sz="3600" b="1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6" y="285728"/>
            <a:ext cx="2285984" cy="20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5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84784"/>
            <a:ext cx="8291264" cy="2044823"/>
          </a:xfrm>
          <a:solidFill>
            <a:srgbClr val="FFCCCC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36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Option One: </a:t>
            </a:r>
            <a:r>
              <a:rPr lang="en-US" altLang="zh-CN" sz="3600" dirty="0" smtClean="0">
                <a:latin typeface="Vijaya" panose="020B0604020202020204" pitchFamily="34" charset="0"/>
                <a:cs typeface="Vijaya" panose="020B0604020202020204" pitchFamily="34" charset="0"/>
              </a:rPr>
              <a:t>Work in groups of four to make a poster introducing an endangered animal.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altLang="zh-CN" sz="6000" b="1" dirty="0" smtClean="0"/>
              <a:t>Further Study</a:t>
            </a:r>
            <a:endParaRPr lang="zh-CN" alt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3501008"/>
            <a:ext cx="8280920" cy="2031325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Vijaya" panose="020B0604020202020204" pitchFamily="34" charset="0"/>
                <a:cs typeface="Vijaya" panose="020B0604020202020204" pitchFamily="34" charset="0"/>
              </a:rPr>
              <a:t>Option Two: </a:t>
            </a:r>
            <a:r>
              <a:rPr lang="en-US" altLang="zh-CN" sz="3600" dirty="0" smtClean="0">
                <a:latin typeface="Vijaya" panose="020B0604020202020204" pitchFamily="34" charset="0"/>
                <a:cs typeface="Vijaya" panose="020B0604020202020204" pitchFamily="34" charset="0"/>
              </a:rPr>
              <a:t>Search for the reasons for ice melting and think about possible solutions.  </a:t>
            </a:r>
            <a:endParaRPr lang="zh-CN" altLang="en-US" sz="3600" dirty="0">
              <a:latin typeface="Vijaya" panose="020B0604020202020204" pitchFamily="34" charset="0"/>
              <a:cs typeface="Vijaya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4954745"/>
            <a:ext cx="8291264" cy="181588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tips: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one task. Finish it with the help of what you 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learnt 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the book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information you can get from the Internet or the library. </a:t>
            </a:r>
            <a:endParaRPr lang="zh-CN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5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22866" y="49906"/>
            <a:ext cx="4032448" cy="5616624"/>
          </a:xfrm>
        </p:spPr>
        <p:txBody>
          <a:bodyPr>
            <a:normAutofit/>
          </a:bodyPr>
          <a:lstStyle/>
          <a:p>
            <a:pPr algn="l"/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642918"/>
            <a:ext cx="4320480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What </a:t>
            </a:r>
            <a:r>
              <a:rPr lang="en-US" altLang="zh-CN" sz="4000" dirty="0">
                <a:latin typeface="Vijaya" panose="020B0604020202020204" pitchFamily="34" charset="0"/>
                <a:cs typeface="Vijaya" panose="020B0604020202020204" pitchFamily="34" charset="0"/>
              </a:rPr>
              <a:t>does a polar bear look like? </a:t>
            </a:r>
            <a:endParaRPr lang="en-US" altLang="zh-CN" sz="4000" dirty="0" smtClean="0">
              <a:latin typeface="Vijaya" panose="020B0604020202020204" pitchFamily="34" charset="0"/>
              <a:cs typeface="Vijay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Where </a:t>
            </a:r>
            <a:r>
              <a:rPr lang="en-US" altLang="zh-CN" sz="4000" dirty="0">
                <a:latin typeface="Vijaya" panose="020B0604020202020204" pitchFamily="34" charset="0"/>
                <a:cs typeface="Vijaya" panose="020B0604020202020204" pitchFamily="34" charset="0"/>
              </a:rPr>
              <a:t>does it live? What does it </a:t>
            </a: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eat?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What </a:t>
            </a:r>
            <a:r>
              <a:rPr lang="en-US" altLang="zh-CN" sz="4000" dirty="0">
                <a:latin typeface="Vijaya" panose="020B0604020202020204" pitchFamily="34" charset="0"/>
                <a:cs typeface="Vijaya" panose="020B0604020202020204" pitchFamily="34" charset="0"/>
              </a:rPr>
              <a:t>else do you know about the </a:t>
            </a: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animal? </a:t>
            </a:r>
            <a:endParaRPr lang="zh-CN" altLang="en-US" sz="4000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409707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4264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88025" y="836712"/>
            <a:ext cx="4032448" cy="5616624"/>
          </a:xfrm>
        </p:spPr>
        <p:txBody>
          <a:bodyPr>
            <a:normAutofit/>
          </a:bodyPr>
          <a:lstStyle/>
          <a:p>
            <a:pPr algn="l"/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500042"/>
            <a:ext cx="4320480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What </a:t>
            </a:r>
            <a:r>
              <a:rPr lang="en-US" altLang="zh-CN" sz="4000" dirty="0">
                <a:latin typeface="Vijaya" panose="020B0604020202020204" pitchFamily="34" charset="0"/>
                <a:cs typeface="Vijaya" panose="020B0604020202020204" pitchFamily="34" charset="0"/>
              </a:rPr>
              <a:t>does the title </a:t>
            </a: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mean?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 </a:t>
            </a:r>
            <a:r>
              <a:rPr lang="en-US" altLang="zh-CN" sz="4000" dirty="0">
                <a:latin typeface="Vijaya" panose="020B0604020202020204" pitchFamily="34" charset="0"/>
                <a:cs typeface="Vijaya" panose="020B0604020202020204" pitchFamily="34" charset="0"/>
              </a:rPr>
              <a:t>Why does sea ice melt</a:t>
            </a: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 Can </a:t>
            </a:r>
            <a:r>
              <a:rPr lang="en-US" altLang="zh-CN" sz="4000" dirty="0">
                <a:latin typeface="Vijaya" panose="020B0604020202020204" pitchFamily="34" charset="0"/>
                <a:cs typeface="Vijaya" panose="020B0604020202020204" pitchFamily="34" charset="0"/>
              </a:rPr>
              <a:t>you guess what might happen to the polar bear when ice melts? </a:t>
            </a:r>
            <a:endParaRPr lang="zh-CN" altLang="en-US" sz="4000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409707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3103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2952" cy="2146250"/>
          </a:xfrm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altLang="zh-CN" sz="6000" b="1" dirty="0" smtClean="0"/>
              <a:t>Reading Time</a:t>
            </a:r>
            <a:endParaRPr lang="zh-CN" altLang="en-US" sz="60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2475191" cy="248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140968"/>
            <a:ext cx="8748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/>
            <a:r>
              <a:rPr lang="en-US" altLang="zh-CN" sz="4400" b="1" dirty="0" smtClean="0">
                <a:latin typeface="Vijaya" panose="020B0604020202020204" pitchFamily="34" charset="0"/>
                <a:cs typeface="Vijaya" panose="020B0604020202020204" pitchFamily="34" charset="0"/>
              </a:rPr>
              <a:t>    What can you learn about the polar bear? </a:t>
            </a:r>
            <a:endParaRPr lang="zh-CN" altLang="en-US" sz="4400" b="1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848" y="4450759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03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88025" y="836712"/>
            <a:ext cx="4032448" cy="5616624"/>
          </a:xfrm>
        </p:spPr>
        <p:txBody>
          <a:bodyPr>
            <a:normAutofit/>
          </a:bodyPr>
          <a:lstStyle/>
          <a:p>
            <a:pPr algn="l"/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15362" y="1228193"/>
            <a:ext cx="4320480" cy="3170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52425" indent="-352425">
              <a:buFont typeface="Arial" panose="020B0604020202020204" pitchFamily="34" charset="0"/>
              <a:buChar char="•"/>
              <a:tabLst>
                <a:tab pos="352425" algn="l"/>
              </a:tabLst>
            </a:pP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What </a:t>
            </a: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does a </a:t>
            </a:r>
            <a:r>
              <a:rPr lang="en-US" altLang="zh-CN" sz="4000" dirty="0">
                <a:latin typeface="Vijaya" panose="020B0604020202020204" pitchFamily="34" charset="0"/>
                <a:cs typeface="Vijaya" panose="020B0604020202020204" pitchFamily="34" charset="0"/>
              </a:rPr>
              <a:t>polar </a:t>
            </a: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bear </a:t>
            </a:r>
            <a:r>
              <a:rPr lang="en-US" altLang="zh-CN" sz="4000" dirty="0">
                <a:latin typeface="Vijaya" panose="020B0604020202020204" pitchFamily="34" charset="0"/>
                <a:cs typeface="Vijaya" panose="020B0604020202020204" pitchFamily="34" charset="0"/>
              </a:rPr>
              <a:t>hunt for food? </a:t>
            </a:r>
            <a:endParaRPr lang="en-US" altLang="zh-CN" sz="4000" dirty="0" smtClean="0">
              <a:latin typeface="Vijaya" panose="020B0604020202020204" pitchFamily="34" charset="0"/>
              <a:cs typeface="Vijaya" panose="020B0604020202020204" pitchFamily="34" charset="0"/>
            </a:endParaRPr>
          </a:p>
          <a:p>
            <a:pPr marL="352425" indent="-352425">
              <a:buFont typeface="Arial" panose="020B0604020202020204" pitchFamily="34" charset="0"/>
              <a:buChar char="•"/>
            </a:pP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How </a:t>
            </a:r>
            <a:r>
              <a:rPr lang="en-US" altLang="zh-CN" sz="4000" dirty="0">
                <a:latin typeface="Vijaya" panose="020B0604020202020204" pitchFamily="34" charset="0"/>
                <a:cs typeface="Vijaya" panose="020B0604020202020204" pitchFamily="34" charset="0"/>
              </a:rPr>
              <a:t>does the fat in a polar bear’s body help </a:t>
            </a: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it? </a:t>
            </a:r>
            <a:endParaRPr lang="zh-CN" altLang="en-US" sz="4000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4099"/>
            <a:ext cx="359092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8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b="1" dirty="0" smtClean="0"/>
              <a:t>hunt</a:t>
            </a:r>
            <a:endParaRPr lang="zh-CN" alt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6802" cy="14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5010"/>
            <a:ext cx="2812302" cy="420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37" y="1705010"/>
            <a:ext cx="3456384" cy="428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98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CN" b="1" dirty="0" smtClean="0"/>
              <a:t>seal</a:t>
            </a:r>
            <a:endParaRPr lang="zh-CN" alt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6802" cy="144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72907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8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88025" y="836712"/>
            <a:ext cx="4032448" cy="5616624"/>
          </a:xfrm>
        </p:spPr>
        <p:txBody>
          <a:bodyPr>
            <a:normAutofit/>
          </a:bodyPr>
          <a:lstStyle/>
          <a:p>
            <a:pPr algn="l"/>
            <a:r>
              <a:rPr lang="zh-CN" altLang="zh-CN" dirty="0"/>
              <a:t/>
            </a:r>
            <a:br>
              <a:rPr lang="zh-CN" altLang="zh-CN" dirty="0"/>
            </a:b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285728"/>
            <a:ext cx="4320480" cy="62478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52425" indent="-352425">
              <a:buFont typeface="Arial" panose="020B0604020202020204" pitchFamily="34" charset="0"/>
              <a:buChar char="•"/>
            </a:pP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Why </a:t>
            </a:r>
            <a:r>
              <a:rPr lang="en-US" altLang="zh-CN" sz="4000" dirty="0">
                <a:latin typeface="Vijaya" panose="020B0604020202020204" pitchFamily="34" charset="0"/>
                <a:cs typeface="Vijaya" panose="020B0604020202020204" pitchFamily="34" charset="0"/>
              </a:rPr>
              <a:t>are polar bears </a:t>
            </a: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starving?</a:t>
            </a:r>
          </a:p>
          <a:p>
            <a:pPr marL="352425" indent="-352425">
              <a:buFont typeface="Arial" panose="020B0604020202020204" pitchFamily="34" charset="0"/>
              <a:buChar char="•"/>
            </a:pP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What </a:t>
            </a:r>
            <a:r>
              <a:rPr lang="en-US" altLang="zh-CN" sz="4000" dirty="0">
                <a:latin typeface="Vijaya" panose="020B0604020202020204" pitchFamily="34" charset="0"/>
                <a:cs typeface="Vijaya" panose="020B0604020202020204" pitchFamily="34" charset="0"/>
              </a:rPr>
              <a:t>might happen to the cubs of a hungry mother </a:t>
            </a: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bear?</a:t>
            </a:r>
          </a:p>
          <a:p>
            <a:pPr marL="352425" indent="-352425">
              <a:buFont typeface="Arial" panose="020B0604020202020204" pitchFamily="34" charset="0"/>
              <a:buChar char="•"/>
            </a:pP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Why </a:t>
            </a:r>
            <a:r>
              <a:rPr lang="en-US" altLang="zh-CN" sz="4000" dirty="0">
                <a:latin typeface="Vijaya" panose="020B0604020202020204" pitchFamily="34" charset="0"/>
                <a:cs typeface="Vijaya" panose="020B0604020202020204" pitchFamily="34" charset="0"/>
              </a:rPr>
              <a:t>is the sea ice melting earlier than </a:t>
            </a:r>
            <a:r>
              <a:rPr lang="en-US" altLang="zh-CN" sz="4000" dirty="0" smtClean="0">
                <a:latin typeface="Vijaya" panose="020B0604020202020204" pitchFamily="34" charset="0"/>
                <a:cs typeface="Vijaya" panose="020B0604020202020204" pitchFamily="34" charset="0"/>
              </a:rPr>
              <a:t>before now? </a:t>
            </a:r>
            <a:endParaRPr lang="zh-CN" altLang="zh-CN" sz="4000" dirty="0"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4" y="404664"/>
            <a:ext cx="4411986" cy="501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01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</TotalTime>
  <Words>418</Words>
  <Application>Microsoft Office PowerPoint</Application>
  <PresentationFormat>全屏显示(4:3)</PresentationFormat>
  <Paragraphs>72</Paragraphs>
  <Slides>25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Office 主题</vt:lpstr>
      <vt:lpstr>PowerPoint 演示文稿</vt:lpstr>
      <vt:lpstr> </vt:lpstr>
      <vt:lpstr> </vt:lpstr>
      <vt:lpstr> </vt:lpstr>
      <vt:lpstr>Reading Time</vt:lpstr>
      <vt:lpstr> </vt:lpstr>
      <vt:lpstr>hunt</vt:lpstr>
      <vt:lpstr>seal</vt:lpstr>
      <vt:lpstr> </vt:lpstr>
      <vt:lpstr> starving</vt:lpstr>
      <vt:lpstr>  cub</vt:lpstr>
      <vt:lpstr> survive </vt:lpstr>
      <vt:lpstr> </vt:lpstr>
      <vt:lpstr> wander</vt:lpstr>
      <vt:lpstr> jail </vt:lpstr>
      <vt:lpstr> </vt:lpstr>
      <vt:lpstr> </vt:lpstr>
      <vt:lpstr> tattoo</vt:lpstr>
      <vt:lpstr> </vt:lpstr>
      <vt:lpstr>List the important facts you have learned so far. Share with your partner. </vt:lpstr>
      <vt:lpstr>Reading Time</vt:lpstr>
      <vt:lpstr>Pairwork</vt:lpstr>
      <vt:lpstr>Role Play — Talk about polar bears’ situation, human behaviors and the relationship between them.  </vt:lpstr>
      <vt:lpstr>Discussion</vt:lpstr>
      <vt:lpstr>Further Study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tommy</dc:creator>
  <cp:lastModifiedBy>fltrp</cp:lastModifiedBy>
  <cp:revision>94</cp:revision>
  <dcterms:created xsi:type="dcterms:W3CDTF">2018-07-04T15:07:56Z</dcterms:created>
  <dcterms:modified xsi:type="dcterms:W3CDTF">2019-01-25T00:29:34Z</dcterms:modified>
</cp:coreProperties>
</file>