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4" r:id="rId5"/>
    <p:sldId id="263" r:id="rId6"/>
    <p:sldId id="265" r:id="rId7"/>
    <p:sldId id="266" r:id="rId8"/>
    <p:sldId id="262" r:id="rId9"/>
    <p:sldId id="277" r:id="rId10"/>
    <p:sldId id="271" r:id="rId11"/>
    <p:sldId id="269" r:id="rId12"/>
    <p:sldId id="268" r:id="rId13"/>
    <p:sldId id="272" r:id="rId14"/>
    <p:sldId id="273" r:id="rId15"/>
    <p:sldId id="274" r:id="rId16"/>
    <p:sldId id="275" r:id="rId17"/>
  </p:sldIdLst>
  <p:sldSz cx="12192000" cy="6858000"/>
  <p:notesSz cx="6797675" cy="9928225"/>
  <p:custDataLst>
    <p:tags r:id="rId20"/>
  </p:custData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 Light" panose="020B0502040204020203" pitchFamily="34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272"/>
    <a:srgbClr val="B21877"/>
    <a:srgbClr val="FDC006"/>
    <a:srgbClr val="003F72"/>
    <a:srgbClr val="CC9900"/>
    <a:srgbClr val="996633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718" autoAdjust="0"/>
    <p:restoredTop sz="68989" autoAdjust="0"/>
  </p:normalViewPr>
  <p:slideViewPr>
    <p:cSldViewPr snapToGrid="0">
      <p:cViewPr varScale="1">
        <p:scale>
          <a:sx n="59" d="100"/>
          <a:sy n="59" d="100"/>
        </p:scale>
        <p:origin x="-11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030DE-43B3-49DD-AA90-EBC0459A6C21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8E11-57B5-4A84-9E69-C91FA14B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564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6478C8-D6E9-4B2A-A222-8B15D712B26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105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091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472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70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F151C8-D426-4469-B7E8-6DA7F67540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6461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F151C8-D426-4469-B7E8-6DA7F67540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313" y="2103120"/>
            <a:ext cx="10457411" cy="4754880"/>
          </a:xfrm>
        </p:spPr>
        <p:txBody>
          <a:bodyPr/>
          <a:lstStyle/>
          <a:p>
            <a:pPr algn="ctr"/>
            <a:r>
              <a:rPr lang="en-US" altLang="zh-CN" b="1" dirty="0"/>
              <a:t>As Good as </a:t>
            </a:r>
            <a:r>
              <a:rPr lang="en-US" altLang="zh-CN" b="1" dirty="0" smtClean="0"/>
              <a:t>New </a:t>
            </a:r>
            <a:r>
              <a:rPr lang="zh-CN" altLang="zh-CN" b="1" dirty="0" smtClean="0"/>
              <a:t>—</a:t>
            </a:r>
            <a:r>
              <a:rPr lang="en-US" altLang="zh-CN" b="1" dirty="0" smtClean="0"/>
              <a:t> </a:t>
            </a:r>
            <a:r>
              <a:rPr lang="en-US" altLang="zh-CN" b="1" dirty="0"/>
              <a:t>Almost</a:t>
            </a:r>
            <a:r>
              <a:rPr lang="zh-CN" altLang="zh-CN" dirty="0"/>
              <a:t/>
            </a:r>
            <a:br>
              <a:rPr lang="zh-CN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完好如初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15729" y="326571"/>
            <a:ext cx="3503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多维阅读第</a:t>
            </a:r>
            <a:r>
              <a:rPr lang="en-US" altLang="zh-CN" sz="3200" b="1" dirty="0" smtClean="0"/>
              <a:t>16</a:t>
            </a:r>
            <a:r>
              <a:rPr lang="zh-CN" altLang="en-US" sz="3200" b="1" dirty="0" smtClean="0"/>
              <a:t>级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2553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2853" y="960292"/>
            <a:ext cx="10827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1. How </a:t>
            </a:r>
            <a:r>
              <a:rPr lang="en-US" altLang="zh-CN" sz="3600" dirty="0"/>
              <a:t>did the doctor </a:t>
            </a:r>
            <a:r>
              <a:rPr lang="en-US" altLang="zh-CN" sz="3600" dirty="0">
                <a:solidFill>
                  <a:srgbClr val="FF0000"/>
                </a:solidFill>
              </a:rPr>
              <a:t>attach</a:t>
            </a:r>
            <a:r>
              <a:rPr lang="en-US" altLang="zh-CN" sz="3600" dirty="0"/>
              <a:t> the </a:t>
            </a:r>
            <a:r>
              <a:rPr lang="en-US" altLang="zh-CN" sz="3600" dirty="0">
                <a:solidFill>
                  <a:srgbClr val="FF0000"/>
                </a:solidFill>
              </a:rPr>
              <a:t>artificial</a:t>
            </a:r>
            <a:r>
              <a:rPr lang="en-US" altLang="zh-CN" sz="3600" dirty="0"/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paws</a:t>
            </a:r>
            <a:r>
              <a:rPr lang="en-US" altLang="zh-CN" sz="3600" dirty="0"/>
              <a:t> to Oscar’s legs? Was the operation successful</a:t>
            </a:r>
            <a:r>
              <a:rPr lang="en-US" altLang="zh-CN" sz="3600" dirty="0" smtClean="0"/>
              <a:t>?</a:t>
            </a:r>
          </a:p>
          <a:p>
            <a:r>
              <a:rPr lang="en-US" altLang="zh-CN" sz="3600" dirty="0" smtClean="0"/>
              <a:t>     (What does “attach” mean?)</a:t>
            </a:r>
          </a:p>
        </p:txBody>
      </p:sp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607150" y="89087"/>
            <a:ext cx="10087354" cy="1083277"/>
          </a:xfrm>
        </p:spPr>
        <p:txBody>
          <a:bodyPr/>
          <a:lstStyle/>
          <a:p>
            <a:pPr eaLnBrk="0" hangingPunct="0"/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Read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PP 10-13 </a:t>
            </a:r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and answer the questions.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2853" y="4044947"/>
            <a:ext cx="10827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2. Why </a:t>
            </a:r>
            <a:r>
              <a:rPr lang="en-US" altLang="zh-CN" sz="3600" dirty="0"/>
              <a:t>do you </a:t>
            </a:r>
            <a:r>
              <a:rPr lang="en-US" altLang="zh-CN" sz="3600" dirty="0" smtClean="0"/>
              <a:t>think </a:t>
            </a:r>
            <a:r>
              <a:rPr lang="en-US" altLang="zh-CN" sz="3600" dirty="0"/>
              <a:t>this operation is good for people who have lost </a:t>
            </a:r>
            <a:r>
              <a:rPr lang="en-US" altLang="zh-CN" sz="3600" dirty="0" smtClean="0"/>
              <a:t> body </a:t>
            </a:r>
            <a:r>
              <a:rPr lang="en-US" altLang="zh-CN" sz="3600" dirty="0"/>
              <a:t>parts</a:t>
            </a:r>
            <a:r>
              <a:rPr lang="en-US" altLang="zh-CN" sz="3600" dirty="0" smtClean="0"/>
              <a:t>?</a:t>
            </a:r>
            <a:endParaRPr lang="zh-CN" altLang="zh-CN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384" y="2160621"/>
            <a:ext cx="2222495" cy="192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4313584" y="2872129"/>
            <a:ext cx="4503846" cy="1113183"/>
          </a:xfrm>
          <a:prstGeom prst="wedgeRoundRectCallout">
            <a:avLst>
              <a:gd name="adj1" fmla="val 35011"/>
              <a:gd name="adj2" fmla="val -1773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</a:rPr>
              <a:t>made </a:t>
            </a:r>
            <a:r>
              <a:rPr lang="en-US" altLang="zh-CN" sz="2800" dirty="0" smtClean="0">
                <a:solidFill>
                  <a:schemeClr val="tx1"/>
                </a:solidFill>
              </a:rPr>
              <a:t>by human beings rather than nature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99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2853" y="960292"/>
            <a:ext cx="10827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1. How </a:t>
            </a:r>
            <a:r>
              <a:rPr lang="en-US" altLang="zh-CN" sz="3600" dirty="0"/>
              <a:t>did the doctor attach the artificial paws to Oscar’s legs? Was the operation successful</a:t>
            </a:r>
            <a:r>
              <a:rPr lang="en-US" altLang="zh-CN" sz="3600" dirty="0" smtClean="0"/>
              <a:t>?</a:t>
            </a:r>
          </a:p>
        </p:txBody>
      </p:sp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607150" y="89087"/>
            <a:ext cx="10226502" cy="1083277"/>
          </a:xfrm>
        </p:spPr>
        <p:txBody>
          <a:bodyPr/>
          <a:lstStyle/>
          <a:p>
            <a:pPr eaLnBrk="0" hangingPunct="0"/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Read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PP 10-13 and </a:t>
            </a:r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answer the questions.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512" y="2302858"/>
            <a:ext cx="12596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altLang="zh-CN" sz="3600" dirty="0" smtClean="0"/>
              <a:t>drilled </a:t>
            </a:r>
            <a:r>
              <a:rPr lang="en-US" altLang="zh-CN" sz="3600" dirty="0"/>
              <a:t>holes </a:t>
            </a:r>
            <a:r>
              <a:rPr lang="en-US" altLang="zh-CN" sz="3600" dirty="0" smtClean="0"/>
              <a:t>into Oscar’s legs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zh-CN" sz="3600" dirty="0" smtClean="0"/>
              <a:t>put </a:t>
            </a:r>
            <a:r>
              <a:rPr lang="en-US" altLang="zh-CN" sz="3600" dirty="0" smtClean="0">
                <a:solidFill>
                  <a:srgbClr val="FF0000"/>
                </a:solidFill>
              </a:rPr>
              <a:t>metal </a:t>
            </a:r>
            <a:r>
              <a:rPr lang="en-US" altLang="zh-CN" sz="3600" dirty="0">
                <a:solidFill>
                  <a:srgbClr val="FF0000"/>
                </a:solidFill>
              </a:rPr>
              <a:t>rods </a:t>
            </a:r>
            <a:r>
              <a:rPr lang="en-US" altLang="zh-CN" sz="3600" dirty="0" smtClean="0"/>
              <a:t>into </a:t>
            </a:r>
            <a:r>
              <a:rPr lang="en-US" altLang="zh-CN" sz="3600" dirty="0"/>
              <a:t>the </a:t>
            </a:r>
            <a:r>
              <a:rPr lang="en-US" altLang="zh-CN" sz="3600" dirty="0" smtClean="0">
                <a:solidFill>
                  <a:srgbClr val="FF0000"/>
                </a:solidFill>
              </a:rPr>
              <a:t>bone</a:t>
            </a:r>
            <a:r>
              <a:rPr lang="en-US" altLang="zh-CN" sz="3600" dirty="0" smtClean="0"/>
              <a:t>s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zh-CN" sz="3600" dirty="0" smtClean="0"/>
              <a:t>Oscar’s operation was a success.</a:t>
            </a:r>
            <a:endParaRPr lang="zh-CN" altLang="zh-CN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78" y="3701882"/>
            <a:ext cx="3276043" cy="2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36715" y="4255964"/>
            <a:ext cx="2802833" cy="2237044"/>
            <a:chOff x="536715" y="4255964"/>
            <a:chExt cx="2802833" cy="223704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15" y="4255964"/>
              <a:ext cx="2600325" cy="191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74643" y="6031343"/>
              <a:ext cx="2464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metal  rod</a:t>
              </a:r>
              <a:endParaRPr lang="zh-CN" altLang="en-US" sz="2400" b="1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6759753" y="2920021"/>
            <a:ext cx="4584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(What does “bone” mean?) </a:t>
            </a:r>
          </a:p>
        </p:txBody>
      </p:sp>
    </p:spTree>
    <p:extLst>
      <p:ext uri="{BB962C8B-B14F-4D97-AF65-F5344CB8AC3E}">
        <p14:creationId xmlns:p14="http://schemas.microsoft.com/office/powerpoint/2010/main" val="20008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1" y="2636815"/>
            <a:ext cx="10363200" cy="2938531"/>
          </a:xfrm>
        </p:spPr>
        <p:txBody>
          <a:bodyPr/>
          <a:lstStyle/>
          <a:p>
            <a:pPr marL="571500" indent="-571500" eaLnBrk="0" hangingPunct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zh-CN" sz="3600" dirty="0" smtClean="0">
                <a:latin typeface="Arial" panose="020B0604020202020204" pitchFamily="34" charset="0"/>
                <a:ea typeface="微软雅黑 Light" panose="020B0502040204020203" pitchFamily="34" charset="-122"/>
              </a:rPr>
              <a:t>The</a:t>
            </a:r>
            <a:r>
              <a:rPr lang="zh-CN" altLang="en-US" sz="3600" dirty="0" smtClean="0">
                <a:latin typeface="Arial" panose="020B0604020202020204" pitchFamily="34" charset="0"/>
                <a:ea typeface="微软雅黑 Light" panose="020B0502040204020203" pitchFamily="34" charset="-122"/>
              </a:rPr>
              <a:t> </a:t>
            </a:r>
            <a:r>
              <a:rPr lang="en-US" altLang="zh-CN" sz="3600" dirty="0" smtClean="0">
                <a:latin typeface="Arial" panose="020B0604020202020204" pitchFamily="34" charset="0"/>
                <a:ea typeface="微软雅黑 Light" panose="020B0502040204020203" pitchFamily="34" charset="-122"/>
              </a:rPr>
              <a:t>new idea helps make a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seal</a:t>
            </a:r>
            <a:r>
              <a:rPr lang="en-US" altLang="zh-CN" sz="3600" dirty="0" smtClean="0">
                <a:latin typeface="Arial" panose="020B0604020202020204" pitchFamily="34" charset="0"/>
                <a:ea typeface="微软雅黑 Light" panose="020B0502040204020203" pitchFamily="34" charset="-122"/>
              </a:rPr>
              <a:t>. And it helps </a:t>
            </a:r>
            <a:r>
              <a:rPr lang="en-US" altLang="zh-CN" sz="3600" dirty="0">
                <a:latin typeface="Arial" panose="020B0604020202020204" pitchFamily="34" charset="0"/>
                <a:ea typeface="微软雅黑 Light" panose="020B0502040204020203" pitchFamily="34" charset="-122"/>
              </a:rPr>
              <a:t>to stop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infection</a:t>
            </a:r>
            <a:r>
              <a:rPr lang="en-US" altLang="zh-CN" sz="3600" dirty="0">
                <a:latin typeface="Arial" panose="020B0604020202020204" pitchFamily="34" charset="0"/>
                <a:ea typeface="微软雅黑 Light" panose="020B0502040204020203" pitchFamily="34" charset="-122"/>
              </a:rPr>
              <a:t> from getting </a:t>
            </a:r>
            <a:r>
              <a:rPr lang="en-US" altLang="zh-CN" sz="3600" dirty="0" smtClean="0">
                <a:latin typeface="Arial" panose="020B0604020202020204" pitchFamily="34" charset="0"/>
                <a:ea typeface="微软雅黑 Light" panose="020B0502040204020203" pitchFamily="34" charset="-122"/>
              </a:rPr>
              <a:t>in. People </a:t>
            </a:r>
            <a:r>
              <a:rPr lang="en-US" altLang="zh-CN" sz="3600" dirty="0">
                <a:latin typeface="Arial" panose="020B0604020202020204" pitchFamily="34" charset="0"/>
                <a:ea typeface="微软雅黑 Light" panose="020B0502040204020203" pitchFamily="34" charset="-122"/>
              </a:rPr>
              <a:t>and </a:t>
            </a:r>
            <a:r>
              <a:rPr lang="en-US" altLang="zh-CN" sz="3600" dirty="0" smtClean="0">
                <a:latin typeface="Arial" panose="020B0604020202020204" pitchFamily="34" charset="0"/>
                <a:ea typeface="微软雅黑 Light" panose="020B0502040204020203" pitchFamily="34" charset="-122"/>
              </a:rPr>
              <a:t>animals now can have </a:t>
            </a:r>
            <a:r>
              <a:rPr lang="en-US" altLang="zh-CN" sz="3600" dirty="0">
                <a:latin typeface="Arial" panose="020B0604020202020204" pitchFamily="34" charset="0"/>
                <a:ea typeface="微软雅黑 Light" panose="020B0502040204020203" pitchFamily="34" charset="-122"/>
              </a:rPr>
              <a:t>artificial </a:t>
            </a:r>
            <a:r>
              <a:rPr lang="en-US" altLang="zh-CN" sz="3600" dirty="0" smtClean="0">
                <a:latin typeface="Arial" panose="020B0604020202020204" pitchFamily="34" charset="0"/>
                <a:ea typeface="微软雅黑 Light" panose="020B0502040204020203" pitchFamily="34" charset="-122"/>
              </a:rPr>
              <a:t>body </a:t>
            </a:r>
            <a:r>
              <a:rPr lang="en-US" altLang="zh-CN" sz="3600" dirty="0">
                <a:latin typeface="Arial" panose="020B0604020202020204" pitchFamily="34" charset="0"/>
                <a:ea typeface="微软雅黑 Light" panose="020B0502040204020203" pitchFamily="34" charset="-122"/>
              </a:rPr>
              <a:t>parts that are almost as good as new.</a:t>
            </a:r>
            <a:endParaRPr lang="zh-CN" altLang="en-US" sz="3600" dirty="0"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2001" y="1301738"/>
            <a:ext cx="10827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2. Why </a:t>
            </a:r>
            <a:r>
              <a:rPr lang="en-US" altLang="zh-CN" sz="3600" dirty="0"/>
              <a:t>do you </a:t>
            </a:r>
            <a:r>
              <a:rPr lang="en-US" altLang="zh-CN" sz="3600" dirty="0" smtClean="0"/>
              <a:t>think </a:t>
            </a:r>
            <a:r>
              <a:rPr lang="en-US" altLang="zh-CN" sz="3600" dirty="0"/>
              <a:t>this operation is good for people who have lost </a:t>
            </a:r>
            <a:r>
              <a:rPr lang="en-US" altLang="zh-CN" sz="3600" dirty="0" smtClean="0"/>
              <a:t>body </a:t>
            </a:r>
            <a:r>
              <a:rPr lang="en-US" altLang="zh-CN" sz="3600" dirty="0"/>
              <a:t>parts?</a:t>
            </a:r>
            <a:endParaRPr lang="zh-CN" altLang="zh-CN" sz="3600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07150" y="89087"/>
            <a:ext cx="10226502" cy="10832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Read PP 10-13 and answer the questions.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6559826" y="5367129"/>
            <a:ext cx="5109660" cy="1292087"/>
          </a:xfrm>
          <a:prstGeom prst="borderCallout1">
            <a:avLst>
              <a:gd name="adj1" fmla="val -9895"/>
              <a:gd name="adj2" fmla="val 40292"/>
              <a:gd name="adj3" fmla="val -145815"/>
              <a:gd name="adj4" fmla="val 23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something that keeps air, water, dirt etc out of something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1108644" y="5418047"/>
            <a:ext cx="4611757" cy="830422"/>
          </a:xfrm>
          <a:prstGeom prst="borderCallout1">
            <a:avLst>
              <a:gd name="adj1" fmla="val -15332"/>
              <a:gd name="adj2" fmla="val 39821"/>
              <a:gd name="adj3" fmla="val -160178"/>
              <a:gd name="adj4" fmla="val 49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</a:rPr>
              <a:t>a disease that is caused by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bacteria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00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8052" y="497923"/>
            <a:ext cx="11310730" cy="1470025"/>
          </a:xfrm>
        </p:spPr>
        <p:txBody>
          <a:bodyPr/>
          <a:lstStyle/>
          <a:p>
            <a:pPr eaLnBrk="0" hangingPunct="0"/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Complete the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mind map </a:t>
            </a:r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with the information about artificial body parts.</a:t>
            </a:r>
            <a:r>
              <a:rPr lang="zh-CN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zh-CN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35063" y="1967948"/>
            <a:ext cx="4430850" cy="3240156"/>
            <a:chOff x="1135063" y="1967948"/>
            <a:chExt cx="4430850" cy="3240156"/>
          </a:xfrm>
        </p:grpSpPr>
        <p:sp>
          <p:nvSpPr>
            <p:cNvPr id="5" name="Oval 20"/>
            <p:cNvSpPr>
              <a:spLocks noChangeArrowheads="1"/>
            </p:cNvSpPr>
            <p:nvPr/>
          </p:nvSpPr>
          <p:spPr bwMode="auto">
            <a:xfrm>
              <a:off x="1135063" y="2544418"/>
              <a:ext cx="3138763" cy="19672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Artificial body parts</a:t>
              </a:r>
              <a:endParaRPr kumimoji="0" lang="zh-CN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V="1">
              <a:off x="3796748" y="1967948"/>
              <a:ext cx="1292087" cy="735495"/>
            </a:xfrm>
            <a:prstGeom prst="straightConnector1">
              <a:avLst/>
            </a:prstGeom>
            <a:ln w="38100">
              <a:solidFill>
                <a:srgbClr val="33227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V="1">
              <a:off x="4273826" y="3528047"/>
              <a:ext cx="1292087" cy="63292"/>
            </a:xfrm>
            <a:prstGeom prst="straightConnector1">
              <a:avLst/>
            </a:prstGeom>
            <a:ln w="38100">
              <a:solidFill>
                <a:srgbClr val="33227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3949148" y="4293704"/>
              <a:ext cx="1292087" cy="914400"/>
            </a:xfrm>
            <a:prstGeom prst="straightConnector1">
              <a:avLst/>
            </a:prstGeom>
            <a:ln w="38100">
              <a:solidFill>
                <a:srgbClr val="33227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939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27651" y="1192694"/>
            <a:ext cx="10303565" cy="4234070"/>
          </a:xfrm>
        </p:spPr>
        <p:txBody>
          <a:bodyPr/>
          <a:lstStyle/>
          <a:p>
            <a:pPr algn="l"/>
            <a:r>
              <a:rPr lang="en-US" altLang="zh-CN" sz="3600" b="1" dirty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Give a short speech </a:t>
            </a:r>
            <a:r>
              <a:rPr lang="en-US" altLang="zh-CN" sz="3600" dirty="0" smtClean="0">
                <a:solidFill>
                  <a:schemeClr val="tx1"/>
                </a:solidFill>
              </a:rPr>
              <a:t>on artificial body parts with the title </a:t>
            </a:r>
            <a:r>
              <a:rPr lang="en-US" altLang="zh-CN" sz="3600" b="1" dirty="0">
                <a:solidFill>
                  <a:schemeClr val="tx1"/>
                </a:solidFill>
              </a:rPr>
              <a:t>As Good as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New </a:t>
            </a:r>
            <a:r>
              <a:rPr lang="zh-CN" altLang="zh-CN" sz="3600" b="1" dirty="0" smtClean="0">
                <a:solidFill>
                  <a:schemeClr val="tx1"/>
                </a:solidFill>
              </a:rPr>
              <a:t>—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</a:rPr>
              <a:t>Almost</a:t>
            </a:r>
            <a:r>
              <a:rPr lang="en-US" altLang="zh-CN" sz="3600" dirty="0" smtClean="0">
                <a:solidFill>
                  <a:schemeClr val="tx1"/>
                </a:solidFill>
              </a:rPr>
              <a:t>. You can choose one role: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chemeClr val="tx1"/>
                </a:solidFill>
              </a:rPr>
              <a:t>A scientist who works on </a:t>
            </a:r>
            <a:r>
              <a:rPr lang="en-US" altLang="zh-CN" sz="3600" dirty="0">
                <a:solidFill>
                  <a:schemeClr val="tx1"/>
                </a:solidFill>
              </a:rPr>
              <a:t>artificial body </a:t>
            </a:r>
            <a:r>
              <a:rPr lang="en-US" altLang="zh-CN" sz="3600" dirty="0" smtClean="0">
                <a:solidFill>
                  <a:schemeClr val="tx1"/>
                </a:solidFill>
              </a:rPr>
              <a:t>parts.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chemeClr val="tx1"/>
                </a:solidFill>
              </a:rPr>
              <a:t>A person or an animal that has artificial </a:t>
            </a:r>
            <a:r>
              <a:rPr lang="en-US" altLang="zh-CN" sz="3600" dirty="0">
                <a:solidFill>
                  <a:schemeClr val="tx1"/>
                </a:solidFill>
              </a:rPr>
              <a:t>body </a:t>
            </a:r>
            <a:r>
              <a:rPr lang="en-US" altLang="zh-CN" sz="3600" dirty="0" smtClean="0">
                <a:solidFill>
                  <a:schemeClr val="tx1"/>
                </a:solidFill>
              </a:rPr>
              <a:t>parts, like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Nadya</a:t>
            </a:r>
            <a:r>
              <a:rPr lang="en-US" altLang="zh-CN" sz="3600" dirty="0" smtClean="0">
                <a:solidFill>
                  <a:schemeClr val="tx1"/>
                </a:solidFill>
              </a:rPr>
              <a:t>, Fuji, Beauty</a:t>
            </a:r>
            <a:r>
              <a:rPr lang="zh-CN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3600" dirty="0" smtClean="0">
                <a:solidFill>
                  <a:schemeClr val="tx1"/>
                </a:solidFill>
              </a:rPr>
              <a:t>or Oscar.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13" y="4429124"/>
            <a:ext cx="2315403" cy="215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925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6226" y="2057397"/>
            <a:ext cx="10661374" cy="3091069"/>
          </a:xfrm>
        </p:spPr>
        <p:txBody>
          <a:bodyPr/>
          <a:lstStyle/>
          <a:p>
            <a:pPr lvl="0"/>
            <a:r>
              <a:rPr lang="en-US" altLang="zh-CN" sz="3600" dirty="0" smtClean="0">
                <a:solidFill>
                  <a:schemeClr val="tx1"/>
                </a:solidFill>
              </a:rPr>
              <a:t>1. Why </a:t>
            </a:r>
            <a:r>
              <a:rPr lang="en-US" altLang="zh-CN" sz="3600" dirty="0">
                <a:solidFill>
                  <a:schemeClr val="tx1"/>
                </a:solidFill>
              </a:rPr>
              <a:t>is the book titled </a:t>
            </a:r>
            <a:r>
              <a:rPr lang="en-US" altLang="zh-CN" sz="3600" i="1" dirty="0">
                <a:solidFill>
                  <a:schemeClr val="tx1"/>
                </a:solidFill>
              </a:rPr>
              <a:t>As Good as </a:t>
            </a:r>
            <a:r>
              <a:rPr lang="en-US" altLang="zh-CN" sz="3600" i="1" dirty="0" smtClean="0">
                <a:solidFill>
                  <a:schemeClr val="tx1"/>
                </a:solidFill>
              </a:rPr>
              <a:t>New </a:t>
            </a:r>
            <a:r>
              <a:rPr lang="zh-CN" altLang="zh-CN" sz="3600" i="1" dirty="0" smtClean="0">
                <a:solidFill>
                  <a:schemeClr val="tx1"/>
                </a:solidFill>
              </a:rPr>
              <a:t>—</a:t>
            </a:r>
            <a:r>
              <a:rPr lang="en-US" altLang="zh-CN" sz="3600" i="1" dirty="0">
                <a:solidFill>
                  <a:schemeClr val="tx1"/>
                </a:solidFill>
              </a:rPr>
              <a:t>Almost</a:t>
            </a:r>
            <a:r>
              <a:rPr lang="en-US" altLang="zh-CN" sz="3600" dirty="0">
                <a:solidFill>
                  <a:schemeClr val="tx1"/>
                </a:solidFill>
              </a:rPr>
              <a:t>?</a:t>
            </a:r>
            <a:endParaRPr lang="zh-CN" altLang="zh-CN" sz="3600" dirty="0">
              <a:solidFill>
                <a:schemeClr val="tx1"/>
              </a:solidFill>
            </a:endParaRPr>
          </a:p>
          <a:p>
            <a:pPr lvl="0" algn="l"/>
            <a:r>
              <a:rPr lang="en-US" altLang="zh-CN" sz="3600" dirty="0" smtClean="0">
                <a:solidFill>
                  <a:schemeClr val="tx1"/>
                </a:solidFill>
              </a:rPr>
              <a:t>2. What </a:t>
            </a:r>
            <a:r>
              <a:rPr lang="en-US" altLang="zh-CN" sz="3600" dirty="0">
                <a:solidFill>
                  <a:schemeClr val="tx1"/>
                </a:solidFill>
              </a:rPr>
              <a:t>else do you want to know about the </a:t>
            </a:r>
            <a:r>
              <a:rPr lang="en-US" altLang="zh-CN" sz="3600" dirty="0">
                <a:solidFill>
                  <a:srgbClr val="FF0000"/>
                </a:solidFill>
              </a:rPr>
              <a:t>bionic technology</a:t>
            </a:r>
            <a:r>
              <a:rPr lang="en-US" altLang="zh-CN" sz="3600" dirty="0">
                <a:solidFill>
                  <a:schemeClr val="tx1"/>
                </a:solidFill>
              </a:rPr>
              <a:t>?</a:t>
            </a:r>
            <a:endParaRPr lang="zh-CN" altLang="zh-CN" sz="3600" dirty="0">
              <a:solidFill>
                <a:schemeClr val="tx1"/>
              </a:solidFill>
            </a:endParaRPr>
          </a:p>
          <a:p>
            <a:pPr algn="l"/>
            <a:r>
              <a:rPr lang="en-US" altLang="zh-CN" sz="3600" dirty="0" smtClean="0">
                <a:solidFill>
                  <a:schemeClr val="tx1"/>
                </a:solidFill>
              </a:rPr>
              <a:t>3. What </a:t>
            </a:r>
            <a:r>
              <a:rPr lang="en-US" altLang="zh-CN" sz="3600" dirty="0">
                <a:solidFill>
                  <a:schemeClr val="tx1"/>
                </a:solidFill>
              </a:rPr>
              <a:t>do you think the artificial body parts will be like in the future?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914400" y="838330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Discuss and share your ideas.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5" y="4893755"/>
            <a:ext cx="4840149" cy="187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77" y="4798707"/>
            <a:ext cx="3701912" cy="20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4969565" y="182356"/>
            <a:ext cx="6520070" cy="1113183"/>
          </a:xfrm>
          <a:prstGeom prst="wedgeRoundRectCallout">
            <a:avLst>
              <a:gd name="adj1" fmla="val 28333"/>
              <a:gd name="adj2" fmla="val 169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</a:rPr>
              <a:t>an artificial body part that </a:t>
            </a:r>
            <a:r>
              <a:rPr lang="en-US" altLang="zh-CN" sz="2800" dirty="0" smtClean="0">
                <a:solidFill>
                  <a:schemeClr val="tx1"/>
                </a:solidFill>
              </a:rPr>
              <a:t>is designed </a:t>
            </a:r>
            <a:r>
              <a:rPr lang="en-US" altLang="zh-CN" sz="2800" dirty="0">
                <a:solidFill>
                  <a:schemeClr val="tx1"/>
                </a:solidFill>
              </a:rPr>
              <a:t>to replace a real </a:t>
            </a:r>
            <a:r>
              <a:rPr lang="en-US" altLang="zh-CN" sz="2800" dirty="0" smtClean="0">
                <a:solidFill>
                  <a:schemeClr val="tx1"/>
                </a:solidFill>
              </a:rPr>
              <a:t>body part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62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4399" y="1958008"/>
            <a:ext cx="10734262" cy="4323522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chemeClr val="tx1"/>
                </a:solidFill>
              </a:rPr>
              <a:t>1. Find answers to the questions about the bionic technology that your classmates raised in class. Add </a:t>
            </a:r>
            <a:r>
              <a:rPr lang="en-US" altLang="zh-CN" sz="3600" dirty="0" smtClean="0">
                <a:solidFill>
                  <a:schemeClr val="tx1"/>
                </a:solidFill>
              </a:rPr>
              <a:t>information </a:t>
            </a:r>
            <a:r>
              <a:rPr lang="en-US" altLang="zh-CN" sz="3600" dirty="0">
                <a:solidFill>
                  <a:schemeClr val="tx1"/>
                </a:solidFill>
              </a:rPr>
              <a:t>to your mind map of the artificial body parts.</a:t>
            </a:r>
          </a:p>
          <a:p>
            <a:pPr algn="l"/>
            <a:r>
              <a:rPr lang="en-US" altLang="zh-CN" sz="3600" dirty="0">
                <a:solidFill>
                  <a:schemeClr val="tx1"/>
                </a:solidFill>
              </a:rPr>
              <a:t>2. Search </a:t>
            </a:r>
            <a:r>
              <a:rPr lang="en-US" altLang="zh-CN" sz="3600" dirty="0" smtClean="0">
                <a:solidFill>
                  <a:schemeClr val="tx1"/>
                </a:solidFill>
              </a:rPr>
              <a:t>for more stories about </a:t>
            </a:r>
            <a:r>
              <a:rPr lang="en-US" altLang="zh-CN" sz="3600" dirty="0">
                <a:solidFill>
                  <a:schemeClr val="tx1"/>
                </a:solidFill>
              </a:rPr>
              <a:t>the </a:t>
            </a:r>
            <a:r>
              <a:rPr lang="en-US" altLang="zh-CN" sz="3600" dirty="0" smtClean="0">
                <a:solidFill>
                  <a:schemeClr val="tx1"/>
                </a:solidFill>
              </a:rPr>
              <a:t>use </a:t>
            </a:r>
            <a:r>
              <a:rPr lang="en-US" altLang="zh-CN" sz="3600" dirty="0">
                <a:solidFill>
                  <a:schemeClr val="tx1"/>
                </a:solidFill>
              </a:rPr>
              <a:t>of </a:t>
            </a:r>
            <a:r>
              <a:rPr lang="en-US" altLang="zh-CN" sz="3600" dirty="0" smtClean="0">
                <a:solidFill>
                  <a:schemeClr val="tx1"/>
                </a:solidFill>
              </a:rPr>
              <a:t>bionic </a:t>
            </a:r>
            <a:r>
              <a:rPr lang="en-US" altLang="zh-CN" sz="3600" dirty="0">
                <a:solidFill>
                  <a:schemeClr val="tx1"/>
                </a:solidFill>
              </a:rPr>
              <a:t>technology and share with your classmates.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914400" y="281746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45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06332" y="1579953"/>
            <a:ext cx="6734436" cy="10832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What’s the animal in the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picture?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2230394"/>
            <a:ext cx="4238368" cy="1752600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032421" y="3698745"/>
            <a:ext cx="8159579" cy="741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can people do to help it? 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995350" y="2958671"/>
            <a:ext cx="8044250" cy="8587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Is it the same as the elephant you have seen?      Why?</a:t>
            </a:r>
            <a:r>
              <a:rPr lang="zh-CN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999474" y="4627857"/>
            <a:ext cx="8159579" cy="129747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What idea does the title of the book make you think of?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914400" y="281746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/>
            <a:r>
              <a:rPr lang="en-US" altLang="zh-CN" b="1" dirty="0" smtClean="0"/>
              <a:t>As Good as New </a:t>
            </a:r>
            <a:r>
              <a:rPr lang="zh-CN" altLang="zh-CN" b="1" dirty="0" smtClean="0"/>
              <a:t>—</a:t>
            </a:r>
            <a:r>
              <a:rPr lang="en-US" altLang="zh-CN" b="1" dirty="0" smtClean="0"/>
              <a:t> Almost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7171"/>
            <a:ext cx="389708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6655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4759" y="283245"/>
            <a:ext cx="6734436" cy="10832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What do you think the book is about?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35287" y="2449055"/>
            <a:ext cx="4238368" cy="1752600"/>
          </a:xfrm>
        </p:spPr>
        <p:txBody>
          <a:bodyPr/>
          <a:lstStyle/>
          <a:p>
            <a:r>
              <a:rPr lang="zh-CN" altLang="en-US" dirty="0" smtClean="0"/>
              <a:t>封面和封底图片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985726" y="4646049"/>
            <a:ext cx="9066581" cy="10832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36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Read </a:t>
            </a:r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and check your predictions.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056" y="1301641"/>
            <a:ext cx="7517487" cy="43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0743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2365" y="1675900"/>
            <a:ext cx="10469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1. What </a:t>
            </a:r>
            <a:r>
              <a:rPr lang="en-US" altLang="zh-CN" sz="3600" dirty="0"/>
              <a:t>was wrong with </a:t>
            </a:r>
            <a:r>
              <a:rPr lang="en-US" altLang="zh-CN" sz="3600" dirty="0" err="1"/>
              <a:t>Nadya</a:t>
            </a:r>
            <a:r>
              <a:rPr lang="en-US" altLang="zh-CN" sz="3600" dirty="0" smtClean="0"/>
              <a:t>?</a:t>
            </a:r>
          </a:p>
          <a:p>
            <a:pPr marL="742950" indent="-742950">
              <a:buAutoNum type="arabicPeriod"/>
            </a:pPr>
            <a:endParaRPr lang="en-US" altLang="zh-CN" sz="3600" dirty="0"/>
          </a:p>
          <a:p>
            <a:pPr marL="742950" indent="-742950">
              <a:buAutoNum type="arabicPeriod"/>
            </a:pPr>
            <a:endParaRPr lang="en-US" altLang="zh-CN" sz="3600" dirty="0"/>
          </a:p>
          <a:p>
            <a:r>
              <a:rPr lang="en-US" altLang="zh-CN" sz="3600" dirty="0"/>
              <a:t>2. How did </a:t>
            </a:r>
            <a:r>
              <a:rPr lang="en-US" altLang="zh-CN" sz="3600" dirty="0" err="1"/>
              <a:t>Nadya</a:t>
            </a:r>
            <a:r>
              <a:rPr lang="en-US" altLang="zh-CN" sz="3600" dirty="0"/>
              <a:t> come out with the idea of </a:t>
            </a:r>
            <a:endParaRPr lang="en-US" altLang="zh-CN" sz="36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making </a:t>
            </a:r>
            <a:r>
              <a:rPr lang="en-US" altLang="zh-CN" sz="3600" dirty="0"/>
              <a:t>a mermaid’s tail</a:t>
            </a:r>
            <a:r>
              <a:rPr lang="en-US" altLang="zh-CN" sz="3600" dirty="0" smtClean="0"/>
              <a:t>?</a:t>
            </a:r>
          </a:p>
          <a:p>
            <a:endParaRPr lang="en-US" altLang="zh-CN" sz="3600" dirty="0"/>
          </a:p>
          <a:p>
            <a:endParaRPr lang="en-US" altLang="zh-CN" sz="3600" dirty="0"/>
          </a:p>
          <a:p>
            <a:r>
              <a:rPr lang="en-US" altLang="zh-CN" sz="3600" dirty="0"/>
              <a:t>3. How was the mermaid’s tail made? 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8827" y="246870"/>
            <a:ext cx="10236164" cy="10832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Read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PP 2-5 </a:t>
            </a:r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and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answer the questions.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3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2365" y="1775290"/>
            <a:ext cx="10827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1. What </a:t>
            </a:r>
            <a:r>
              <a:rPr lang="en-US" altLang="zh-CN" sz="3600" dirty="0"/>
              <a:t>was wrong with </a:t>
            </a:r>
            <a:r>
              <a:rPr lang="en-US" altLang="zh-CN" sz="3600" dirty="0" err="1"/>
              <a:t>Nadya</a:t>
            </a:r>
            <a:r>
              <a:rPr lang="en-US" altLang="zh-CN" sz="3600" dirty="0" smtClean="0"/>
              <a:t>?</a:t>
            </a:r>
          </a:p>
          <a:p>
            <a:r>
              <a:rPr lang="en-US" altLang="zh-CN" sz="3600" dirty="0" smtClean="0"/>
              <a:t>    </a:t>
            </a:r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 Her legs were </a:t>
            </a:r>
            <a:r>
              <a:rPr lang="en-US" altLang="zh-CN" sz="3600" dirty="0" smtClean="0">
                <a:solidFill>
                  <a:srgbClr val="FF0000"/>
                </a:solidFill>
              </a:rPr>
              <a:t>amputated</a:t>
            </a:r>
            <a:r>
              <a:rPr lang="en-US" altLang="zh-CN" sz="3600" dirty="0" smtClean="0"/>
              <a:t>.</a:t>
            </a:r>
            <a:endParaRPr lang="en-US" altLang="zh-CN" sz="3600" dirty="0"/>
          </a:p>
        </p:txBody>
      </p:sp>
      <p:sp>
        <p:nvSpPr>
          <p:cNvPr id="6" name="圆角矩形标注 5"/>
          <p:cNvSpPr/>
          <p:nvPr/>
        </p:nvSpPr>
        <p:spPr>
          <a:xfrm>
            <a:off x="6117772" y="4711148"/>
            <a:ext cx="3505200" cy="1113183"/>
          </a:xfrm>
          <a:prstGeom prst="wedgeRoundRectCallout">
            <a:avLst>
              <a:gd name="adj1" fmla="val -45696"/>
              <a:gd name="adj2" fmla="val -1291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(of a limb) taken off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78827" y="246870"/>
            <a:ext cx="10236164" cy="10832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Read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PP 2-5 and answer the questions.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85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2364" y="1059682"/>
            <a:ext cx="116619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2</a:t>
            </a:r>
            <a:r>
              <a:rPr lang="en-US" altLang="zh-CN" sz="3600" dirty="0"/>
              <a:t>. How did </a:t>
            </a:r>
            <a:r>
              <a:rPr lang="en-US" altLang="zh-CN" sz="3600" dirty="0" err="1"/>
              <a:t>Nadya</a:t>
            </a:r>
            <a:r>
              <a:rPr lang="en-US" altLang="zh-CN" sz="3600" dirty="0"/>
              <a:t> come out with the idea of </a:t>
            </a:r>
            <a:r>
              <a:rPr lang="en-US" altLang="zh-CN" sz="3600" dirty="0" smtClean="0"/>
              <a:t> </a:t>
            </a:r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making </a:t>
            </a:r>
            <a:r>
              <a:rPr lang="en-US" altLang="zh-CN" sz="3600" dirty="0"/>
              <a:t>a mermaid’s tail</a:t>
            </a:r>
            <a:r>
              <a:rPr lang="en-US" altLang="zh-CN" sz="3600" dirty="0" smtClean="0"/>
              <a:t>?</a:t>
            </a:r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zh-CN" sz="3600" dirty="0" smtClean="0"/>
              <a:t>A small </a:t>
            </a:r>
            <a:r>
              <a:rPr lang="en-US" altLang="zh-CN" sz="3600" dirty="0"/>
              <a:t>boy asked her why </a:t>
            </a:r>
            <a:r>
              <a:rPr lang="en-US" altLang="zh-CN" sz="3600" dirty="0" smtClean="0"/>
              <a:t>she didn’t </a:t>
            </a:r>
            <a:r>
              <a:rPr lang="en-US" altLang="zh-CN" sz="3600" dirty="0"/>
              <a:t>have any </a:t>
            </a:r>
            <a:r>
              <a:rPr lang="en-US" altLang="zh-CN" sz="3600" dirty="0" smtClean="0"/>
              <a:t>legs.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zh-CN" sz="3600" dirty="0" err="1" smtClean="0"/>
              <a:t>Nadya</a:t>
            </a:r>
            <a:r>
              <a:rPr lang="en-US" altLang="zh-CN" sz="3600" dirty="0" smtClean="0"/>
              <a:t> told </a:t>
            </a:r>
            <a:r>
              <a:rPr lang="en-US" altLang="zh-CN" sz="3600" dirty="0"/>
              <a:t>him that she </a:t>
            </a:r>
            <a:r>
              <a:rPr lang="en-US" altLang="zh-CN" sz="3600" dirty="0" smtClean="0"/>
              <a:t>was a </a:t>
            </a:r>
            <a:r>
              <a:rPr lang="en-US" altLang="zh-CN" sz="3600" dirty="0" smtClean="0">
                <a:solidFill>
                  <a:srgbClr val="FF0000"/>
                </a:solidFill>
              </a:rPr>
              <a:t>mermaid</a:t>
            </a:r>
            <a:r>
              <a:rPr lang="en-US" altLang="zh-CN" sz="3600" dirty="0" smtClean="0"/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zh-CN" sz="3600" dirty="0" smtClean="0"/>
              <a:t>The answer gave </a:t>
            </a:r>
            <a:r>
              <a:rPr lang="en-US" altLang="zh-CN" sz="3600" dirty="0"/>
              <a:t>her the </a:t>
            </a:r>
            <a:r>
              <a:rPr lang="en-US" altLang="zh-CN" sz="3600" dirty="0" smtClean="0"/>
              <a:t>idea.</a:t>
            </a:r>
            <a:endParaRPr lang="en-US" altLang="zh-CN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79" y="4414081"/>
            <a:ext cx="4412283" cy="239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78827" y="246870"/>
            <a:ext cx="10236164" cy="10832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Read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PP 2-5 </a:t>
            </a:r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and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answer the questions.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45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2365" y="1437364"/>
            <a:ext cx="108270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3</a:t>
            </a:r>
            <a:r>
              <a:rPr lang="en-US" altLang="zh-CN" sz="3600" dirty="0"/>
              <a:t>. How was the mermaid’s tail made</a:t>
            </a:r>
            <a:r>
              <a:rPr lang="en-US" altLang="zh-CN" sz="3600" dirty="0" smtClean="0"/>
              <a:t>?</a:t>
            </a:r>
          </a:p>
          <a:p>
            <a:endParaRPr lang="en-US" altLang="zh-CN" sz="36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altLang="zh-CN" sz="3600" dirty="0" err="1" smtClean="0"/>
              <a:t>Weta</a:t>
            </a:r>
            <a:r>
              <a:rPr lang="en-US" altLang="zh-CN" sz="3600" dirty="0" smtClean="0"/>
              <a:t> Workshop makes </a:t>
            </a:r>
            <a:r>
              <a:rPr lang="en-US" altLang="zh-CN" sz="3600" dirty="0"/>
              <a:t>creatures for </a:t>
            </a:r>
            <a:r>
              <a:rPr lang="en-US" altLang="zh-CN" sz="3600" dirty="0" smtClean="0"/>
              <a:t>movies.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zh-CN" sz="3600" dirty="0" smtClean="0"/>
              <a:t>It made </a:t>
            </a:r>
            <a:r>
              <a:rPr lang="en-US" altLang="zh-CN" sz="3600" dirty="0"/>
              <a:t>a </a:t>
            </a:r>
            <a:r>
              <a:rPr lang="en-US" altLang="zh-CN" sz="3600" dirty="0">
                <a:solidFill>
                  <a:srgbClr val="FF0000"/>
                </a:solidFill>
              </a:rPr>
              <a:t>spine</a:t>
            </a:r>
            <a:r>
              <a:rPr lang="en-US" altLang="zh-CN" sz="3600" dirty="0"/>
              <a:t> and </a:t>
            </a:r>
            <a:r>
              <a:rPr lang="en-US" altLang="zh-CN" sz="3600" dirty="0">
                <a:solidFill>
                  <a:srgbClr val="FF0000"/>
                </a:solidFill>
              </a:rPr>
              <a:t>tail </a:t>
            </a:r>
            <a:r>
              <a:rPr lang="en-US" altLang="zh-CN" sz="3600" dirty="0" smtClean="0">
                <a:solidFill>
                  <a:srgbClr val="FF0000"/>
                </a:solidFill>
              </a:rPr>
              <a:t>fin</a:t>
            </a:r>
            <a:r>
              <a:rPr lang="en-US" altLang="zh-CN" sz="3600" dirty="0" smtClean="0"/>
              <a:t>.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zh-CN" sz="3600" dirty="0"/>
              <a:t>It made </a:t>
            </a:r>
            <a:r>
              <a:rPr lang="en-US" altLang="zh-CN" sz="3600" dirty="0" smtClean="0"/>
              <a:t>the </a:t>
            </a:r>
            <a:r>
              <a:rPr lang="en-US" altLang="zh-CN" sz="3600" dirty="0"/>
              <a:t>skin of the </a:t>
            </a:r>
            <a:r>
              <a:rPr lang="en-US" altLang="zh-CN" sz="3600" dirty="0" smtClean="0"/>
              <a:t>tail from wetsuit material and printed </a:t>
            </a:r>
            <a:r>
              <a:rPr lang="en-US" altLang="zh-CN" sz="3600" dirty="0"/>
              <a:t>scales on </a:t>
            </a:r>
            <a:r>
              <a:rPr lang="en-US" altLang="zh-CN" sz="3600" dirty="0" smtClean="0"/>
              <a:t>the outside.</a:t>
            </a:r>
            <a:endParaRPr lang="en-US" altLang="zh-CN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34" y="4632534"/>
            <a:ext cx="2225466" cy="222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78827" y="246870"/>
            <a:ext cx="10236164" cy="10832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Read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PP 2-5 and answer the questions.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116284" y="1545771"/>
            <a:ext cx="6616621" cy="827314"/>
          </a:xfrm>
          <a:prstGeom prst="wedgeRoundRectCallout">
            <a:avLst>
              <a:gd name="adj1" fmla="val -62473"/>
              <a:gd name="adj2" fmla="val 169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</a:rPr>
              <a:t>a long bone down the </a:t>
            </a:r>
            <a:r>
              <a:rPr lang="en-US" altLang="zh-CN" sz="2800" dirty="0" err="1">
                <a:solidFill>
                  <a:schemeClr val="tx1"/>
                </a:solidFill>
              </a:rPr>
              <a:t>centre</a:t>
            </a:r>
            <a:r>
              <a:rPr lang="en-US" altLang="zh-CN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of the </a:t>
            </a:r>
            <a:r>
              <a:rPr lang="en-US" altLang="zh-CN" sz="2800" dirty="0">
                <a:solidFill>
                  <a:schemeClr val="tx1"/>
                </a:solidFill>
              </a:rPr>
              <a:t>back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45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6463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78827" y="246870"/>
            <a:ext cx="9163636" cy="10832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Read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PP 2-9 </a:t>
            </a:r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and complete the form.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95546"/>
              </p:ext>
            </p:extLst>
          </p:nvPr>
        </p:nvGraphicFramePr>
        <p:xfrm>
          <a:off x="634009" y="1769097"/>
          <a:ext cx="10736356" cy="431358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79869"/>
                <a:gridCol w="2285703"/>
                <a:gridCol w="2219451"/>
                <a:gridCol w="2451333"/>
              </a:tblGrid>
              <a:tr h="127746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 smtClean="0"/>
                        <a:t>Nadya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Fuji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Beauty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2038">
                <a:tc>
                  <a:txBody>
                    <a:bodyPr/>
                    <a:lstStyle/>
                    <a:p>
                      <a:r>
                        <a:rPr lang="en-US" altLang="zh-CN" sz="2800" kern="1200" dirty="0" smtClean="0">
                          <a:effectLst/>
                        </a:rPr>
                        <a:t>What was made?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12038">
                <a:tc>
                  <a:txBody>
                    <a:bodyPr/>
                    <a:lstStyle/>
                    <a:p>
                      <a:r>
                        <a:rPr lang="en-US" altLang="zh-CN" sz="2800" kern="1200" dirty="0" smtClean="0">
                          <a:effectLst/>
                        </a:rPr>
                        <a:t>How was it made?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12038">
                <a:tc>
                  <a:txBody>
                    <a:bodyPr/>
                    <a:lstStyle/>
                    <a:p>
                      <a:r>
                        <a:rPr lang="en-US" altLang="zh-CN" sz="2800" kern="1200" dirty="0" smtClean="0">
                          <a:effectLst/>
                        </a:rPr>
                        <a:t>How was the life changed?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7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6463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78827" y="-72105"/>
            <a:ext cx="9163636" cy="10832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Read </a:t>
            </a:r>
            <a:r>
              <a:rPr lang="en-US" altLang="zh-CN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PP 2-9 and </a:t>
            </a:r>
            <a:r>
              <a:rPr lang="en-US" altLang="zh-C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complete the form.</a:t>
            </a:r>
            <a:endParaRPr lang="zh-CN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31774"/>
              </p:ext>
            </p:extLst>
          </p:nvPr>
        </p:nvGraphicFramePr>
        <p:xfrm>
          <a:off x="170120" y="755992"/>
          <a:ext cx="12021879" cy="59786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13861"/>
                <a:gridCol w="3763926"/>
                <a:gridCol w="3062177"/>
                <a:gridCol w="3281915"/>
              </a:tblGrid>
              <a:tr h="5837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 smtClean="0"/>
                        <a:t>Nadya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Fuji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Beauty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0111">
                <a:tc>
                  <a:txBody>
                    <a:bodyPr/>
                    <a:lstStyle/>
                    <a:p>
                      <a:r>
                        <a:rPr lang="en-US" altLang="zh-CN" sz="2800" kern="1200" dirty="0" smtClean="0">
                          <a:effectLst/>
                        </a:rPr>
                        <a:t>What was made?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57175">
                <a:tc>
                  <a:txBody>
                    <a:bodyPr/>
                    <a:lstStyle/>
                    <a:p>
                      <a:r>
                        <a:rPr lang="en-US" altLang="zh-CN" sz="2800" kern="1200" dirty="0" smtClean="0">
                          <a:effectLst/>
                        </a:rPr>
                        <a:t>How was it made?</a:t>
                      </a:r>
                    </a:p>
                    <a:p>
                      <a:endParaRPr lang="en-US" altLang="zh-CN" sz="2800" kern="1200" dirty="0" smtClean="0">
                        <a:effectLst/>
                      </a:endParaRPr>
                    </a:p>
                    <a:p>
                      <a:endParaRPr lang="en-US" altLang="zh-CN" sz="2800" kern="1200" dirty="0" smtClean="0">
                        <a:effectLst/>
                      </a:endParaRPr>
                    </a:p>
                    <a:p>
                      <a:endParaRPr lang="en-US" altLang="zh-CN" sz="2800" kern="1200" dirty="0" smtClean="0">
                        <a:effectLst/>
                      </a:endParaRPr>
                    </a:p>
                    <a:p>
                      <a:endParaRPr lang="en-US" altLang="zh-CN" sz="2800" kern="1200" dirty="0" smtClean="0">
                        <a:effectLst/>
                      </a:endParaRPr>
                    </a:p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03904">
                <a:tc>
                  <a:txBody>
                    <a:bodyPr/>
                    <a:lstStyle/>
                    <a:p>
                      <a:r>
                        <a:rPr lang="en-US" altLang="zh-CN" sz="2800" kern="1200" dirty="0" smtClean="0">
                          <a:effectLst/>
                        </a:rPr>
                        <a:t>How was the life changed?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05247" y="2254103"/>
            <a:ext cx="37639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zh-CN" sz="28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Weta</a:t>
            </a:r>
            <a:r>
              <a:rPr lang="en-US" altLang="zh-CN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Workshop  made a spine and tail fin. The skin of the tail was made from wetsuit material and then scales were</a:t>
            </a:r>
            <a:r>
              <a:rPr lang="zh-CN" altLang="en-US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printed.</a:t>
            </a:r>
            <a:endParaRPr lang="zh-CN" altLang="en-US" sz="28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5246" y="1430359"/>
            <a:ext cx="37639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A mermaid’s tail.</a:t>
            </a:r>
            <a:endParaRPr lang="zh-CN" altLang="en-US" sz="2800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9803" y="1430358"/>
            <a:ext cx="37639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A tail fin.</a:t>
            </a:r>
            <a:endParaRPr lang="zh-CN" altLang="en-US" sz="2800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0965" y="1406452"/>
            <a:ext cx="37639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A  beak.</a:t>
            </a:r>
            <a:endParaRPr lang="zh-CN" altLang="en-US" sz="2800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05377" y="2232838"/>
            <a:ext cx="31117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A rubber tail fin was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made at first, but it didn’t work.  A </a:t>
            </a:r>
            <a:r>
              <a:rPr lang="en-US" altLang="zh-CN" sz="2800" dirty="0" smtClean="0">
                <a:solidFill>
                  <a:srgbClr val="0070C0"/>
                </a:solidFill>
              </a:rPr>
              <a:t>strong </a:t>
            </a:r>
            <a:r>
              <a:rPr lang="en-US" altLang="zh-CN" sz="2800" dirty="0">
                <a:solidFill>
                  <a:srgbClr val="0070C0"/>
                </a:solidFill>
              </a:rPr>
              <a:t>and fast one worked at last.</a:t>
            </a:r>
          </a:p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95905" y="2190308"/>
            <a:ext cx="341659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First, a model of her beak was made. Then, the model was fitted </a:t>
            </a:r>
            <a:r>
              <a:rPr lang="en-US" altLang="zh-CN" sz="2800" dirty="0" smtClean="0">
                <a:solidFill>
                  <a:srgbClr val="0070C0"/>
                </a:solidFill>
              </a:rPr>
              <a:t>onto </a:t>
            </a:r>
            <a:r>
              <a:rPr lang="en-US" altLang="zh-CN" sz="2800" dirty="0">
                <a:solidFill>
                  <a:srgbClr val="0070C0"/>
                </a:solidFill>
              </a:rPr>
              <a:t>Beauty’s beak. </a:t>
            </a:r>
            <a:r>
              <a:rPr lang="en-US" altLang="zh-CN" sz="2800" dirty="0" smtClean="0">
                <a:solidFill>
                  <a:srgbClr val="0070C0"/>
                </a:solidFill>
              </a:rPr>
              <a:t>The model </a:t>
            </a:r>
            <a:r>
              <a:rPr lang="en-US" altLang="zh-CN" sz="2800" dirty="0">
                <a:solidFill>
                  <a:srgbClr val="0070C0"/>
                </a:solidFill>
              </a:rPr>
              <a:t>had to be  sanded many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times.</a:t>
            </a:r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99673" y="5409655"/>
            <a:ext cx="37639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She can swim like a mermaid now. </a:t>
            </a:r>
            <a:endParaRPr lang="zh-CN" altLang="en-US" sz="2800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89980" y="5378291"/>
            <a:ext cx="37639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Fuji can swim</a:t>
            </a:r>
          </a:p>
          <a:p>
            <a:r>
              <a:rPr lang="en-US" altLang="zh-CN" sz="2800" dirty="0">
                <a:solidFill>
                  <a:srgbClr val="0070C0"/>
                </a:solidFill>
              </a:rPr>
              <a:t>and leap again.</a:t>
            </a:r>
            <a:endParaRPr lang="zh-CN" altLang="en-US" sz="2800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0965" y="5370132"/>
            <a:ext cx="32110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She has the chance to live a long life.</a:t>
            </a:r>
            <a:endParaRPr lang="zh-CN" altLang="en-US" sz="2800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592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011.pptx"/>
</p:tagLst>
</file>

<file path=ppt/theme/theme1.xml><?xml version="1.0" encoding="utf-8"?>
<a:theme xmlns:a="http://schemas.openxmlformats.org/drawingml/2006/main" name="Office 主题">
  <a:themeElements>
    <a:clrScheme name="自定义 10-黄红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E0A4"/>
      </a:accent1>
      <a:accent2>
        <a:srgbClr val="C00000"/>
      </a:accent2>
      <a:accent3>
        <a:srgbClr val="DE0000"/>
      </a:accent3>
      <a:accent4>
        <a:srgbClr val="00ADEF"/>
      </a:accent4>
      <a:accent5>
        <a:srgbClr val="00ADEF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自定义</PresentationFormat>
  <Paragraphs>98</Paragraphs>
  <Slides>16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As Good as New — Almost  完好如初    </vt:lpstr>
      <vt:lpstr>1. What’s the animal in the picture?</vt:lpstr>
      <vt:lpstr>What do you think the book is about?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PP 10-13 and answer the questions.</vt:lpstr>
      <vt:lpstr>Read PP 10-13 and answer the questions.</vt:lpstr>
      <vt:lpstr>The new idea helps make a seal. And it helps to stop infection from getting in. People and animals now can have artificial body parts that are almost as good as new.</vt:lpstr>
      <vt:lpstr>Complete the mind map with the information about artificial body parts. 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5011.pptx</dc:title>
  <dc:creator/>
  <cp:lastModifiedBy/>
  <cp:revision>1</cp:revision>
  <dcterms:created xsi:type="dcterms:W3CDTF">2017-03-31T03:53:08Z</dcterms:created>
  <dcterms:modified xsi:type="dcterms:W3CDTF">2019-01-24T02:19:47Z</dcterms:modified>
</cp:coreProperties>
</file>