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85" r:id="rId5"/>
    <p:sldId id="286" r:id="rId6"/>
    <p:sldId id="287" r:id="rId7"/>
    <p:sldId id="288" r:id="rId8"/>
    <p:sldId id="291" r:id="rId9"/>
    <p:sldId id="292" r:id="rId10"/>
    <p:sldId id="293" r:id="rId11"/>
    <p:sldId id="295" r:id="rId12"/>
    <p:sldId id="294" r:id="rId13"/>
    <p:sldId id="289" r:id="rId14"/>
    <p:sldId id="29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CC"/>
    <a:srgbClr val="CCFFFF"/>
    <a:srgbClr val="990033"/>
    <a:srgbClr val="000099"/>
    <a:srgbClr val="FFCCCC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25" autoAdjust="0"/>
  </p:normalViewPr>
  <p:slideViewPr>
    <p:cSldViewPr>
      <p:cViewPr>
        <p:scale>
          <a:sx n="60" d="100"/>
          <a:sy n="60" d="100"/>
        </p:scale>
        <p:origin x="-2098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7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48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96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34421264687&amp;di=e5f706ab650204c04206b373c99c6941&amp;imgtype=0&amp;src=http%3A%2F%2Fo.aolcdn.com%2Fhss%2Fstorage%2Fmidas%2F27ae21f84bc859bd72e7fb0cb1ba8ffa%2F203496832%2F471406280-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03" y="0"/>
            <a:ext cx="9172652" cy="6858000"/>
          </a:xfrm>
          <a:prstGeom prst="rect">
            <a:avLst/>
          </a:prstGeom>
          <a:noFill/>
          <a:effectLst>
            <a:glow rad="127000">
              <a:schemeClr val="accent1">
                <a:alpha val="5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ea typeface="黑体" pitchFamily="49" charset="-122"/>
              </a:rPr>
              <a:t>多维阅读 第</a:t>
            </a:r>
            <a:r>
              <a:rPr lang="en-US" altLang="zh-CN" sz="3600" b="1" dirty="0" smtClean="0">
                <a:ea typeface="黑体" pitchFamily="49" charset="-122"/>
              </a:rPr>
              <a:t>16</a:t>
            </a:r>
            <a:r>
              <a:rPr lang="zh-CN" altLang="en-US" sz="3600" b="1" dirty="0" smtClean="0">
                <a:ea typeface="黑体" pitchFamily="49" charset="-122"/>
              </a:rPr>
              <a:t>级</a:t>
            </a: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6314" y="1357298"/>
            <a:ext cx="380373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 Taste of </a:t>
            </a:r>
          </a:p>
          <a:p>
            <a:pPr algn="ctr"/>
            <a:r>
              <a:rPr lang="en-US" altLang="zh-C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Terror</a:t>
            </a:r>
          </a:p>
          <a:p>
            <a:pPr algn="ctr"/>
            <a:r>
              <a:rPr lang="zh-CN" alt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尖叫时刻</a:t>
            </a:r>
            <a:endParaRPr lang="zh-CN" alt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Interviewer: </a:t>
            </a:r>
            <a:r>
              <a:rPr lang="en-US" altLang="zh-CN" dirty="0"/>
              <a:t>Suppose you have a chance to interview Colin </a:t>
            </a:r>
            <a:r>
              <a:rPr lang="en-US" altLang="zh-CN" dirty="0" err="1"/>
              <a:t>McWilliam</a:t>
            </a:r>
            <a:r>
              <a:rPr lang="en-US" altLang="zh-CN" dirty="0" smtClean="0"/>
              <a:t>.</a:t>
            </a:r>
            <a:endParaRPr lang="zh-CN" altLang="zh-C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84" y="1628800"/>
            <a:ext cx="3979117" cy="512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5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66936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altLang="zh-CN" dirty="0" smtClean="0"/>
              <a:t>Prepare </a:t>
            </a:r>
            <a:r>
              <a:rPr lang="en-US" altLang="zh-CN" dirty="0"/>
              <a:t>two questions to ask Colin </a:t>
            </a:r>
            <a:r>
              <a:rPr lang="en-US" altLang="zh-CN" dirty="0" err="1"/>
              <a:t>McWilliam</a:t>
            </a:r>
            <a:r>
              <a:rPr lang="en-US" altLang="zh-CN" dirty="0"/>
              <a:t>, </a:t>
            </a:r>
            <a:r>
              <a:rPr lang="en-US" altLang="zh-CN" dirty="0" smtClean="0"/>
              <a:t>for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example</a:t>
            </a:r>
            <a:r>
              <a:rPr lang="en-US" altLang="zh-CN" dirty="0"/>
              <a:t>, things that you don’t understand </a:t>
            </a:r>
            <a:r>
              <a:rPr lang="en-US" altLang="zh-CN" dirty="0" smtClean="0"/>
              <a:t>about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roller </a:t>
            </a:r>
            <a:r>
              <a:rPr lang="en-US" altLang="zh-CN" dirty="0"/>
              <a:t>coasters or something you would like to know.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smtClean="0"/>
              <a:t>       e.g</a:t>
            </a:r>
            <a:r>
              <a:rPr lang="en-US" altLang="zh-CN" dirty="0"/>
              <a:t>. When did you take your first roller coaster ride</a:t>
            </a:r>
            <a:r>
              <a:rPr lang="en-US" altLang="zh-CN" dirty="0" smtClean="0"/>
              <a:t>?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Why </a:t>
            </a:r>
            <a:r>
              <a:rPr lang="en-US" altLang="zh-CN" dirty="0"/>
              <a:t>are you so addicted to riding roller coasters? </a:t>
            </a:r>
            <a:endParaRPr lang="en-US" altLang="zh-CN" dirty="0" smtClean="0"/>
          </a:p>
          <a:p>
            <a:pPr marL="1071563" indent="-1071563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Can </a:t>
            </a:r>
            <a:r>
              <a:rPr lang="en-US" altLang="zh-CN" dirty="0"/>
              <a:t>you share your most unforgettable </a:t>
            </a:r>
            <a:r>
              <a:rPr lang="en-US" altLang="zh-CN" dirty="0" smtClean="0"/>
              <a:t>riding  experience </a:t>
            </a:r>
            <a:r>
              <a:rPr lang="en-US" altLang="zh-CN" dirty="0"/>
              <a:t>with us?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Have </a:t>
            </a:r>
            <a:r>
              <a:rPr lang="en-US" altLang="zh-CN" dirty="0"/>
              <a:t>you ever thought of building your own roller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coaster</a:t>
            </a:r>
            <a:r>
              <a:rPr lang="en-US" altLang="zh-CN" dirty="0"/>
              <a:t>?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2</a:t>
            </a:r>
            <a:r>
              <a:rPr lang="en-US" altLang="zh-CN" dirty="0" smtClean="0"/>
              <a:t>.   </a:t>
            </a:r>
            <a:r>
              <a:rPr lang="en-US" altLang="zh-CN" dirty="0"/>
              <a:t>Discuss your questions with your group members and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ask </a:t>
            </a:r>
            <a:r>
              <a:rPr lang="en-US" altLang="zh-CN" dirty="0"/>
              <a:t>them for possible answers.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en-US" altLang="zh-CN" dirty="0" smtClean="0"/>
              <a:t>  Act </a:t>
            </a:r>
            <a:r>
              <a:rPr lang="en-US" altLang="zh-CN" dirty="0"/>
              <a:t>out the interview. For example, you say, “</a:t>
            </a:r>
            <a:r>
              <a:rPr lang="en-US" altLang="zh-CN" dirty="0" smtClean="0"/>
              <a:t>Good </a:t>
            </a:r>
          </a:p>
          <a:p>
            <a:pPr marL="0" indent="0">
              <a:buNone/>
            </a:pPr>
            <a:r>
              <a:rPr lang="en-US" altLang="zh-CN" dirty="0" smtClean="0"/>
              <a:t>      morning</a:t>
            </a:r>
            <a:r>
              <a:rPr lang="en-US" altLang="zh-CN" dirty="0"/>
              <a:t>, </a:t>
            </a:r>
            <a:r>
              <a:rPr lang="en-US" altLang="zh-CN" dirty="0" err="1" smtClean="0"/>
              <a:t>Mr</a:t>
            </a:r>
            <a:r>
              <a:rPr lang="en-US" altLang="zh-CN" dirty="0" smtClean="0"/>
              <a:t> </a:t>
            </a:r>
            <a:r>
              <a:rPr lang="en-US" altLang="zh-CN" dirty="0"/>
              <a:t>Colin </a:t>
            </a:r>
            <a:r>
              <a:rPr lang="en-US" altLang="zh-CN" dirty="0" err="1"/>
              <a:t>McWilliam</a:t>
            </a:r>
            <a:r>
              <a:rPr lang="en-US" altLang="zh-CN" dirty="0"/>
              <a:t>. I heard that you have </a:t>
            </a:r>
            <a:r>
              <a:rPr lang="en-US" altLang="zh-CN" dirty="0" smtClean="0"/>
              <a:t>ridden</a:t>
            </a:r>
          </a:p>
          <a:p>
            <a:pPr marL="441325" indent="-441325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more </a:t>
            </a:r>
            <a:r>
              <a:rPr lang="en-US" altLang="zh-CN" dirty="0"/>
              <a:t>than </a:t>
            </a:r>
            <a:r>
              <a:rPr lang="en-US" altLang="zh-CN" dirty="0" smtClean="0"/>
              <a:t>500 different </a:t>
            </a:r>
            <a:r>
              <a:rPr lang="en-US" altLang="zh-CN" dirty="0" smtClean="0"/>
              <a:t>rides. </a:t>
            </a:r>
            <a:r>
              <a:rPr lang="en-US" altLang="zh-CN" dirty="0"/>
              <a:t>That’s </a:t>
            </a:r>
            <a:r>
              <a:rPr lang="en-US" altLang="zh-CN" dirty="0" smtClean="0"/>
              <a:t>  really impressive</a:t>
            </a:r>
            <a:r>
              <a:rPr lang="en-US" altLang="zh-CN" dirty="0"/>
              <a:t>. May I ask you some questions?”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99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507288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Connector:</a:t>
            </a:r>
            <a:endParaRPr lang="zh-CN" altLang="zh-CN" dirty="0"/>
          </a:p>
          <a:p>
            <a:pPr marL="514350" indent="-514350">
              <a:buNone/>
            </a:pPr>
            <a:r>
              <a:rPr lang="en-US" altLang="zh-CN" dirty="0" smtClean="0"/>
              <a:t>1. Write </a:t>
            </a:r>
            <a:r>
              <a:rPr lang="en-US" altLang="zh-CN" dirty="0"/>
              <a:t>down your feeling after reading the </a:t>
            </a:r>
            <a:r>
              <a:rPr lang="en-US" altLang="zh-CN" dirty="0" smtClean="0"/>
              <a:t>book</a:t>
            </a:r>
          </a:p>
          <a:p>
            <a:pPr marL="361950" indent="-36195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/>
              <a:t>and what the book made you think about. </a:t>
            </a:r>
            <a:r>
              <a:rPr lang="en-US" altLang="zh-CN" dirty="0" smtClean="0"/>
              <a:t>What can </a:t>
            </a:r>
            <a:r>
              <a:rPr lang="en-US" altLang="zh-CN" dirty="0"/>
              <a:t>you learn from the book? Have you </a:t>
            </a:r>
            <a:r>
              <a:rPr lang="en-US" altLang="zh-CN" dirty="0" smtClean="0"/>
              <a:t>ever had </a:t>
            </a:r>
            <a:r>
              <a:rPr lang="en-US" altLang="zh-CN" dirty="0"/>
              <a:t>a </a:t>
            </a:r>
            <a:r>
              <a:rPr lang="en-US" altLang="zh-CN" dirty="0" smtClean="0"/>
              <a:t>taste of </a:t>
            </a:r>
            <a:r>
              <a:rPr lang="en-US" altLang="zh-CN" dirty="0"/>
              <a:t>terror? Is there anything scary </a:t>
            </a:r>
            <a:r>
              <a:rPr lang="en-US" altLang="zh-CN" dirty="0" smtClean="0"/>
              <a:t>or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/>
              <a:t>adventurous that you want to </a:t>
            </a:r>
            <a:r>
              <a:rPr lang="en-US" altLang="zh-CN" dirty="0" smtClean="0"/>
              <a:t>try? What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/>
              <a:t>can terrors or adventures bring to us?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2. Share your connections in your group.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3. Ask your group members what they </a:t>
            </a:r>
            <a:r>
              <a:rPr lang="en-US" altLang="zh-CN" dirty="0" smtClean="0"/>
              <a:t>have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/>
              <a:t>thought about after reading the book</a:t>
            </a:r>
            <a:r>
              <a:rPr lang="en-US" altLang="zh-CN" b="1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0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1. Why </a:t>
            </a:r>
            <a:r>
              <a:rPr lang="en-US" altLang="zh-CN" dirty="0" smtClean="0"/>
              <a:t>did </a:t>
            </a:r>
            <a:r>
              <a:rPr lang="en-US" altLang="zh-CN" dirty="0"/>
              <a:t>the </a:t>
            </a:r>
            <a:r>
              <a:rPr lang="en-US" altLang="zh-CN" dirty="0" smtClean="0"/>
              <a:t>authors </a:t>
            </a:r>
            <a:r>
              <a:rPr lang="en-US" altLang="zh-CN" dirty="0"/>
              <a:t>write the book?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smtClean="0"/>
              <a:t>2. </a:t>
            </a:r>
            <a:r>
              <a:rPr lang="en-US" altLang="zh-CN" dirty="0"/>
              <a:t>Why do we want a taste of </a:t>
            </a:r>
            <a:r>
              <a:rPr lang="en-US" altLang="zh-CN" dirty="0" smtClean="0"/>
              <a:t>terror sometimes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" y="46365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Activity 5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42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zh-CN" dirty="0" smtClean="0"/>
              <a:t>Design </a:t>
            </a:r>
            <a:r>
              <a:rPr lang="en-US" altLang="zh-CN" dirty="0"/>
              <a:t>a scary roller coaster according to </a:t>
            </a:r>
            <a:r>
              <a:rPr lang="en-US" altLang="zh-CN" dirty="0" smtClean="0"/>
              <a:t>the</a:t>
            </a:r>
          </a:p>
          <a:p>
            <a:pPr marL="0" indent="0">
              <a:buNone/>
            </a:pPr>
            <a:r>
              <a:rPr lang="en-US" altLang="zh-CN" dirty="0" smtClean="0"/>
              <a:t>      illustrations </a:t>
            </a:r>
            <a:r>
              <a:rPr lang="en-US" altLang="zh-CN" dirty="0"/>
              <a:t>on </a:t>
            </a:r>
            <a:r>
              <a:rPr lang="en-US" altLang="zh-CN" dirty="0" smtClean="0"/>
              <a:t>page </a:t>
            </a:r>
            <a:r>
              <a:rPr lang="en-US" altLang="zh-CN" dirty="0" smtClean="0"/>
              <a:t>14.</a:t>
            </a:r>
          </a:p>
          <a:p>
            <a:pPr marL="0" indent="0" algn="ctr">
              <a:buNone/>
            </a:pPr>
            <a:r>
              <a:rPr lang="en-US" altLang="zh-CN" sz="48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zh-CN" altLang="zh-CN" sz="4800" dirty="0"/>
          </a:p>
          <a:p>
            <a:pPr marL="441325" indent="-441325">
              <a:buFont typeface="Wingdings" pitchFamily="2" charset="2"/>
              <a:buChar char="Ø"/>
              <a:tabLst>
                <a:tab pos="441325" algn="l"/>
              </a:tabLst>
            </a:pPr>
            <a:r>
              <a:rPr lang="en-US" altLang="zh-CN" dirty="0" smtClean="0"/>
              <a:t> Write something about </a:t>
            </a:r>
            <a:r>
              <a:rPr lang="en-US" altLang="zh-CN" smtClean="0"/>
              <a:t>“</a:t>
            </a:r>
            <a:r>
              <a:rPr lang="en-US" altLang="zh-CN" smtClean="0"/>
              <a:t>why </a:t>
            </a:r>
            <a:r>
              <a:rPr lang="en-US" altLang="zh-CN" dirty="0" smtClean="0"/>
              <a:t>we need to     be adventurous”.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45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" y="46365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Activity 1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2565" y="2555032"/>
            <a:ext cx="2331435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</a:rPr>
              <a:t>a roller coaster</a:t>
            </a:r>
            <a:endParaRPr lang="zh-CN" altLang="en-US" sz="36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18795"/>
            <a:ext cx="914400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What can be regarded as a taste of terror?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pic>
        <p:nvPicPr>
          <p:cNvPr id="1026" name="Picture 2" descr="https://timgsa.baidu.com/timg?image&amp;quality=80&amp;size=b9999_10000&amp;sec=1534413694194&amp;di=1eaf5af14298a7454823021fdb658b75&amp;imgtype=0&amp;src=http%3A%2F%2Fimg.25pp.com%2Fuploadfile%2Fapp%2Ficon%2F20160801%2F1470047580782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37" y="1009187"/>
            <a:ext cx="4292020" cy="429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34414920849&amp;di=73135d12a839fab82c07c0a4defce48f&amp;imgtype=jpg&amp;src=http%3A%2F%2Fimg3.imgtn.bdimg.com%2Fit%2Fu%3D3091043093%2C3113699013%26fm%3D214%26gp%3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311"/>
            <a:ext cx="9128176" cy="60854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" name="TextBox 1"/>
          <p:cNvSpPr txBox="1"/>
          <p:nvPr/>
        </p:nvSpPr>
        <p:spPr>
          <a:xfrm>
            <a:off x="2643" y="1556792"/>
            <a:ext cx="9125533" cy="2031325"/>
          </a:xfrm>
          <a:prstGeom prst="rect">
            <a:avLst/>
          </a:prstGeom>
          <a:blipFill dpi="0" rotWithShape="1">
            <a:blip r:embed="rId5">
              <a:alphaModFix amt="4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1. Why do people love to ride roller coasters?</a:t>
            </a:r>
            <a:endParaRPr lang="zh-CN" altLang="zh-CN" sz="3600" b="1" dirty="0">
              <a:solidFill>
                <a:srgbClr val="FF0000"/>
              </a:solidFill>
            </a:endParaRPr>
          </a:p>
          <a:p>
            <a:r>
              <a:rPr lang="en-US" altLang="zh-CN" sz="3600" b="1" dirty="0">
                <a:solidFill>
                  <a:srgbClr val="FF0000"/>
                </a:solidFill>
              </a:rPr>
              <a:t>2. How do people feel when they are riding a roller coaster?</a:t>
            </a:r>
            <a:endParaRPr lang="zh-CN" altLang="zh-CN" sz="3600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3" y="46365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Activity 2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54031"/>
            <a:ext cx="2623195" cy="262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8964488" cy="1014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/>
              <a:t>From the first roller coaster, how did roller coasters develop? </a:t>
            </a:r>
            <a:endParaRPr lang="zh-CN" altLang="en-US" sz="3600" b="1" dirty="0"/>
          </a:p>
        </p:txBody>
      </p:sp>
      <p:pic>
        <p:nvPicPr>
          <p:cNvPr id="3074" name="Picture 2" descr="https://timgsa.baidu.com/timg?image&amp;quality=80&amp;size=b9999_10000&amp;sec=1534415397257&amp;di=c63b7cf75d811019e5efcec6fd11410b&amp;imgtype=0&amp;src=http%3A%2F%2Fimgsrc.baidu.com%2Fimage%2Fc0%253Dshijue1%252C0%252C0%252C294%252C40%2Fsign%3Dee70af5272f0f736ccf34442623cd96c%2Faec379310a55b319aed01b5849a98226cffc17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04408"/>
            <a:ext cx="3675828" cy="26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imgsa.baidu.com/timg?image&amp;quality=80&amp;size=b9999_10000&amp;sec=1534415493093&amp;di=880f67bb03f51535778bba7174df88cd&amp;imgtype=0&amp;src=http%3A%2F%2Fs3.sinaimg.cn%2Forignal%2F49ba8a8289f1ae0dadb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41434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3" y="3318083"/>
            <a:ext cx="2617881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Toboggan</a:t>
            </a:r>
            <a:endParaRPr lang="zh-CN" alt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827" y="6027003"/>
            <a:ext cx="286206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 err="1" smtClean="0"/>
              <a:t>Kingda</a:t>
            </a:r>
            <a:r>
              <a:rPr lang="en-US" altLang="zh-CN" sz="4800" b="1" dirty="0" smtClean="0"/>
              <a:t> </a:t>
            </a:r>
            <a:r>
              <a:rPr lang="en-US" altLang="zh-CN" sz="4800" b="1" dirty="0" err="1" smtClean="0"/>
              <a:t>Ka</a:t>
            </a:r>
            <a:endParaRPr lang="zh-CN" altLang="en-US" sz="4800" b="1" dirty="0"/>
          </a:p>
        </p:txBody>
      </p:sp>
      <p:pic>
        <p:nvPicPr>
          <p:cNvPr id="1026" name="Picture 2" descr="https://timgsa.baidu.com/timg?image&amp;quality=80&amp;size=b9999_10000&amp;sec=1534756506042&amp;di=db2ff753de939995e426a5a827392fb6&amp;imgtype=0&amp;src=http%3A%2F%2Fimgsrc.baidu.com%2Fimage%2Fc0%253Dshijue1%252C0%252C0%252C294%252C40%2Fsign%3D1718690ce1c4b7452099bf55a7957462%2F42a98226cffc1e1797cf63144090f603738de9a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642918"/>
            <a:ext cx="2190705" cy="26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68510" y="3333430"/>
            <a:ext cx="2475324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Wooden sled</a:t>
            </a:r>
            <a:endParaRPr lang="zh-CN" alt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60597" y="5298713"/>
            <a:ext cx="3080698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A slide with railway lines &amp; a gravity cart</a:t>
            </a:r>
            <a:endParaRPr lang="zh-CN" altLang="en-US" sz="3200" b="1" dirty="0"/>
          </a:p>
        </p:txBody>
      </p:sp>
      <p:sp>
        <p:nvSpPr>
          <p:cNvPr id="9" name="右箭头 8"/>
          <p:cNvSpPr/>
          <p:nvPr/>
        </p:nvSpPr>
        <p:spPr>
          <a:xfrm>
            <a:off x="4143372" y="2000240"/>
            <a:ext cx="1195321" cy="173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弧形箭头 13"/>
          <p:cNvSpPr/>
          <p:nvPr/>
        </p:nvSpPr>
        <p:spPr>
          <a:xfrm>
            <a:off x="7740352" y="1988840"/>
            <a:ext cx="936104" cy="23762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左箭头 15"/>
          <p:cNvSpPr/>
          <p:nvPr/>
        </p:nvSpPr>
        <p:spPr>
          <a:xfrm>
            <a:off x="4357686" y="5143512"/>
            <a:ext cx="857256" cy="1448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47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altLang="zh-CN" dirty="0" smtClean="0"/>
              <a:t>1. How </a:t>
            </a:r>
            <a:r>
              <a:rPr lang="en-US" altLang="zh-CN" dirty="0"/>
              <a:t>can you feel the </a:t>
            </a:r>
            <a:r>
              <a:rPr lang="en-US" altLang="zh-CN" dirty="0" smtClean="0"/>
              <a:t>fastest </a:t>
            </a:r>
            <a:r>
              <a:rPr lang="en-US" altLang="zh-CN" dirty="0"/>
              <a:t>speed when </a:t>
            </a:r>
            <a:r>
              <a:rPr lang="en-US" altLang="zh-CN" dirty="0" smtClean="0"/>
              <a:t>you</a:t>
            </a:r>
          </a:p>
          <a:p>
            <a:pPr marL="0" indent="0">
              <a:buNone/>
            </a:pPr>
            <a:r>
              <a:rPr lang="en-US" altLang="zh-CN" dirty="0" smtClean="0"/>
              <a:t>     are </a:t>
            </a:r>
            <a:r>
              <a:rPr lang="en-US" altLang="zh-CN" dirty="0"/>
              <a:t>riding a roller coaster according to </a:t>
            </a:r>
            <a:r>
              <a:rPr lang="en-US" altLang="zh-CN" dirty="0" smtClean="0"/>
              <a:t>Colin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 err="1"/>
              <a:t>McWilliam</a:t>
            </a:r>
            <a:r>
              <a:rPr lang="en-US" altLang="zh-CN" dirty="0"/>
              <a:t>?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2. What is the roller </a:t>
            </a:r>
            <a:r>
              <a:rPr lang="en-US" altLang="zh-CN" dirty="0" smtClean="0"/>
              <a:t>coaster Thirteen </a:t>
            </a:r>
            <a:r>
              <a:rPr lang="en-US" altLang="zh-CN" dirty="0"/>
              <a:t>like? </a:t>
            </a:r>
            <a:r>
              <a:rPr lang="en-US" altLang="zh-CN" dirty="0" smtClean="0"/>
              <a:t>Why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/>
              <a:t>do you think people can’t ride Thirteen </a:t>
            </a:r>
            <a:r>
              <a:rPr lang="en-US" altLang="zh-CN" dirty="0" smtClean="0"/>
              <a:t>if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/>
              <a:t>they’re too young or too old?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3. What do you think Nicola means by “We </a:t>
            </a:r>
            <a:r>
              <a:rPr lang="en-US" altLang="zh-CN" dirty="0" smtClean="0"/>
              <a:t>drop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/>
              <a:t>like screaming stones”?</a:t>
            </a:r>
            <a:endParaRPr lang="zh-CN" altLang="en-US" dirty="0"/>
          </a:p>
        </p:txBody>
      </p:sp>
      <p:pic>
        <p:nvPicPr>
          <p:cNvPr id="4098" name="Picture 2" descr="https://ss1.bdstatic.com/70cFvXSh_Q1YnxGkpoWK1HF6hhy/it/u=2048189901,1766049106&amp;fm=27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" y="2"/>
            <a:ext cx="2256347" cy="16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Oral presentation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Introduce the development of roller coasters and the reasons for its popularity.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" y="46365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Activity 3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7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Reading circle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Work in groups of four, read the text again and each undertakes one of the following tasks. 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 smtClean="0"/>
              <a:t>Discussion leader</a:t>
            </a:r>
          </a:p>
          <a:p>
            <a:pPr marL="0" indent="0">
              <a:buNone/>
            </a:pPr>
            <a:r>
              <a:rPr lang="en-US" altLang="zh-CN" b="1" dirty="0" smtClean="0"/>
              <a:t>Word master</a:t>
            </a:r>
          </a:p>
          <a:p>
            <a:pPr marL="0" indent="0">
              <a:buNone/>
            </a:pPr>
            <a:r>
              <a:rPr lang="en-US" altLang="zh-CN" b="1" dirty="0" smtClean="0"/>
              <a:t>Interviewer</a:t>
            </a:r>
          </a:p>
          <a:p>
            <a:pPr marL="0" indent="0">
              <a:buNone/>
            </a:pPr>
            <a:r>
              <a:rPr lang="en-US" altLang="zh-CN" b="1" dirty="0" smtClean="0"/>
              <a:t>Connector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" y="46365"/>
            <a:ext cx="205172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ea typeface="黑体" pitchFamily="49" charset="-122"/>
              </a:rPr>
              <a:t>Activity 4</a:t>
            </a:r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39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349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b="1" dirty="0" smtClean="0"/>
              <a:t>Discussion leader:</a:t>
            </a:r>
          </a:p>
          <a:p>
            <a:pPr marL="514350" indent="-514350">
              <a:buNone/>
            </a:pPr>
            <a:r>
              <a:rPr lang="en-US" altLang="zh-CN" dirty="0" smtClean="0"/>
              <a:t>1.  Raise </a:t>
            </a:r>
            <a:r>
              <a:rPr lang="en-US" altLang="zh-CN" dirty="0"/>
              <a:t>two questions based on the text </a:t>
            </a:r>
            <a:r>
              <a:rPr lang="en-US" altLang="zh-CN" dirty="0" smtClean="0"/>
              <a:t>and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write </a:t>
            </a:r>
            <a:r>
              <a:rPr lang="en-US" altLang="zh-CN" dirty="0"/>
              <a:t>down your answers. </a:t>
            </a:r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en-US" altLang="zh-CN" dirty="0" smtClean="0"/>
              <a:t> Share </a:t>
            </a:r>
            <a:r>
              <a:rPr lang="en-US" altLang="zh-CN" dirty="0"/>
              <a:t>the questions in your group and </a:t>
            </a:r>
            <a:r>
              <a:rPr lang="en-US" altLang="zh-CN" dirty="0" smtClean="0"/>
              <a:t>make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sure </a:t>
            </a:r>
            <a:r>
              <a:rPr lang="en-US" altLang="zh-CN" dirty="0"/>
              <a:t>your group members can answer them.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en-US" altLang="zh-CN" dirty="0" smtClean="0"/>
              <a:t> Ask </a:t>
            </a:r>
            <a:r>
              <a:rPr lang="en-US" altLang="zh-CN" dirty="0"/>
              <a:t>your group to comment on your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questions </a:t>
            </a:r>
            <a:r>
              <a:rPr lang="en-US" altLang="zh-CN" dirty="0"/>
              <a:t>and invite them to help you </a:t>
            </a:r>
            <a:r>
              <a:rPr lang="en-US" altLang="zh-CN" dirty="0" smtClean="0"/>
              <a:t>improve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the </a:t>
            </a:r>
            <a:r>
              <a:rPr lang="en-US" altLang="zh-CN" dirty="0"/>
              <a:t>questions.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4. </a:t>
            </a:r>
            <a:r>
              <a:rPr lang="en-US" altLang="zh-CN" dirty="0" smtClean="0"/>
              <a:t> Organize </a:t>
            </a:r>
            <a:r>
              <a:rPr lang="en-US" altLang="zh-CN" dirty="0"/>
              <a:t>your group discussion.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83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Word master:</a:t>
            </a:r>
            <a:endParaRPr lang="zh-CN" altLang="zh-CN" dirty="0"/>
          </a:p>
          <a:p>
            <a:pPr marL="514350" indent="-514350">
              <a:buAutoNum type="arabicPeriod"/>
            </a:pPr>
            <a:r>
              <a:rPr lang="en-US" altLang="zh-CN" dirty="0" smtClean="0"/>
              <a:t>Collect </a:t>
            </a:r>
            <a:r>
              <a:rPr lang="en-US" altLang="zh-CN" dirty="0"/>
              <a:t>words or phrases related to the </a:t>
            </a:r>
            <a:r>
              <a:rPr lang="en-US" altLang="zh-CN" dirty="0" smtClean="0"/>
              <a:t>roller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roaster </a:t>
            </a:r>
            <a:r>
              <a:rPr lang="en-US" altLang="zh-CN" dirty="0"/>
              <a:t>riding experiences. Choose at least </a:t>
            </a:r>
            <a:r>
              <a:rPr lang="en-US" altLang="zh-CN" dirty="0" smtClean="0"/>
              <a:t> five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words</a:t>
            </a:r>
            <a:r>
              <a:rPr lang="en-US" altLang="zh-CN" dirty="0"/>
              <a:t>, prepare explanations for </a:t>
            </a:r>
            <a:r>
              <a:rPr lang="en-US" altLang="zh-CN" dirty="0" smtClean="0"/>
              <a:t>each word, and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think </a:t>
            </a:r>
            <a:r>
              <a:rPr lang="en-US" altLang="zh-CN" dirty="0"/>
              <a:t>about the reasons </a:t>
            </a:r>
            <a:r>
              <a:rPr lang="en-US" altLang="zh-CN" dirty="0" smtClean="0"/>
              <a:t>for choosing </a:t>
            </a:r>
            <a:r>
              <a:rPr lang="en-US" altLang="zh-CN" dirty="0"/>
              <a:t>them.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en-US" altLang="zh-CN" dirty="0" smtClean="0"/>
              <a:t> Share </a:t>
            </a:r>
            <a:r>
              <a:rPr lang="en-US" altLang="zh-CN" dirty="0"/>
              <a:t>your words in your group.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3</a:t>
            </a:r>
            <a:r>
              <a:rPr lang="en-US" altLang="zh-CN" dirty="0" smtClean="0"/>
              <a:t>.  </a:t>
            </a:r>
            <a:r>
              <a:rPr lang="en-US" altLang="zh-CN" dirty="0"/>
              <a:t>Ask your group members to add more words </a:t>
            </a:r>
            <a:endParaRPr lang="en-US" altLang="zh-CN" dirty="0" smtClean="0"/>
          </a:p>
          <a:p>
            <a:pPr marL="95250" indent="-9525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and </a:t>
            </a:r>
            <a:r>
              <a:rPr lang="en-US" altLang="zh-CN" dirty="0"/>
              <a:t>explain the reasons.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6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598</Words>
  <Application>Microsoft Office PowerPoint</Application>
  <PresentationFormat>全屏显示(4:3)</PresentationFormat>
  <Paragraphs>86</Paragraphs>
  <Slides>14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Oral presentation</vt:lpstr>
      <vt:lpstr>Reading circle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Discussion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118</cp:revision>
  <dcterms:created xsi:type="dcterms:W3CDTF">2018-07-04T15:07:56Z</dcterms:created>
  <dcterms:modified xsi:type="dcterms:W3CDTF">2019-01-24T02:06:59Z</dcterms:modified>
</cp:coreProperties>
</file>