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60" r:id="rId4"/>
    <p:sldId id="268" r:id="rId5"/>
    <p:sldId id="258" r:id="rId6"/>
    <p:sldId id="266" r:id="rId7"/>
    <p:sldId id="263" r:id="rId8"/>
    <p:sldId id="267" r:id="rId9"/>
    <p:sldId id="265"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2019/1/24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1285860"/>
            <a:ext cx="8229600" cy="1143000"/>
          </a:xfrm>
        </p:spPr>
        <p:txBody>
          <a:bodyPr>
            <a:normAutofit/>
          </a:bodyPr>
          <a:lstStyle/>
          <a:p>
            <a:r>
              <a:rPr lang="en-US" altLang="zh-CN" dirty="0" smtClean="0"/>
              <a:t>Down the Drain</a:t>
            </a:r>
            <a:endParaRPr lang="zh-CN" altLang="en-US" dirty="0"/>
          </a:p>
        </p:txBody>
      </p:sp>
      <p:sp>
        <p:nvSpPr>
          <p:cNvPr id="3" name="内容占位符 2"/>
          <p:cNvSpPr>
            <a:spLocks noGrp="1"/>
          </p:cNvSpPr>
          <p:nvPr>
            <p:ph idx="1"/>
          </p:nvPr>
        </p:nvSpPr>
        <p:spPr/>
        <p:txBody>
          <a:bodyPr/>
          <a:lstStyle/>
          <a:p>
            <a:pPr marL="0" indent="0" algn="ctr">
              <a:buNone/>
            </a:pPr>
            <a:endParaRPr lang="en-US" altLang="zh-CN" dirty="0"/>
          </a:p>
          <a:p>
            <a:pPr marL="0" indent="0" algn="ctr">
              <a:buNone/>
            </a:pPr>
            <a:endParaRPr lang="en-US" altLang="zh-CN" dirty="0" smtClean="0"/>
          </a:p>
          <a:p>
            <a:pPr marL="0" indent="0" algn="ctr">
              <a:buNone/>
            </a:pPr>
            <a:r>
              <a:rPr lang="zh-CN" altLang="en-US" b="1" dirty="0" smtClean="0"/>
              <a:t>别扔了！</a:t>
            </a:r>
            <a:endParaRPr lang="en-US" altLang="zh-CN" b="1" dirty="0" smtClean="0"/>
          </a:p>
        </p:txBody>
      </p:sp>
      <p:sp>
        <p:nvSpPr>
          <p:cNvPr id="4" name="矩形 3"/>
          <p:cNvSpPr/>
          <p:nvPr/>
        </p:nvSpPr>
        <p:spPr>
          <a:xfrm>
            <a:off x="357158" y="357166"/>
            <a:ext cx="2928958" cy="461665"/>
          </a:xfrm>
          <a:prstGeom prst="rect">
            <a:avLst/>
          </a:prstGeom>
        </p:spPr>
        <p:txBody>
          <a:bodyPr wrap="square">
            <a:spAutoFit/>
          </a:bodyPr>
          <a:lstStyle/>
          <a:p>
            <a:r>
              <a:rPr lang="zh-CN" altLang="en-US" sz="2400" b="1" dirty="0" smtClean="0">
                <a:latin typeface="+mj-ea"/>
                <a:ea typeface="+mj-ea"/>
              </a:rPr>
              <a:t>多维阅读第</a:t>
            </a:r>
            <a:r>
              <a:rPr lang="en-US" altLang="zh-CN" sz="2400" b="1" dirty="0" smtClean="0">
                <a:latin typeface="+mj-ea"/>
                <a:ea typeface="+mj-ea"/>
              </a:rPr>
              <a:t>16</a:t>
            </a:r>
            <a:r>
              <a:rPr lang="zh-CN" altLang="en-US" sz="2400" b="1" dirty="0" smtClean="0">
                <a:latin typeface="+mj-ea"/>
                <a:ea typeface="+mj-ea"/>
              </a:rPr>
              <a:t>级</a:t>
            </a:r>
            <a:endParaRPr lang="en-US" altLang="zh-CN" sz="2400" b="1" dirty="0" smtClean="0">
              <a:latin typeface="+mj-ea"/>
              <a:ea typeface="+mj-ea"/>
            </a:endParaRPr>
          </a:p>
        </p:txBody>
      </p:sp>
    </p:spTree>
    <p:extLst>
      <p:ext uri="{BB962C8B-B14F-4D97-AF65-F5344CB8AC3E}">
        <p14:creationId xmlns:p14="http://schemas.microsoft.com/office/powerpoint/2010/main" val="28197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92D050"/>
          </a:solidFill>
        </p:spPr>
        <p:txBody>
          <a:bodyPr>
            <a:normAutofit/>
          </a:bodyPr>
          <a:lstStyle/>
          <a:p>
            <a:r>
              <a:rPr lang="en-US" altLang="zh-CN" sz="4000" dirty="0"/>
              <a:t>What can you see </a:t>
            </a:r>
            <a:r>
              <a:rPr lang="en-US" altLang="zh-CN" sz="4000" dirty="0" smtClean="0"/>
              <a:t>from </a:t>
            </a:r>
            <a:r>
              <a:rPr lang="en-US" altLang="zh-CN" sz="4000" dirty="0"/>
              <a:t>the cover?</a:t>
            </a:r>
            <a:endParaRPr lang="zh-CN" altLang="en-US" sz="4000" dirty="0"/>
          </a:p>
        </p:txBody>
      </p:sp>
      <p:sp>
        <p:nvSpPr>
          <p:cNvPr id="5" name="TextBox 4"/>
          <p:cNvSpPr txBox="1"/>
          <p:nvPr/>
        </p:nvSpPr>
        <p:spPr>
          <a:xfrm>
            <a:off x="4499992" y="1582688"/>
            <a:ext cx="4392488" cy="5016758"/>
          </a:xfrm>
          <a:prstGeom prst="rect">
            <a:avLst/>
          </a:prstGeom>
          <a:solidFill>
            <a:schemeClr val="accent3">
              <a:lumMod val="60000"/>
              <a:lumOff val="40000"/>
            </a:schemeClr>
          </a:solidFill>
        </p:spPr>
        <p:txBody>
          <a:bodyPr wrap="square" rtlCol="0">
            <a:spAutoFit/>
          </a:bodyPr>
          <a:lstStyle/>
          <a:p>
            <a:pPr marL="285750" indent="-285750">
              <a:buFont typeface="Wingdings" pitchFamily="2" charset="2"/>
              <a:buChar char="ü"/>
            </a:pPr>
            <a:r>
              <a:rPr lang="en-US" altLang="zh-CN" sz="3200" dirty="0" smtClean="0">
                <a:latin typeface="Times New Roman" pitchFamily="18" charset="0"/>
                <a:cs typeface="Times New Roman" pitchFamily="18" charset="0"/>
              </a:rPr>
              <a:t>What’s </a:t>
            </a:r>
            <a:r>
              <a:rPr lang="en-US" altLang="zh-CN" sz="3200" dirty="0">
                <a:latin typeface="Times New Roman" pitchFamily="18" charset="0"/>
                <a:cs typeface="Times New Roman" pitchFamily="18" charset="0"/>
              </a:rPr>
              <a:t>the title and what do you think the meaning of the title is? </a:t>
            </a:r>
          </a:p>
          <a:p>
            <a:pPr marL="285750" indent="-285750">
              <a:buFont typeface="Wingdings" pitchFamily="2" charset="2"/>
              <a:buChar char="ü"/>
            </a:pPr>
            <a:r>
              <a:rPr lang="en-US" altLang="zh-CN" sz="3200" dirty="0" smtClean="0">
                <a:latin typeface="Times New Roman" pitchFamily="18" charset="0"/>
                <a:cs typeface="Times New Roman" pitchFamily="18" charset="0"/>
              </a:rPr>
              <a:t>What </a:t>
            </a:r>
            <a:r>
              <a:rPr lang="en-US" altLang="zh-CN" sz="3200" dirty="0">
                <a:latin typeface="Times New Roman" pitchFamily="18" charset="0"/>
                <a:cs typeface="Times New Roman" pitchFamily="18" charset="0"/>
              </a:rPr>
              <a:t>usually goes </a:t>
            </a:r>
            <a:r>
              <a:rPr lang="en-US" altLang="zh-CN" sz="3200" b="1" dirty="0">
                <a:latin typeface="Times New Roman" pitchFamily="18" charset="0"/>
                <a:cs typeface="Times New Roman" pitchFamily="18" charset="0"/>
              </a:rPr>
              <a:t>down the </a:t>
            </a:r>
            <a:r>
              <a:rPr lang="en-US" altLang="zh-CN" sz="3200" b="1" dirty="0" smtClean="0">
                <a:latin typeface="Times New Roman" pitchFamily="18" charset="0"/>
                <a:cs typeface="Times New Roman" pitchFamily="18" charset="0"/>
              </a:rPr>
              <a:t>drain</a:t>
            </a:r>
            <a:r>
              <a:rPr lang="en-US" altLang="zh-CN" sz="3200" dirty="0" smtClean="0">
                <a:latin typeface="Times New Roman" pitchFamily="18" charset="0"/>
                <a:cs typeface="Times New Roman" pitchFamily="18" charset="0"/>
              </a:rPr>
              <a:t>?</a:t>
            </a:r>
          </a:p>
          <a:p>
            <a:pPr marL="285750" indent="-285750">
              <a:buFont typeface="Wingdings" pitchFamily="2" charset="2"/>
              <a:buChar char="ü"/>
            </a:pPr>
            <a:r>
              <a:rPr lang="en-US" altLang="zh-CN" sz="3200" dirty="0" smtClean="0">
                <a:latin typeface="Times New Roman" pitchFamily="18" charset="0"/>
                <a:cs typeface="Times New Roman" pitchFamily="18" charset="0"/>
              </a:rPr>
              <a:t>Look </a:t>
            </a:r>
            <a:r>
              <a:rPr lang="en-US" altLang="zh-CN" sz="3200" dirty="0">
                <a:latin typeface="Times New Roman" pitchFamily="18" charset="0"/>
                <a:cs typeface="Times New Roman" pitchFamily="18" charset="0"/>
              </a:rPr>
              <a:t>at the cover, is there anything unusual running from the drain into the river? What are they? </a:t>
            </a:r>
            <a:endParaRPr lang="en-US" altLang="zh-CN" sz="3200"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828879"/>
            <a:ext cx="3457575"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393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92D050"/>
          </a:solidFill>
        </p:spPr>
        <p:txBody>
          <a:bodyPr>
            <a:normAutofit/>
          </a:bodyPr>
          <a:lstStyle/>
          <a:p>
            <a:r>
              <a:rPr lang="en-US" altLang="zh-CN" sz="4000" dirty="0"/>
              <a:t>What </a:t>
            </a:r>
            <a:r>
              <a:rPr lang="en-US" altLang="zh-CN" sz="4000" dirty="0" smtClean="0"/>
              <a:t>might happen in the story?</a:t>
            </a:r>
            <a:endParaRPr lang="zh-CN" altLang="en-US" sz="4000" dirty="0"/>
          </a:p>
        </p:txBody>
      </p:sp>
      <p:sp>
        <p:nvSpPr>
          <p:cNvPr id="5" name="TextBox 4"/>
          <p:cNvSpPr txBox="1"/>
          <p:nvPr/>
        </p:nvSpPr>
        <p:spPr>
          <a:xfrm>
            <a:off x="4499992" y="1484784"/>
            <a:ext cx="4536504" cy="5509200"/>
          </a:xfrm>
          <a:prstGeom prst="rect">
            <a:avLst/>
          </a:prstGeom>
          <a:solidFill>
            <a:schemeClr val="accent3">
              <a:lumMod val="60000"/>
              <a:lumOff val="40000"/>
            </a:schemeClr>
          </a:solidFill>
        </p:spPr>
        <p:txBody>
          <a:bodyPr wrap="square" rtlCol="0">
            <a:spAutoFit/>
          </a:bodyPr>
          <a:lstStyle/>
          <a:p>
            <a:pPr marL="285750" indent="-285750">
              <a:buFont typeface="Wingdings" pitchFamily="2" charset="2"/>
              <a:buChar char="ü"/>
            </a:pPr>
            <a:r>
              <a:rPr lang="en-US" altLang="zh-CN" sz="3200" dirty="0">
                <a:latin typeface="Times New Roman" pitchFamily="18" charset="0"/>
                <a:cs typeface="Times New Roman" pitchFamily="18" charset="0"/>
              </a:rPr>
              <a:t>Where do you think </a:t>
            </a:r>
            <a:r>
              <a:rPr lang="en-US" altLang="zh-CN" sz="3200" dirty="0" smtClean="0">
                <a:latin typeface="Times New Roman" pitchFamily="18" charset="0"/>
                <a:cs typeface="Times New Roman" pitchFamily="18" charset="0"/>
              </a:rPr>
              <a:t>the socks and spoons </a:t>
            </a:r>
            <a:r>
              <a:rPr lang="en-US" altLang="zh-CN" sz="3200" dirty="0">
                <a:latin typeface="Times New Roman" pitchFamily="18" charset="0"/>
                <a:cs typeface="Times New Roman" pitchFamily="18" charset="0"/>
              </a:rPr>
              <a:t>are from?</a:t>
            </a:r>
          </a:p>
          <a:p>
            <a:pPr marL="285750" indent="-285750">
              <a:buFont typeface="Wingdings" pitchFamily="2" charset="2"/>
              <a:buChar char="ü"/>
            </a:pPr>
            <a:r>
              <a:rPr lang="en-US" altLang="zh-CN" sz="3200" dirty="0">
                <a:latin typeface="Times New Roman" pitchFamily="18" charset="0"/>
                <a:cs typeface="Times New Roman" pitchFamily="18" charset="0"/>
              </a:rPr>
              <a:t>Who do you think throw them into the drain?</a:t>
            </a:r>
          </a:p>
          <a:p>
            <a:pPr marL="285750" indent="-285750">
              <a:buFont typeface="Wingdings" pitchFamily="2" charset="2"/>
              <a:buChar char="ü"/>
            </a:pPr>
            <a:r>
              <a:rPr lang="en-US" altLang="zh-CN" sz="3200" dirty="0" smtClean="0">
                <a:latin typeface="Times New Roman" pitchFamily="18" charset="0"/>
                <a:cs typeface="Times New Roman" pitchFamily="18" charset="0"/>
              </a:rPr>
              <a:t>Why </a:t>
            </a:r>
            <a:r>
              <a:rPr lang="en-US" altLang="zh-CN" sz="3200" dirty="0">
                <a:latin typeface="Times New Roman" pitchFamily="18" charset="0"/>
                <a:cs typeface="Times New Roman" pitchFamily="18" charset="0"/>
              </a:rPr>
              <a:t>do you think they’re thrown into the drain? </a:t>
            </a:r>
          </a:p>
          <a:p>
            <a:pPr marL="285750" indent="-285750">
              <a:buFont typeface="Wingdings" pitchFamily="2" charset="2"/>
              <a:buChar char="ü"/>
            </a:pPr>
            <a:r>
              <a:rPr lang="en-US" altLang="zh-CN" sz="3200" dirty="0">
                <a:latin typeface="Times New Roman" pitchFamily="18" charset="0"/>
                <a:cs typeface="Times New Roman" pitchFamily="18" charset="0"/>
              </a:rPr>
              <a:t>What effect do you think they will </a:t>
            </a:r>
            <a:r>
              <a:rPr lang="en-US" altLang="zh-CN" sz="3200" dirty="0" smtClean="0">
                <a:latin typeface="Times New Roman" pitchFamily="18" charset="0"/>
                <a:cs typeface="Times New Roman" pitchFamily="18" charset="0"/>
              </a:rPr>
              <a:t>hav</a:t>
            </a:r>
            <a:r>
              <a:rPr lang="en-US" altLang="zh-CN" sz="3200" dirty="0" smtClean="0">
                <a:latin typeface="Times New Roman" pitchFamily="18" charset="0"/>
                <a:cs typeface="Times New Roman" pitchFamily="18" charset="0"/>
              </a:rPr>
              <a:t>e </a:t>
            </a:r>
            <a:r>
              <a:rPr lang="en-US" altLang="zh-CN" sz="3200" dirty="0">
                <a:latin typeface="Times New Roman" pitchFamily="18" charset="0"/>
                <a:cs typeface="Times New Roman" pitchFamily="18" charset="0"/>
              </a:rPr>
              <a:t>on the river? </a:t>
            </a:r>
            <a:endParaRPr lang="zh-CN" altLang="en-US" sz="32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77196"/>
            <a:ext cx="3457575"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913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28596" y="44624"/>
            <a:ext cx="8607900" cy="1800200"/>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smtClean="0"/>
              <a:t>Please read the book, answer the following questions and work out the structure of the story.  </a:t>
            </a:r>
          </a:p>
        </p:txBody>
      </p:sp>
      <p:sp>
        <p:nvSpPr>
          <p:cNvPr id="6" name="标题 1"/>
          <p:cNvSpPr txBox="1">
            <a:spLocks/>
          </p:cNvSpPr>
          <p:nvPr/>
        </p:nvSpPr>
        <p:spPr>
          <a:xfrm>
            <a:off x="0" y="1844824"/>
            <a:ext cx="9036496" cy="5013176"/>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just">
              <a:buFont typeface="Wingdings" pitchFamily="2" charset="2"/>
              <a:buChar char="Ø"/>
            </a:pPr>
            <a:r>
              <a:rPr lang="en-US" altLang="zh-CN" sz="3200" dirty="0" smtClean="0">
                <a:latin typeface="Times New Roman" pitchFamily="18" charset="0"/>
                <a:cs typeface="Times New Roman" pitchFamily="18" charset="0"/>
              </a:rPr>
              <a:t>What did Kat and Jack like doing by the river?</a:t>
            </a:r>
            <a:endParaRPr lang="en-US" altLang="zh-CN" sz="3200" dirty="0">
              <a:latin typeface="Times New Roman" pitchFamily="18" charset="0"/>
              <a:cs typeface="Times New Roman" pitchFamily="18" charset="0"/>
            </a:endParaRPr>
          </a:p>
          <a:p>
            <a:pPr marL="457200" indent="-457200" algn="just">
              <a:buFont typeface="Wingdings" pitchFamily="2" charset="2"/>
              <a:buChar char="Ø"/>
            </a:pPr>
            <a:r>
              <a:rPr lang="en-US" altLang="zh-CN" sz="3200" dirty="0" smtClean="0">
                <a:latin typeface="Times New Roman" pitchFamily="18" charset="0"/>
                <a:cs typeface="Times New Roman" pitchFamily="18" charset="0"/>
              </a:rPr>
              <a:t>What was the “Down the drain” game?</a:t>
            </a:r>
            <a:endParaRPr lang="en-US" altLang="zh-CN" sz="3200" dirty="0">
              <a:latin typeface="Times New Roman" pitchFamily="18" charset="0"/>
              <a:cs typeface="Times New Roman" pitchFamily="18" charset="0"/>
            </a:endParaRPr>
          </a:p>
          <a:p>
            <a:pPr marL="457200" indent="-457200" algn="just">
              <a:buFont typeface="Wingdings" pitchFamily="2" charset="2"/>
              <a:buChar char="Ø"/>
            </a:pPr>
            <a:r>
              <a:rPr lang="en-US" altLang="zh-CN" sz="3200" dirty="0" smtClean="0">
                <a:latin typeface="Times New Roman" pitchFamily="18" charset="0"/>
                <a:cs typeface="Times New Roman" pitchFamily="18" charset="0"/>
              </a:rPr>
              <a:t>What did Kat and Jack put into the drain? What couldn’t run into the river? Why?</a:t>
            </a:r>
            <a:endParaRPr lang="en-US" altLang="zh-CN" sz="3200" dirty="0">
              <a:latin typeface="Times New Roman" pitchFamily="18" charset="0"/>
              <a:cs typeface="Times New Roman" pitchFamily="18" charset="0"/>
            </a:endParaRPr>
          </a:p>
          <a:p>
            <a:pPr marL="457200" indent="-457200" algn="just">
              <a:buFont typeface="Wingdings" pitchFamily="2" charset="2"/>
              <a:buChar char="Ø"/>
            </a:pPr>
            <a:r>
              <a:rPr lang="en-US" altLang="zh-CN" sz="3200" dirty="0" smtClean="0">
                <a:latin typeface="Times New Roman" pitchFamily="18" charset="0"/>
                <a:cs typeface="Times New Roman" pitchFamily="18" charset="0"/>
              </a:rPr>
              <a:t>What happened to </a:t>
            </a:r>
            <a:r>
              <a:rPr lang="en-US" altLang="zh-CN" sz="3200" dirty="0" err="1" smtClean="0">
                <a:latin typeface="Times New Roman" pitchFamily="18" charset="0"/>
                <a:cs typeface="Times New Roman" pitchFamily="18" charset="0"/>
              </a:rPr>
              <a:t>Mrs</a:t>
            </a:r>
            <a:r>
              <a:rPr lang="en-US" altLang="zh-CN" sz="3200" dirty="0" smtClean="0">
                <a:latin typeface="Times New Roman" pitchFamily="18" charset="0"/>
                <a:cs typeface="Times New Roman" pitchFamily="18" charset="0"/>
              </a:rPr>
              <a:t> Duggan one day when she was going out in her new shoes? </a:t>
            </a:r>
            <a:endParaRPr lang="en-US" altLang="zh-CN" sz="3200" dirty="0">
              <a:latin typeface="Times New Roman" pitchFamily="18" charset="0"/>
              <a:cs typeface="Times New Roman" pitchFamily="18" charset="0"/>
            </a:endParaRPr>
          </a:p>
          <a:p>
            <a:pPr marL="457200" indent="-457200" algn="just">
              <a:buFont typeface="Wingdings" pitchFamily="2" charset="2"/>
              <a:buChar char="Ø"/>
            </a:pPr>
            <a:r>
              <a:rPr lang="en-US" altLang="zh-CN" sz="3200" dirty="0" smtClean="0">
                <a:latin typeface="Times New Roman" pitchFamily="18" charset="0"/>
                <a:cs typeface="Times New Roman" pitchFamily="18" charset="0"/>
              </a:rPr>
              <a:t>How was the problem solved? Why did </a:t>
            </a:r>
            <a:r>
              <a:rPr lang="en-US" altLang="zh-CN" sz="3200" dirty="0" err="1" smtClean="0">
                <a:latin typeface="Times New Roman" pitchFamily="18" charset="0"/>
                <a:cs typeface="Times New Roman" pitchFamily="18" charset="0"/>
              </a:rPr>
              <a:t>Mr</a:t>
            </a:r>
            <a:r>
              <a:rPr lang="en-US" altLang="zh-CN" sz="3200" dirty="0" smtClean="0">
                <a:latin typeface="Times New Roman" pitchFamily="18" charset="0"/>
                <a:cs typeface="Times New Roman" pitchFamily="18" charset="0"/>
              </a:rPr>
              <a:t> and </a:t>
            </a:r>
            <a:r>
              <a:rPr lang="en-US" altLang="zh-CN" sz="3200" dirty="0" err="1" smtClean="0">
                <a:latin typeface="Times New Roman" pitchFamily="18" charset="0"/>
                <a:cs typeface="Times New Roman" pitchFamily="18" charset="0"/>
              </a:rPr>
              <a:t>Mrs</a:t>
            </a:r>
            <a:r>
              <a:rPr lang="en-US" altLang="zh-CN" sz="3200" dirty="0" smtClean="0">
                <a:latin typeface="Times New Roman" pitchFamily="18" charset="0"/>
                <a:cs typeface="Times New Roman" pitchFamily="18" charset="0"/>
              </a:rPr>
              <a:t> Duggan get angry? </a:t>
            </a:r>
            <a:endParaRPr lang="en-US" altLang="zh-CN" sz="3200" dirty="0">
              <a:latin typeface="Times New Roman" pitchFamily="18" charset="0"/>
              <a:cs typeface="Times New Roman" pitchFamily="18" charset="0"/>
            </a:endParaRPr>
          </a:p>
          <a:p>
            <a:pPr marL="457200" indent="-457200" algn="just">
              <a:buFont typeface="Wingdings" pitchFamily="2" charset="2"/>
              <a:buChar char="Ø"/>
            </a:pPr>
            <a:r>
              <a:rPr lang="en-US" altLang="zh-CN" sz="3200" dirty="0" smtClean="0">
                <a:latin typeface="Times New Roman" pitchFamily="18" charset="0"/>
                <a:cs typeface="Times New Roman" pitchFamily="18" charset="0"/>
              </a:rPr>
              <a:t>What did the </a:t>
            </a:r>
            <a:r>
              <a:rPr lang="en-US" altLang="zh-CN" sz="3200" dirty="0" err="1" smtClean="0">
                <a:latin typeface="Times New Roman" pitchFamily="18" charset="0"/>
                <a:cs typeface="Times New Roman" pitchFamily="18" charset="0"/>
              </a:rPr>
              <a:t>Duggans</a:t>
            </a:r>
            <a:r>
              <a:rPr lang="en-US" altLang="zh-CN" sz="3200" dirty="0" smtClean="0">
                <a:latin typeface="Times New Roman" pitchFamily="18" charset="0"/>
                <a:cs typeface="Times New Roman" pitchFamily="18" charset="0"/>
              </a:rPr>
              <a:t> do on the beach on weekends? Why do you think they did so?</a:t>
            </a:r>
            <a:endParaRPr lang="zh-CN" altLang="zh-CN" sz="3200" dirty="0">
              <a:latin typeface="Times New Roman" pitchFamily="18" charset="0"/>
              <a:cs typeface="Times New Roman" pitchFamily="18" charset="0"/>
            </a:endParaRPr>
          </a:p>
        </p:txBody>
      </p:sp>
    </p:spTree>
    <p:extLst>
      <p:ext uri="{BB962C8B-B14F-4D97-AF65-F5344CB8AC3E}">
        <p14:creationId xmlns:p14="http://schemas.microsoft.com/office/powerpoint/2010/main" val="171356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285721" y="2348880"/>
            <a:ext cx="8643998" cy="1728192"/>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smtClean="0"/>
              <a:t>Please read the book, and </a:t>
            </a:r>
            <a:r>
              <a:rPr lang="en-US" altLang="zh-CN" sz="4000" dirty="0"/>
              <a:t>add necessary information to finish </a:t>
            </a:r>
            <a:r>
              <a:rPr lang="en-US" altLang="zh-CN" sz="4000" dirty="0" smtClean="0"/>
              <a:t>your </a:t>
            </a:r>
            <a:r>
              <a:rPr lang="en-US" altLang="zh-CN" sz="4000" dirty="0"/>
              <a:t>mind map</a:t>
            </a:r>
            <a:r>
              <a:rPr lang="en-US" altLang="zh-CN" sz="4000" dirty="0" smtClean="0"/>
              <a:t>.</a:t>
            </a:r>
            <a:endParaRPr lang="zh-CN" altLang="en-US" sz="4000" dirty="0"/>
          </a:p>
        </p:txBody>
      </p:sp>
    </p:spTree>
    <p:extLst>
      <p:ext uri="{BB962C8B-B14F-4D97-AF65-F5344CB8AC3E}">
        <p14:creationId xmlns:p14="http://schemas.microsoft.com/office/powerpoint/2010/main" val="422737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285720" y="116632"/>
            <a:ext cx="8643998" cy="1224136"/>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a:t>Please work with your partner, retell the story and </a:t>
            </a:r>
            <a:r>
              <a:rPr lang="en-US" altLang="zh-CN" sz="4000" dirty="0" smtClean="0"/>
              <a:t>think about: </a:t>
            </a:r>
            <a:endParaRPr lang="en-US" altLang="zh-CN" sz="4000" dirty="0"/>
          </a:p>
        </p:txBody>
      </p:sp>
      <p:sp>
        <p:nvSpPr>
          <p:cNvPr id="6" name="标题 1"/>
          <p:cNvSpPr txBox="1">
            <a:spLocks/>
          </p:cNvSpPr>
          <p:nvPr/>
        </p:nvSpPr>
        <p:spPr>
          <a:xfrm>
            <a:off x="285720" y="1785926"/>
            <a:ext cx="8661648" cy="2592288"/>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1325" indent="-441325" algn="just">
              <a:buFont typeface="Wingdings" pitchFamily="2" charset="2"/>
              <a:buChar char="ü"/>
            </a:pPr>
            <a:r>
              <a:rPr lang="en-US" altLang="zh-CN" sz="4000" dirty="0" smtClean="0">
                <a:latin typeface="Times New Roman" pitchFamily="18" charset="0"/>
                <a:cs typeface="Times New Roman" pitchFamily="18" charset="0"/>
              </a:rPr>
              <a:t>What </a:t>
            </a:r>
            <a:r>
              <a:rPr lang="en-US" altLang="zh-CN" sz="4000" dirty="0">
                <a:latin typeface="Times New Roman" pitchFamily="18" charset="0"/>
                <a:cs typeface="Times New Roman" pitchFamily="18" charset="0"/>
              </a:rPr>
              <a:t>did </a:t>
            </a:r>
            <a:r>
              <a:rPr lang="en-US" altLang="zh-CN" sz="4000" dirty="0" err="1">
                <a:latin typeface="Times New Roman" pitchFamily="18" charset="0"/>
                <a:cs typeface="Times New Roman" pitchFamily="18" charset="0"/>
              </a:rPr>
              <a:t>Mr</a:t>
            </a:r>
            <a:r>
              <a:rPr lang="en-US" altLang="zh-CN" sz="4000" dirty="0">
                <a:latin typeface="Times New Roman" pitchFamily="18" charset="0"/>
                <a:cs typeface="Times New Roman" pitchFamily="18" charset="0"/>
              </a:rPr>
              <a:t> and Ms </a:t>
            </a:r>
            <a:r>
              <a:rPr lang="en-US" altLang="zh-CN" sz="4000" dirty="0" err="1">
                <a:latin typeface="Times New Roman" pitchFamily="18" charset="0"/>
                <a:cs typeface="Times New Roman" pitchFamily="18" charset="0"/>
              </a:rPr>
              <a:t>Duggans</a:t>
            </a:r>
            <a:r>
              <a:rPr lang="en-US" altLang="zh-CN" sz="4000" dirty="0">
                <a:latin typeface="Times New Roman" pitchFamily="18" charset="0"/>
                <a:cs typeface="Times New Roman" pitchFamily="18" charset="0"/>
              </a:rPr>
              <a:t> do and say to their children when they found the problem of the drain and after the problem was solved? </a:t>
            </a:r>
            <a:endParaRPr lang="zh-CN" altLang="zh-CN" sz="4000" dirty="0">
              <a:latin typeface="Times New Roman" pitchFamily="18" charset="0"/>
              <a:cs typeface="Times New Roman" pitchFamily="18" charset="0"/>
            </a:endParaRPr>
          </a:p>
        </p:txBody>
      </p:sp>
      <p:sp>
        <p:nvSpPr>
          <p:cNvPr id="8" name="标题 1"/>
          <p:cNvSpPr txBox="1">
            <a:spLocks/>
          </p:cNvSpPr>
          <p:nvPr/>
        </p:nvSpPr>
        <p:spPr>
          <a:xfrm>
            <a:off x="285720" y="4643446"/>
            <a:ext cx="8661648" cy="1368152"/>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41325" indent="-441325" algn="just">
              <a:buFont typeface="Wingdings" pitchFamily="2" charset="2"/>
              <a:buChar char="ü"/>
            </a:pPr>
            <a:r>
              <a:rPr lang="en-US" altLang="zh-CN" sz="4000" dirty="0" smtClean="0">
                <a:latin typeface="Times New Roman" pitchFamily="18" charset="0"/>
                <a:cs typeface="Times New Roman" pitchFamily="18" charset="0"/>
              </a:rPr>
              <a:t>What </a:t>
            </a:r>
            <a:r>
              <a:rPr lang="en-US" altLang="zh-CN" sz="4000" dirty="0">
                <a:latin typeface="Times New Roman" pitchFamily="18" charset="0"/>
                <a:cs typeface="Times New Roman" pitchFamily="18" charset="0"/>
              </a:rPr>
              <a:t>do you think of their way of </a:t>
            </a:r>
            <a:r>
              <a:rPr lang="en-US" altLang="zh-CN" sz="4000" dirty="0" smtClean="0">
                <a:latin typeface="Times New Roman" pitchFamily="18" charset="0"/>
                <a:cs typeface="Times New Roman" pitchFamily="18" charset="0"/>
              </a:rPr>
              <a:t>teaching </a:t>
            </a:r>
            <a:r>
              <a:rPr lang="en-US" altLang="zh-CN" sz="4000" dirty="0">
                <a:latin typeface="Times New Roman" pitchFamily="18" charset="0"/>
                <a:cs typeface="Times New Roman" pitchFamily="18" charset="0"/>
              </a:rPr>
              <a:t>their children?</a:t>
            </a:r>
            <a:endParaRPr lang="zh-CN" alt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49265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74638"/>
            <a:ext cx="9144000" cy="2218258"/>
          </a:xfrm>
          <a:solidFill>
            <a:srgbClr val="92D050"/>
          </a:solidFill>
        </p:spPr>
        <p:txBody>
          <a:bodyPr>
            <a:noAutofit/>
          </a:bodyPr>
          <a:lstStyle/>
          <a:p>
            <a:r>
              <a:rPr lang="en-US" altLang="zh-CN" sz="4000" dirty="0" smtClean="0"/>
              <a:t>The family </a:t>
            </a:r>
            <a:r>
              <a:rPr lang="en-US" altLang="zh-CN" sz="4000" dirty="0"/>
              <a:t>will have a “family meeting” to talk about the </a:t>
            </a:r>
            <a:r>
              <a:rPr lang="en-US" altLang="zh-CN" sz="4000" dirty="0" smtClean="0"/>
              <a:t>experience.  </a:t>
            </a:r>
            <a:r>
              <a:rPr lang="en-US" altLang="zh-CN" sz="4000" dirty="0"/>
              <a:t>Please take your role and prepare for the meeting. </a:t>
            </a:r>
            <a:endParaRPr lang="zh-CN" altLang="en-US" sz="4000" dirty="0"/>
          </a:p>
        </p:txBody>
      </p:sp>
      <p:sp>
        <p:nvSpPr>
          <p:cNvPr id="3" name="TextBox 2"/>
          <p:cNvSpPr txBox="1"/>
          <p:nvPr/>
        </p:nvSpPr>
        <p:spPr>
          <a:xfrm>
            <a:off x="467544" y="4797152"/>
            <a:ext cx="1728192" cy="461665"/>
          </a:xfrm>
          <a:prstGeom prst="rect">
            <a:avLst/>
          </a:prstGeom>
          <a:solidFill>
            <a:srgbClr val="FFFF00"/>
          </a:solidFill>
        </p:spPr>
        <p:txBody>
          <a:bodyPr wrap="square" rtlCol="0">
            <a:spAutoFit/>
          </a:bodyPr>
          <a:lstStyle/>
          <a:p>
            <a:r>
              <a:rPr lang="en-US" altLang="zh-CN" sz="2400" b="1" dirty="0" err="1">
                <a:latin typeface="Times New Roman" pitchFamily="18" charset="0"/>
                <a:cs typeface="Times New Roman" pitchFamily="18" charset="0"/>
              </a:rPr>
              <a:t>Mr</a:t>
            </a:r>
            <a:r>
              <a:rPr lang="en-US" altLang="zh-CN" sz="2400" b="1" dirty="0">
                <a:latin typeface="Times New Roman" pitchFamily="18" charset="0"/>
                <a:cs typeface="Times New Roman" pitchFamily="18" charset="0"/>
              </a:rPr>
              <a:t> Duggan</a:t>
            </a:r>
            <a:r>
              <a:rPr lang="en-US" altLang="zh-CN" sz="2400" dirty="0" smtClean="0">
                <a:latin typeface="Times New Roman" pitchFamily="18" charset="0"/>
                <a:cs typeface="Times New Roman" pitchFamily="18" charset="0"/>
              </a:rPr>
              <a:t> </a:t>
            </a:r>
            <a:endParaRPr lang="zh-CN" altLang="en-US" sz="2400" dirty="0">
              <a:latin typeface="Times New Roman" pitchFamily="18" charset="0"/>
              <a:cs typeface="Times New Roman" pitchFamily="18" charset="0"/>
            </a:endParaRPr>
          </a:p>
        </p:txBody>
      </p:sp>
      <p:sp>
        <p:nvSpPr>
          <p:cNvPr id="10" name="TextBox 9"/>
          <p:cNvSpPr txBox="1"/>
          <p:nvPr/>
        </p:nvSpPr>
        <p:spPr>
          <a:xfrm>
            <a:off x="2627784" y="4797152"/>
            <a:ext cx="1872208" cy="461665"/>
          </a:xfrm>
          <a:prstGeom prst="rect">
            <a:avLst/>
          </a:prstGeom>
          <a:solidFill>
            <a:srgbClr val="FFFF00"/>
          </a:solidFill>
        </p:spPr>
        <p:txBody>
          <a:bodyPr wrap="square" rtlCol="0">
            <a:spAutoFit/>
          </a:bodyPr>
          <a:lstStyle/>
          <a:p>
            <a:r>
              <a:rPr lang="en-US" altLang="zh-CN" sz="2400" b="1" dirty="0" err="1" smtClean="0">
                <a:latin typeface="Times New Roman" pitchFamily="18" charset="0"/>
                <a:cs typeface="Times New Roman" pitchFamily="18" charset="0"/>
              </a:rPr>
              <a:t>Mrs</a:t>
            </a:r>
            <a:r>
              <a:rPr lang="en-US" altLang="zh-CN" sz="2400" b="1" dirty="0" smtClean="0">
                <a:latin typeface="Times New Roman" pitchFamily="18" charset="0"/>
                <a:cs typeface="Times New Roman" pitchFamily="18" charset="0"/>
              </a:rPr>
              <a:t> </a:t>
            </a:r>
            <a:r>
              <a:rPr lang="en-US" altLang="zh-CN" sz="2400" b="1" dirty="0">
                <a:latin typeface="Times New Roman" pitchFamily="18" charset="0"/>
                <a:cs typeface="Times New Roman" pitchFamily="18" charset="0"/>
              </a:rPr>
              <a:t>Duggan</a:t>
            </a:r>
            <a:r>
              <a:rPr lang="en-US" altLang="zh-CN" sz="2400" dirty="0" smtClean="0">
                <a:latin typeface="Times New Roman" pitchFamily="18" charset="0"/>
                <a:cs typeface="Times New Roman" pitchFamily="18" charset="0"/>
              </a:rPr>
              <a:t> </a:t>
            </a:r>
            <a:endParaRPr lang="zh-CN" altLang="en-US" sz="2400" dirty="0">
              <a:latin typeface="Times New Roman" pitchFamily="18" charset="0"/>
              <a:cs typeface="Times New Roman" pitchFamily="18" charset="0"/>
            </a:endParaRPr>
          </a:p>
        </p:txBody>
      </p:sp>
      <p:sp>
        <p:nvSpPr>
          <p:cNvPr id="11" name="TextBox 10"/>
          <p:cNvSpPr txBox="1"/>
          <p:nvPr/>
        </p:nvSpPr>
        <p:spPr>
          <a:xfrm>
            <a:off x="5184068" y="4797152"/>
            <a:ext cx="900100" cy="461665"/>
          </a:xfrm>
          <a:prstGeom prst="rect">
            <a:avLst/>
          </a:prstGeom>
          <a:solidFill>
            <a:srgbClr val="FFFF00"/>
          </a:solidFill>
        </p:spPr>
        <p:txBody>
          <a:bodyPr wrap="square" rtlCol="0">
            <a:spAutoFit/>
          </a:bodyPr>
          <a:lstStyle/>
          <a:p>
            <a:r>
              <a:rPr lang="en-US" altLang="zh-CN" sz="2400" b="1" dirty="0" smtClean="0">
                <a:latin typeface="Times New Roman" pitchFamily="18" charset="0"/>
                <a:cs typeface="Times New Roman" pitchFamily="18" charset="0"/>
              </a:rPr>
              <a:t>Jack</a:t>
            </a:r>
            <a:endParaRPr lang="zh-CN" altLang="en-US" sz="2400" dirty="0">
              <a:latin typeface="Times New Roman" pitchFamily="18" charset="0"/>
              <a:cs typeface="Times New Roman" pitchFamily="18" charset="0"/>
            </a:endParaRPr>
          </a:p>
        </p:txBody>
      </p:sp>
      <p:sp>
        <p:nvSpPr>
          <p:cNvPr id="12" name="TextBox 11"/>
          <p:cNvSpPr txBox="1"/>
          <p:nvPr/>
        </p:nvSpPr>
        <p:spPr>
          <a:xfrm>
            <a:off x="7632340" y="4797152"/>
            <a:ext cx="684076" cy="461665"/>
          </a:xfrm>
          <a:prstGeom prst="rect">
            <a:avLst/>
          </a:prstGeom>
          <a:solidFill>
            <a:srgbClr val="FFFF00"/>
          </a:solidFill>
        </p:spPr>
        <p:txBody>
          <a:bodyPr wrap="square" rtlCol="0">
            <a:spAutoFit/>
          </a:bodyPr>
          <a:lstStyle/>
          <a:p>
            <a:r>
              <a:rPr lang="en-US" altLang="zh-CN" sz="2400" b="1" dirty="0" smtClean="0">
                <a:latin typeface="Times New Roman" pitchFamily="18" charset="0"/>
                <a:cs typeface="Times New Roman" pitchFamily="18" charset="0"/>
              </a:rPr>
              <a:t>Kat</a:t>
            </a:r>
            <a:endParaRPr lang="zh-CN" altLang="en-US" sz="2400" dirty="0">
              <a:latin typeface="Times New Roman" pitchFamily="18" charset="0"/>
              <a:cs typeface="Times New Roman" pitchFamily="18" charset="0"/>
            </a:endParaRPr>
          </a:p>
        </p:txBody>
      </p:sp>
      <p:sp>
        <p:nvSpPr>
          <p:cNvPr id="13" name="标题 1"/>
          <p:cNvSpPr txBox="1">
            <a:spLocks/>
          </p:cNvSpPr>
          <p:nvPr/>
        </p:nvSpPr>
        <p:spPr>
          <a:xfrm>
            <a:off x="0" y="5589240"/>
            <a:ext cx="9144000" cy="1268760"/>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4000" dirty="0" smtClean="0"/>
              <a:t>Please refer to Activity 3 in your worksheet. The questions will help you finish the task. </a:t>
            </a:r>
            <a:endParaRPr lang="zh-CN" altLang="en-US"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2882244"/>
            <a:ext cx="1972799" cy="170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8623" y="2809863"/>
            <a:ext cx="1933575" cy="177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2838727"/>
            <a:ext cx="1733550" cy="1746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7" y="2809863"/>
            <a:ext cx="1812974" cy="177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53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74848" y="116632"/>
            <a:ext cx="8661648" cy="720080"/>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a:t>Work in groups and </a:t>
            </a:r>
            <a:r>
              <a:rPr lang="en-US" altLang="zh-CN" sz="4000" smtClean="0"/>
              <a:t>think about: </a:t>
            </a:r>
            <a:endParaRPr lang="en-US" altLang="zh-CN" sz="4000" dirty="0"/>
          </a:p>
        </p:txBody>
      </p:sp>
      <p:sp>
        <p:nvSpPr>
          <p:cNvPr id="6" name="标题 1"/>
          <p:cNvSpPr txBox="1">
            <a:spLocks/>
          </p:cNvSpPr>
          <p:nvPr/>
        </p:nvSpPr>
        <p:spPr>
          <a:xfrm>
            <a:off x="0" y="908720"/>
            <a:ext cx="9144000" cy="144016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65125" indent="-365125" algn="just">
              <a:buFont typeface="Wingdings" pitchFamily="2" charset="2"/>
              <a:buChar char="ü"/>
            </a:pPr>
            <a:r>
              <a:rPr lang="en-US" altLang="zh-CN" sz="4000" dirty="0" smtClean="0">
                <a:latin typeface="Times New Roman" pitchFamily="18" charset="0"/>
                <a:cs typeface="Times New Roman" pitchFamily="18" charset="0"/>
              </a:rPr>
              <a:t>What </a:t>
            </a:r>
            <a:r>
              <a:rPr lang="en-US" altLang="zh-CN" sz="4000" dirty="0">
                <a:latin typeface="Times New Roman" pitchFamily="18" charset="0"/>
                <a:cs typeface="Times New Roman" pitchFamily="18" charset="0"/>
              </a:rPr>
              <a:t>do you think of Kat and Jack’s game “Down the drain”? </a:t>
            </a:r>
            <a:endParaRPr lang="zh-CN" altLang="zh-CN" sz="4000" dirty="0">
              <a:latin typeface="Times New Roman" pitchFamily="18" charset="0"/>
              <a:cs typeface="Times New Roman" pitchFamily="18" charset="0"/>
            </a:endParaRPr>
          </a:p>
        </p:txBody>
      </p:sp>
      <p:sp>
        <p:nvSpPr>
          <p:cNvPr id="7" name="标题 1"/>
          <p:cNvSpPr txBox="1">
            <a:spLocks/>
          </p:cNvSpPr>
          <p:nvPr/>
        </p:nvSpPr>
        <p:spPr>
          <a:xfrm>
            <a:off x="0" y="2420888"/>
            <a:ext cx="9144000" cy="1944216"/>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65125" indent="-365125" algn="just">
              <a:buFont typeface="Wingdings" pitchFamily="2" charset="2"/>
              <a:buChar char="ü"/>
            </a:pPr>
            <a:r>
              <a:rPr lang="en-US" altLang="zh-CN" sz="4000" dirty="0">
                <a:latin typeface="Times New Roman" pitchFamily="18" charset="0"/>
                <a:cs typeface="Times New Roman" pitchFamily="18" charset="0"/>
              </a:rPr>
              <a:t>Have </a:t>
            </a:r>
            <a:r>
              <a:rPr lang="en-US" altLang="zh-CN" sz="4000" dirty="0" smtClean="0">
                <a:latin typeface="Times New Roman" pitchFamily="18" charset="0"/>
                <a:cs typeface="Times New Roman" pitchFamily="18" charset="0"/>
              </a:rPr>
              <a:t>you done </a:t>
            </a:r>
            <a:r>
              <a:rPr lang="en-US" altLang="zh-CN" sz="4000" dirty="0">
                <a:latin typeface="Times New Roman" pitchFamily="18" charset="0"/>
                <a:cs typeface="Times New Roman" pitchFamily="18" charset="0"/>
              </a:rPr>
              <a:t>anything harmful to “kill” seas, lakes and rivers without realizing it?</a:t>
            </a:r>
          </a:p>
        </p:txBody>
      </p:sp>
      <p:sp>
        <p:nvSpPr>
          <p:cNvPr id="8" name="标题 1"/>
          <p:cNvSpPr txBox="1">
            <a:spLocks/>
          </p:cNvSpPr>
          <p:nvPr/>
        </p:nvSpPr>
        <p:spPr>
          <a:xfrm>
            <a:off x="0" y="4437112"/>
            <a:ext cx="9144000" cy="234888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65125" indent="-365125" algn="just">
              <a:buFont typeface="Wingdings" pitchFamily="2" charset="2"/>
              <a:buChar char="ü"/>
            </a:pPr>
            <a:r>
              <a:rPr lang="en-US" altLang="zh-CN" sz="4000" dirty="0">
                <a:latin typeface="Times New Roman" pitchFamily="18" charset="0"/>
                <a:cs typeface="Times New Roman" pitchFamily="18" charset="0"/>
              </a:rPr>
              <a:t>Have you done anything to make up for the </a:t>
            </a:r>
            <a:r>
              <a:rPr lang="en-US" altLang="zh-CN" sz="4000" dirty="0" smtClean="0">
                <a:latin typeface="Times New Roman" pitchFamily="18" charset="0"/>
                <a:cs typeface="Times New Roman" pitchFamily="18" charset="0"/>
              </a:rPr>
              <a:t>mistakes? </a:t>
            </a:r>
            <a:r>
              <a:rPr lang="en-US" altLang="zh-CN" sz="4000" dirty="0">
                <a:latin typeface="Times New Roman" pitchFamily="18" charset="0"/>
                <a:cs typeface="Times New Roman" pitchFamily="18" charset="0"/>
              </a:rPr>
              <a:t>If yes, please introduce what you have done. If no, please tell what you should do in the future.</a:t>
            </a:r>
            <a:endParaRPr lang="zh-CN" alt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0059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179512" y="44624"/>
            <a:ext cx="8964488" cy="1052736"/>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4000" dirty="0" smtClean="0"/>
              <a:t>Choose one of the projects to do:</a:t>
            </a:r>
          </a:p>
        </p:txBody>
      </p:sp>
      <p:sp>
        <p:nvSpPr>
          <p:cNvPr id="5" name="标题 1"/>
          <p:cNvSpPr txBox="1">
            <a:spLocks/>
          </p:cNvSpPr>
          <p:nvPr/>
        </p:nvSpPr>
        <p:spPr>
          <a:xfrm>
            <a:off x="0" y="1130446"/>
            <a:ext cx="9144000" cy="1794498"/>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altLang="zh-CN" sz="2800" dirty="0">
                <a:latin typeface="Times New Roman" pitchFamily="18" charset="0"/>
                <a:cs typeface="Times New Roman" pitchFamily="18" charset="0"/>
              </a:rPr>
              <a:t>(1) If you are Kat/Jack, prepare a speech and write it down to tell your classmates about what you did with the drain, what lesson you’ve learnt from the experience and your advice on how to protect seas, lakes and rivers</a:t>
            </a:r>
            <a:r>
              <a:rPr lang="en-US" altLang="zh-CN" sz="2800" dirty="0" smtClean="0">
                <a:latin typeface="Times New Roman" pitchFamily="18" charset="0"/>
                <a:cs typeface="Times New Roman" pitchFamily="18" charset="0"/>
              </a:rPr>
              <a:t>.</a:t>
            </a:r>
            <a:endParaRPr lang="zh-CN" altLang="zh-CN" sz="2800" dirty="0">
              <a:latin typeface="Times New Roman" pitchFamily="18" charset="0"/>
              <a:cs typeface="Times New Roman" pitchFamily="18" charset="0"/>
            </a:endParaRPr>
          </a:p>
        </p:txBody>
      </p:sp>
      <p:sp>
        <p:nvSpPr>
          <p:cNvPr id="6" name="标题 1"/>
          <p:cNvSpPr txBox="1">
            <a:spLocks/>
          </p:cNvSpPr>
          <p:nvPr/>
        </p:nvSpPr>
        <p:spPr>
          <a:xfrm>
            <a:off x="0" y="2996952"/>
            <a:ext cx="9144000" cy="1828754"/>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altLang="zh-CN" sz="2800" dirty="0" smtClean="0">
                <a:latin typeface="Times New Roman" pitchFamily="18" charset="0"/>
                <a:cs typeface="Times New Roman" pitchFamily="18" charset="0"/>
              </a:rPr>
              <a:t>(2) What </a:t>
            </a:r>
            <a:r>
              <a:rPr lang="en-US" altLang="zh-CN" sz="2800" dirty="0">
                <a:latin typeface="Times New Roman" pitchFamily="18" charset="0"/>
                <a:cs typeface="Times New Roman" pitchFamily="18" charset="0"/>
              </a:rPr>
              <a:t>activities in our daily life are wasting water or “killing” seas, lakes and rivers? What do you think you can do in everyday life to avoid “killing” them? Make a poster to show the “cause and effect” relationship </a:t>
            </a:r>
            <a:r>
              <a:rPr lang="en-US" altLang="zh-CN" sz="2800">
                <a:latin typeface="Times New Roman" pitchFamily="18" charset="0"/>
                <a:cs typeface="Times New Roman" pitchFamily="18" charset="0"/>
              </a:rPr>
              <a:t>between </a:t>
            </a:r>
            <a:r>
              <a:rPr lang="en-US" altLang="zh-CN" sz="2800" smtClean="0">
                <a:latin typeface="Times New Roman" pitchFamily="18" charset="0"/>
                <a:cs typeface="Times New Roman" pitchFamily="18" charset="0"/>
              </a:rPr>
              <a:t>them.</a:t>
            </a:r>
            <a:endParaRPr lang="zh-CN" altLang="zh-CN" sz="2800" dirty="0">
              <a:latin typeface="Times New Roman" pitchFamily="18" charset="0"/>
              <a:cs typeface="Times New Roman" pitchFamily="18" charset="0"/>
            </a:endParaRPr>
          </a:p>
        </p:txBody>
      </p:sp>
      <p:sp>
        <p:nvSpPr>
          <p:cNvPr id="7" name="标题 1"/>
          <p:cNvSpPr txBox="1">
            <a:spLocks/>
          </p:cNvSpPr>
          <p:nvPr/>
        </p:nvSpPr>
        <p:spPr>
          <a:xfrm>
            <a:off x="-36512" y="4918316"/>
            <a:ext cx="9144000" cy="189506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altLang="zh-CN" sz="2800" dirty="0" smtClean="0">
                <a:latin typeface="Times New Roman" pitchFamily="18" charset="0"/>
                <a:cs typeface="Times New Roman" pitchFamily="18" charset="0"/>
              </a:rPr>
              <a:t>(3) </a:t>
            </a:r>
            <a:r>
              <a:rPr lang="zh-CN" altLang="zh-CN" sz="2800" dirty="0" smtClean="0"/>
              <a:t>课后</a:t>
            </a:r>
            <a:r>
              <a:rPr lang="zh-CN" altLang="zh-CN" sz="2800" dirty="0"/>
              <a:t>和小组成员一起利用网络或者图书馆查询资料。了解你所在地区的水资源现状（水资源分布、人均水资源占有量、水资源短缺和受污染的原因、目前保护水资源的办法等），制作海报并在全班展出。</a:t>
            </a:r>
            <a:endParaRPr lang="zh-CN"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5658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571</Words>
  <Application>Microsoft Office PowerPoint</Application>
  <PresentationFormat>全屏显示(4:3)</PresentationFormat>
  <Paragraphs>39</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Down the Drain</vt:lpstr>
      <vt:lpstr>What can you see from the cover?</vt:lpstr>
      <vt:lpstr>What might happen in the story?</vt:lpstr>
      <vt:lpstr>PowerPoint 演示文稿</vt:lpstr>
      <vt:lpstr>PowerPoint 演示文稿</vt:lpstr>
      <vt:lpstr>PowerPoint 演示文稿</vt:lpstr>
      <vt:lpstr>The family will have a “family meeting” to talk about the experience.  Please take your role and prepare for the meeting.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Liu Jing</dc:creator>
  <cp:lastModifiedBy>fltrp</cp:lastModifiedBy>
  <cp:revision>88</cp:revision>
  <dcterms:created xsi:type="dcterms:W3CDTF">2018-10-24T12:19:38Z</dcterms:created>
  <dcterms:modified xsi:type="dcterms:W3CDTF">2019-01-24T02:29:00Z</dcterms:modified>
</cp:coreProperties>
</file>