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2" r:id="rId3"/>
    <p:sldId id="257" r:id="rId4"/>
    <p:sldId id="263" r:id="rId5"/>
    <p:sldId id="303" r:id="rId6"/>
    <p:sldId id="285" r:id="rId7"/>
    <p:sldId id="284" r:id="rId8"/>
    <p:sldId id="258" r:id="rId9"/>
    <p:sldId id="295" r:id="rId10"/>
    <p:sldId id="305" r:id="rId11"/>
    <p:sldId id="304" r:id="rId12"/>
    <p:sldId id="306" r:id="rId13"/>
    <p:sldId id="259" r:id="rId14"/>
    <p:sldId id="300" r:id="rId15"/>
    <p:sldId id="301" r:id="rId16"/>
    <p:sldId id="302" r:id="rId17"/>
    <p:sldId id="294" r:id="rId18"/>
    <p:sldId id="297" r:id="rId19"/>
    <p:sldId id="298" r:id="rId20"/>
    <p:sldId id="299" r:id="rId21"/>
    <p:sldId id="286" r:id="rId22"/>
    <p:sldId id="266" r:id="rId23"/>
    <p:sldId id="277" r:id="rId24"/>
    <p:sldId id="264" r:id="rId25"/>
    <p:sldId id="288" r:id="rId26"/>
    <p:sldId id="289" r:id="rId27"/>
    <p:sldId id="270" r:id="rId28"/>
    <p:sldId id="279" r:id="rId29"/>
    <p:sldId id="272" r:id="rId30"/>
    <p:sldId id="287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2A014-DB09-43FD-B2E6-5CFBF7243414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EB303-F07B-4C31-8767-8F13AB4313C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46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EB303-F07B-4C31-8767-8F13AB4313C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7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EB303-F07B-4C31-8767-8F13AB4313CC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 descr="多维阅读课件模版 初中2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1"/>
            <a:ext cx="9144000" cy="68853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5786" y="3214686"/>
            <a:ext cx="7772400" cy="2251283"/>
          </a:xfrm>
        </p:spPr>
        <p:txBody>
          <a:bodyPr>
            <a:normAutofit fontScale="90000"/>
          </a:bodyPr>
          <a:lstStyle/>
          <a:p>
            <a:r>
              <a:rPr lang="en-US" altLang="zh-CN" sz="6700" b="1" dirty="0">
                <a:solidFill>
                  <a:srgbClr val="002060"/>
                </a:solidFill>
              </a:rPr>
              <a:t>Almost </a:t>
            </a:r>
            <a:r>
              <a:rPr lang="en-US" altLang="zh-CN" sz="6700" b="1" dirty="0" smtClean="0">
                <a:solidFill>
                  <a:srgbClr val="002060"/>
                </a:solidFill>
              </a:rPr>
              <a:t>Gone</a:t>
            </a:r>
            <a:br>
              <a:rPr lang="en-US" altLang="zh-CN" sz="6700" b="1" dirty="0" smtClean="0">
                <a:solidFill>
                  <a:srgbClr val="002060"/>
                </a:solidFill>
              </a:rPr>
            </a:br>
            <a:r>
              <a:rPr lang="zh-CN" altLang="en-US" sz="6700" b="1" dirty="0" smtClean="0">
                <a:solidFill>
                  <a:srgbClr val="002060"/>
                </a:solidFill>
              </a:rPr>
              <a:t>濒危动物</a:t>
            </a:r>
            <a:r>
              <a:rPr lang="en-US" altLang="zh-CN" sz="6700" b="1" dirty="0">
                <a:solidFill>
                  <a:srgbClr val="002060"/>
                </a:solidFill>
              </a:rPr>
              <a:t/>
            </a:r>
            <a:br>
              <a:rPr lang="en-US" altLang="zh-CN" sz="6700" b="1" dirty="0">
                <a:solidFill>
                  <a:srgbClr val="002060"/>
                </a:solidFill>
              </a:rPr>
            </a:br>
            <a:r>
              <a:rPr lang="en-US" altLang="zh-CN" sz="6700" b="1" dirty="0">
                <a:solidFill>
                  <a:srgbClr val="002060"/>
                </a:solidFill>
              </a:rPr>
              <a:t/>
            </a:r>
            <a:br>
              <a:rPr lang="en-US" altLang="zh-CN" sz="6700" b="1" dirty="0">
                <a:solidFill>
                  <a:srgbClr val="002060"/>
                </a:solidFill>
              </a:rPr>
            </a:br>
            <a:endParaRPr lang="zh-CN" alt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14348" y="1214422"/>
            <a:ext cx="2786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2060"/>
                </a:solidFill>
              </a:rPr>
              <a:t>多维阅读第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15</a:t>
            </a:r>
            <a:r>
              <a:rPr lang="zh-CN" altLang="en-US" sz="2800" b="1" dirty="0" smtClean="0">
                <a:solidFill>
                  <a:srgbClr val="002060"/>
                </a:solidFill>
              </a:rPr>
              <a:t>级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9064" y="1853780"/>
            <a:ext cx="5827476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do for them? 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7" y="1269005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黑体" panose="02010609060101010101" pitchFamily="49" charset="-122"/>
              </a:rPr>
              <a:t>Mark and Stephen</a:t>
            </a:r>
            <a:endParaRPr lang="zh-CN" altLang="en-US" sz="3200" dirty="0"/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988840"/>
            <a:ext cx="1224840" cy="153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06" y="2269500"/>
            <a:ext cx="1105389" cy="1557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 descr="229400982196069189"/>
          <p:cNvPicPr/>
          <p:nvPr/>
        </p:nvPicPr>
        <p:blipFill>
          <a:blip r:embed="rId4"/>
          <a:srcRect l="54549" t="47421" b="30607"/>
          <a:stretch>
            <a:fillRect/>
          </a:stretch>
        </p:blipFill>
        <p:spPr>
          <a:xfrm>
            <a:off x="1156970" y="3314220"/>
            <a:ext cx="1639942" cy="159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 descr="229400982196069189"/>
          <p:cNvPicPr/>
          <p:nvPr/>
        </p:nvPicPr>
        <p:blipFill>
          <a:blip r:embed="rId4"/>
          <a:srcRect l="25137" t="57253" r="30609" b="23682"/>
          <a:stretch>
            <a:fillRect/>
          </a:stretch>
        </p:blipFill>
        <p:spPr>
          <a:xfrm>
            <a:off x="2771800" y="3868705"/>
            <a:ext cx="1685089" cy="157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 descr="229400982196069189"/>
          <p:cNvPicPr/>
          <p:nvPr/>
        </p:nvPicPr>
        <p:blipFill>
          <a:blip r:embed="rId4"/>
          <a:srcRect l="6840" t="47421" r="58824" b="35993"/>
          <a:stretch>
            <a:fillRect/>
          </a:stretch>
        </p:blipFill>
        <p:spPr>
          <a:xfrm>
            <a:off x="4386660" y="4427124"/>
            <a:ext cx="1703923" cy="160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971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1859023"/>
            <a:ext cx="582747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do for them? 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8" y="1124744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黑体" panose="02010609060101010101" pitchFamily="49" charset="-122"/>
              </a:rPr>
              <a:t>Mark and Stephen</a:t>
            </a:r>
            <a:endParaRPr lang="zh-CN" altLang="en-US" sz="3200" dirty="0"/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76" y="1729730"/>
            <a:ext cx="1215725" cy="1511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06" y="1988840"/>
            <a:ext cx="1114570" cy="1575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360773" y="2591442"/>
            <a:ext cx="50940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Mark and Stephen wanted to find some rare animals. They had to </a:t>
            </a:r>
            <a:r>
              <a:rPr lang="en-US" altLang="zh-CN" sz="3200" b="1" dirty="0">
                <a:solidFill>
                  <a:srgbClr val="7030A0"/>
                </a:solidFill>
              </a:rPr>
              <a:t>climb mountains and cross rivers</a:t>
            </a:r>
            <a:r>
              <a:rPr lang="en-US" altLang="zh-CN" sz="3200" dirty="0"/>
              <a:t>. They had to </a:t>
            </a:r>
            <a:r>
              <a:rPr lang="en-US" altLang="zh-CN" sz="3200" b="1" dirty="0">
                <a:solidFill>
                  <a:srgbClr val="7030A0"/>
                </a:solidFill>
              </a:rPr>
              <a:t>walk through </a:t>
            </a:r>
            <a:r>
              <a:rPr lang="en-US" altLang="zh-CN" sz="3200" b="1" dirty="0">
                <a:solidFill>
                  <a:srgbClr val="FF0000"/>
                </a:solidFill>
              </a:rPr>
              <a:t>swamps and rainforests.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l="-28" t="23395" r="28" b="15715"/>
          <a:stretch/>
        </p:blipFill>
        <p:spPr>
          <a:xfrm>
            <a:off x="5148064" y="4434743"/>
            <a:ext cx="3924566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右箭头 14"/>
          <p:cNvSpPr/>
          <p:nvPr/>
        </p:nvSpPr>
        <p:spPr>
          <a:xfrm>
            <a:off x="2339752" y="5266053"/>
            <a:ext cx="2808312" cy="21280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9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2055" y="2060848"/>
            <a:ext cx="582747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do for them? 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8" y="1124744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黑体" panose="02010609060101010101" pitchFamily="49" charset="-122"/>
              </a:rPr>
              <a:t>Mark and Stephen</a:t>
            </a:r>
            <a:endParaRPr lang="zh-CN" altLang="en-US" sz="3200" dirty="0"/>
          </a:p>
        </p:txBody>
      </p:sp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769" y="2122128"/>
            <a:ext cx="124602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53" y="2591442"/>
            <a:ext cx="1219952" cy="1719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792088" y="315033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/>
              <a:t>Mark and Stephen </a:t>
            </a:r>
            <a:r>
              <a:rPr lang="en-US" altLang="zh-CN" sz="3200" b="1" dirty="0">
                <a:solidFill>
                  <a:srgbClr val="7030A0"/>
                </a:solidFill>
              </a:rPr>
              <a:t>made a </a:t>
            </a:r>
          </a:p>
          <a:p>
            <a:r>
              <a:rPr lang="en-US" altLang="zh-CN" sz="3200" b="1" dirty="0">
                <a:solidFill>
                  <a:srgbClr val="7030A0"/>
                </a:solidFill>
              </a:rPr>
              <a:t>film about these animals.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0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19599" y="4725144"/>
            <a:ext cx="849694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do they look like?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Why are only a few of them left?</a:t>
            </a:r>
          </a:p>
        </p:txBody>
      </p:sp>
      <p:sp>
        <p:nvSpPr>
          <p:cNvPr id="7" name="矩形 6"/>
          <p:cNvSpPr/>
          <p:nvPr/>
        </p:nvSpPr>
        <p:spPr>
          <a:xfrm>
            <a:off x="5752559" y="1588265"/>
            <a:ext cx="264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</a:rPr>
              <a:t>Rare Animals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图片 10" descr="229400982196069189"/>
          <p:cNvPicPr/>
          <p:nvPr/>
        </p:nvPicPr>
        <p:blipFill>
          <a:blip r:embed="rId2"/>
          <a:srcRect l="54549" t="47421" b="30607"/>
          <a:stretch>
            <a:fillRect/>
          </a:stretch>
        </p:blipFill>
        <p:spPr>
          <a:xfrm>
            <a:off x="6228184" y="3129572"/>
            <a:ext cx="1639942" cy="159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 descr="229400982196069189"/>
          <p:cNvPicPr/>
          <p:nvPr/>
        </p:nvPicPr>
        <p:blipFill>
          <a:blip r:embed="rId2"/>
          <a:srcRect l="25137" t="57253" r="30609" b="23682"/>
          <a:stretch>
            <a:fillRect/>
          </a:stretch>
        </p:blipFill>
        <p:spPr>
          <a:xfrm>
            <a:off x="3682982" y="2500961"/>
            <a:ext cx="1685089" cy="1576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 descr="229400982196069189"/>
          <p:cNvPicPr/>
          <p:nvPr/>
        </p:nvPicPr>
        <p:blipFill>
          <a:blip r:embed="rId2"/>
          <a:srcRect l="6840" t="47421" r="58824" b="35993"/>
          <a:stretch>
            <a:fillRect/>
          </a:stretch>
        </p:blipFill>
        <p:spPr>
          <a:xfrm>
            <a:off x="1159976" y="1948722"/>
            <a:ext cx="1703923" cy="160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9022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56175" y="1349466"/>
            <a:ext cx="2811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 Strange Parrot</a:t>
            </a:r>
            <a:endParaRPr lang="zh-CN" altLang="en-US" sz="28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图片 10" descr="229400982196069189"/>
          <p:cNvPicPr/>
          <p:nvPr/>
        </p:nvPicPr>
        <p:blipFill>
          <a:blip r:embed="rId2"/>
          <a:srcRect l="54549" t="47421" b="30607"/>
          <a:stretch>
            <a:fillRect/>
          </a:stretch>
        </p:blipFill>
        <p:spPr>
          <a:xfrm>
            <a:off x="6738255" y="2098178"/>
            <a:ext cx="1639942" cy="159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323528" y="2019486"/>
            <a:ext cx="849694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it look like?</a:t>
            </a:r>
          </a:p>
        </p:txBody>
      </p:sp>
      <p:sp>
        <p:nvSpPr>
          <p:cNvPr id="3" name="矩形 2"/>
          <p:cNvSpPr/>
          <p:nvPr/>
        </p:nvSpPr>
        <p:spPr>
          <a:xfrm>
            <a:off x="1043608" y="3212976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3200" dirty="0" smtClean="0"/>
              <a:t>The </a:t>
            </a:r>
            <a:r>
              <a:rPr lang="en-US" altLang="zh-CN" sz="3200" b="1" dirty="0">
                <a:solidFill>
                  <a:srgbClr val="7030A0"/>
                </a:solidFill>
              </a:rPr>
              <a:t>biggest</a:t>
            </a:r>
            <a:r>
              <a:rPr lang="en-US" altLang="zh-CN" sz="3200" dirty="0"/>
              <a:t> </a:t>
            </a:r>
            <a:r>
              <a:rPr lang="en-US" altLang="zh-CN" sz="3200" b="1" dirty="0">
                <a:solidFill>
                  <a:srgbClr val="7030A0"/>
                </a:solidFill>
              </a:rPr>
              <a:t>parrot</a:t>
            </a:r>
            <a:r>
              <a:rPr lang="en-US" altLang="zh-CN" sz="3200" dirty="0"/>
              <a:t> in the world.</a:t>
            </a: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3200" dirty="0"/>
              <a:t>This parrot </a:t>
            </a:r>
            <a:r>
              <a:rPr lang="en-US" altLang="zh-CN" sz="3200" b="1" dirty="0">
                <a:solidFill>
                  <a:srgbClr val="7030A0"/>
                </a:solidFill>
              </a:rPr>
              <a:t>cannot fly.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084168" y="1434711"/>
            <a:ext cx="239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Aye-aye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图片 11" descr="229400982196069189"/>
          <p:cNvPicPr/>
          <p:nvPr/>
        </p:nvPicPr>
        <p:blipFill>
          <a:blip r:embed="rId2"/>
          <a:srcRect l="25137" t="57253" r="30609" b="23682"/>
          <a:stretch>
            <a:fillRect/>
          </a:stretch>
        </p:blipFill>
        <p:spPr>
          <a:xfrm>
            <a:off x="6372200" y="2348880"/>
            <a:ext cx="191987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395536" y="1611719"/>
            <a:ext cx="849694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it look like?</a:t>
            </a:r>
          </a:p>
        </p:txBody>
      </p:sp>
      <p:sp>
        <p:nvSpPr>
          <p:cNvPr id="3" name="矩形 2"/>
          <p:cNvSpPr/>
          <p:nvPr/>
        </p:nvSpPr>
        <p:spPr>
          <a:xfrm>
            <a:off x="1043608" y="2330056"/>
            <a:ext cx="4355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A Bat, a Cat or a Squirrel?</a:t>
            </a:r>
          </a:p>
        </p:txBody>
      </p:sp>
      <p:sp>
        <p:nvSpPr>
          <p:cNvPr id="13" name="矩形 12"/>
          <p:cNvSpPr/>
          <p:nvPr/>
        </p:nvSpPr>
        <p:spPr>
          <a:xfrm>
            <a:off x="629816" y="2944951"/>
            <a:ext cx="5742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/>
              <a:t>The aye-aye has </a:t>
            </a:r>
            <a:r>
              <a:rPr lang="en-US" altLang="zh-CN" sz="3200" b="1" dirty="0">
                <a:solidFill>
                  <a:srgbClr val="7030A0"/>
                </a:solidFill>
              </a:rPr>
              <a:t>bright eyes</a:t>
            </a:r>
            <a:r>
              <a:rPr lang="en-US" altLang="zh-CN" sz="3200" dirty="0"/>
              <a:t>. </a:t>
            </a:r>
          </a:p>
          <a:p>
            <a:r>
              <a:rPr lang="en-US" altLang="zh-CN" sz="3200" dirty="0"/>
              <a:t>It has </a:t>
            </a:r>
            <a:r>
              <a:rPr lang="en-US" altLang="zh-CN" sz="3200" b="1" dirty="0">
                <a:solidFill>
                  <a:srgbClr val="7030A0"/>
                </a:solidFill>
              </a:rPr>
              <a:t>ears like a bat</a:t>
            </a:r>
            <a:r>
              <a:rPr lang="en-US" altLang="zh-CN" sz="3200" dirty="0"/>
              <a:t>. It has </a:t>
            </a:r>
            <a:r>
              <a:rPr lang="en-US" altLang="zh-CN" sz="3200" b="1" dirty="0">
                <a:solidFill>
                  <a:srgbClr val="7030A0"/>
                </a:solidFill>
              </a:rPr>
              <a:t>a body like a cat </a:t>
            </a:r>
            <a:r>
              <a:rPr lang="en-US" altLang="zh-CN" sz="3200" dirty="0"/>
              <a:t>and </a:t>
            </a:r>
            <a:r>
              <a:rPr lang="en-US" altLang="zh-CN" sz="3200" b="1" dirty="0">
                <a:solidFill>
                  <a:srgbClr val="7030A0"/>
                </a:solidFill>
              </a:rPr>
              <a:t>a tail like a squirrel.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1483" b="9050"/>
          <a:stretch/>
        </p:blipFill>
        <p:spPr>
          <a:xfrm>
            <a:off x="5005533" y="4648499"/>
            <a:ext cx="1950460" cy="132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右箭头 9"/>
          <p:cNvSpPr/>
          <p:nvPr/>
        </p:nvSpPr>
        <p:spPr>
          <a:xfrm rot="1976899">
            <a:off x="3329781" y="4350989"/>
            <a:ext cx="1853400" cy="4571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2840875">
            <a:off x="2470383" y="4673868"/>
            <a:ext cx="960509" cy="10365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74" y="5099716"/>
            <a:ext cx="1658322" cy="14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右箭头 14"/>
          <p:cNvSpPr/>
          <p:nvPr/>
        </p:nvSpPr>
        <p:spPr>
          <a:xfrm rot="6555491">
            <a:off x="1235332" y="5048970"/>
            <a:ext cx="495789" cy="1014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t="18900" r="5763" b="388"/>
          <a:stretch/>
        </p:blipFill>
        <p:spPr>
          <a:xfrm>
            <a:off x="347669" y="5332081"/>
            <a:ext cx="1925960" cy="1290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右箭头 15"/>
          <p:cNvSpPr/>
          <p:nvPr/>
        </p:nvSpPr>
        <p:spPr>
          <a:xfrm rot="8665886" flipV="1">
            <a:off x="1952612" y="5058172"/>
            <a:ext cx="2575391" cy="8308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0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438918" y="1657237"/>
            <a:ext cx="214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 Manatee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图片 12" descr="229400982196069189"/>
          <p:cNvPicPr/>
          <p:nvPr/>
        </p:nvPicPr>
        <p:blipFill>
          <a:blip r:embed="rId2"/>
          <a:srcRect l="6840" t="47421" r="58824" b="35993"/>
          <a:stretch>
            <a:fillRect/>
          </a:stretch>
        </p:blipFill>
        <p:spPr>
          <a:xfrm>
            <a:off x="6732240" y="2424492"/>
            <a:ext cx="1703923" cy="160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323528" y="2019486"/>
            <a:ext cx="849694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it look like?</a:t>
            </a:r>
          </a:p>
        </p:txBody>
      </p:sp>
      <p:sp>
        <p:nvSpPr>
          <p:cNvPr id="2" name="矩形 1"/>
          <p:cNvSpPr/>
          <p:nvPr/>
        </p:nvSpPr>
        <p:spPr>
          <a:xfrm>
            <a:off x="611560" y="2954199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sz="3200" dirty="0"/>
              <a:t>A manatee looks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bit like </a:t>
            </a:r>
            <a:r>
              <a:rPr lang="en-US" altLang="zh-CN" sz="3200" b="1" dirty="0">
                <a:solidFill>
                  <a:srgbClr val="7030A0"/>
                </a:solidFill>
              </a:rPr>
              <a:t>a seal</a:t>
            </a:r>
            <a:r>
              <a:rPr lang="en-US" altLang="zh-CN" sz="3200" dirty="0"/>
              <a:t> and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bit like </a:t>
            </a:r>
            <a:r>
              <a:rPr lang="en-US" altLang="zh-CN" sz="3200" b="1" dirty="0">
                <a:solidFill>
                  <a:srgbClr val="7030A0"/>
                </a:solidFill>
              </a:rPr>
              <a:t>a hippo</a:t>
            </a:r>
            <a:r>
              <a:rPr lang="en-US" altLang="zh-CN" sz="3200" dirty="0"/>
              <a:t>. It has </a:t>
            </a:r>
            <a:r>
              <a:rPr lang="en-US" altLang="zh-CN" sz="3200" b="1" dirty="0">
                <a:solidFill>
                  <a:srgbClr val="7030A0"/>
                </a:solidFill>
              </a:rPr>
              <a:t>whiskers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like</a:t>
            </a:r>
            <a:r>
              <a:rPr lang="en-US" altLang="zh-CN" sz="3200" b="1" dirty="0">
                <a:solidFill>
                  <a:srgbClr val="7030A0"/>
                </a:solidFill>
              </a:rPr>
              <a:t> a walrus.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36" y="4811743"/>
            <a:ext cx="1368388" cy="1610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右箭头 7"/>
          <p:cNvSpPr/>
          <p:nvPr/>
        </p:nvSpPr>
        <p:spPr>
          <a:xfrm rot="6384001">
            <a:off x="466162" y="4284570"/>
            <a:ext cx="960509" cy="10365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2610685">
            <a:off x="4715878" y="4177463"/>
            <a:ext cx="960509" cy="10365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7"/>
          <a:stretch/>
        </p:blipFill>
        <p:spPr>
          <a:xfrm>
            <a:off x="5298285" y="4597530"/>
            <a:ext cx="2501316" cy="1937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9838" r="26375" b="7476"/>
          <a:stretch/>
        </p:blipFill>
        <p:spPr>
          <a:xfrm>
            <a:off x="2588953" y="4981487"/>
            <a:ext cx="1730754" cy="1553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右箭头 11"/>
          <p:cNvSpPr/>
          <p:nvPr/>
        </p:nvSpPr>
        <p:spPr>
          <a:xfrm rot="7081022">
            <a:off x="3752459" y="4607830"/>
            <a:ext cx="713943" cy="12275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3100470">
            <a:off x="1879286" y="4961296"/>
            <a:ext cx="1638312" cy="8115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4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5700" y="1023060"/>
            <a:ext cx="42482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altLang="zh-CN" sz="6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</a:t>
            </a:r>
            <a:endParaRPr lang="zh-CN" altLang="en-US" sz="66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2" r="53024"/>
          <a:stretch/>
        </p:blipFill>
        <p:spPr>
          <a:xfrm>
            <a:off x="1807178" y="2391469"/>
            <a:ext cx="2764822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80"/>
          <a:stretch/>
        </p:blipFill>
        <p:spPr>
          <a:xfrm>
            <a:off x="1734164" y="4236058"/>
            <a:ext cx="5675671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2" t="69926" b="-1"/>
          <a:stretch/>
        </p:blipFill>
        <p:spPr>
          <a:xfrm>
            <a:off x="4860032" y="2391469"/>
            <a:ext cx="252028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3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1809717"/>
            <a:ext cx="84969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only a few of them left?</a:t>
            </a:r>
          </a:p>
        </p:txBody>
      </p:sp>
      <p:sp>
        <p:nvSpPr>
          <p:cNvPr id="7" name="矩形 6"/>
          <p:cNvSpPr/>
          <p:nvPr/>
        </p:nvSpPr>
        <p:spPr>
          <a:xfrm>
            <a:off x="6156175" y="1349466"/>
            <a:ext cx="2811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 Strange Parrot</a:t>
            </a:r>
            <a:endParaRPr lang="zh-CN" altLang="en-US" sz="28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图片 10" descr="229400982196069189"/>
          <p:cNvPicPr/>
          <p:nvPr/>
        </p:nvPicPr>
        <p:blipFill>
          <a:blip r:embed="rId2"/>
          <a:srcRect l="54549" t="47421" b="30607"/>
          <a:stretch>
            <a:fillRect/>
          </a:stretch>
        </p:blipFill>
        <p:spPr>
          <a:xfrm>
            <a:off x="6738255" y="2098178"/>
            <a:ext cx="1639942" cy="1595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247308" y="2482997"/>
            <a:ext cx="612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3200" dirty="0"/>
              <a:t>Many years ago, it did  not have </a:t>
            </a:r>
            <a:r>
              <a:rPr lang="en-US" altLang="zh-CN" sz="3200" b="1" dirty="0">
                <a:solidFill>
                  <a:srgbClr val="FF0000"/>
                </a:solidFill>
              </a:rPr>
              <a:t>predators</a:t>
            </a:r>
            <a:r>
              <a:rPr lang="en-US" altLang="zh-CN" sz="3200" dirty="0">
                <a:solidFill>
                  <a:srgbClr val="FF0000"/>
                </a:solidFill>
              </a:rPr>
              <a:t>. </a:t>
            </a:r>
            <a:r>
              <a:rPr lang="en-US" altLang="zh-CN" sz="3200" dirty="0"/>
              <a:t>Then </a:t>
            </a:r>
            <a:r>
              <a:rPr lang="en-US" altLang="zh-CN" sz="3200" b="1" dirty="0">
                <a:solidFill>
                  <a:srgbClr val="FF0000"/>
                </a:solidFill>
              </a:rPr>
              <a:t>animals like rats</a:t>
            </a:r>
            <a:r>
              <a:rPr lang="en-US" altLang="zh-CN" sz="3200" dirty="0"/>
              <a:t> </a:t>
            </a:r>
            <a:r>
              <a:rPr lang="en-US" altLang="zh-CN" sz="3200" b="1" dirty="0"/>
              <a:t>came </a:t>
            </a:r>
            <a:r>
              <a:rPr lang="en-US" altLang="zh-CN" sz="3200" dirty="0"/>
              <a:t>to where it lived. The </a:t>
            </a:r>
            <a:r>
              <a:rPr lang="en-US" altLang="zh-CN" sz="3200" b="1" dirty="0">
                <a:solidFill>
                  <a:srgbClr val="FF0000"/>
                </a:solidFill>
              </a:rPr>
              <a:t>rats</a:t>
            </a:r>
            <a:r>
              <a:rPr lang="en-US" altLang="zh-CN" sz="3200" dirty="0"/>
              <a:t> </a:t>
            </a:r>
            <a:r>
              <a:rPr lang="en-US" altLang="zh-CN" sz="3200" b="1" dirty="0">
                <a:solidFill>
                  <a:srgbClr val="7030A0"/>
                </a:solidFill>
              </a:rPr>
              <a:t>killed </a:t>
            </a:r>
            <a:r>
              <a:rPr lang="en-US" altLang="zh-CN" sz="3200" dirty="0"/>
              <a:t>many of the parrots. </a:t>
            </a:r>
          </a:p>
        </p:txBody>
      </p:sp>
      <p:sp>
        <p:nvSpPr>
          <p:cNvPr id="4" name="右箭头 3"/>
          <p:cNvSpPr/>
          <p:nvPr/>
        </p:nvSpPr>
        <p:spPr>
          <a:xfrm rot="1656109">
            <a:off x="2276316" y="3979986"/>
            <a:ext cx="2893158" cy="16886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4857760"/>
            <a:ext cx="3554276" cy="1042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05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915519"/>
            <a:ext cx="84969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Why are only a few of them left?</a:t>
            </a:r>
          </a:p>
        </p:txBody>
      </p:sp>
      <p:sp>
        <p:nvSpPr>
          <p:cNvPr id="7" name="矩形 6"/>
          <p:cNvSpPr/>
          <p:nvPr/>
        </p:nvSpPr>
        <p:spPr>
          <a:xfrm>
            <a:off x="6084168" y="1434711"/>
            <a:ext cx="239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Aye-aye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图片 11" descr="229400982196069189"/>
          <p:cNvPicPr/>
          <p:nvPr/>
        </p:nvPicPr>
        <p:blipFill>
          <a:blip r:embed="rId2"/>
          <a:srcRect l="25137" t="57253" r="30609" b="23682"/>
          <a:stretch>
            <a:fillRect/>
          </a:stretch>
        </p:blipFill>
        <p:spPr>
          <a:xfrm>
            <a:off x="6372200" y="2348880"/>
            <a:ext cx="1919878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395536" y="2926921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/>
              <a:t>Some people think the aye-aye is a </a:t>
            </a:r>
            <a:r>
              <a:rPr lang="en-US" altLang="zh-CN" sz="3200" b="1" dirty="0">
                <a:solidFill>
                  <a:srgbClr val="FF0000"/>
                </a:solidFill>
              </a:rPr>
              <a:t>pest</a:t>
            </a:r>
            <a:r>
              <a:rPr lang="en-US" altLang="zh-CN" sz="3200" dirty="0"/>
              <a:t>. They think it </a:t>
            </a:r>
            <a:r>
              <a:rPr lang="en-US" altLang="zh-CN" sz="3200" b="1" dirty="0">
                <a:solidFill>
                  <a:srgbClr val="7030A0"/>
                </a:solidFill>
              </a:rPr>
              <a:t>brings</a:t>
            </a:r>
            <a:r>
              <a:rPr lang="en-US" altLang="zh-CN" sz="3200" dirty="0"/>
              <a:t> </a:t>
            </a:r>
            <a:r>
              <a:rPr lang="en-US" altLang="zh-CN" sz="3200" b="1" dirty="0">
                <a:solidFill>
                  <a:srgbClr val="7030A0"/>
                </a:solidFill>
              </a:rPr>
              <a:t>bad luck</a:t>
            </a:r>
            <a:r>
              <a:rPr lang="en-US" altLang="zh-CN" sz="32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3200" dirty="0"/>
              <a:t>People have </a:t>
            </a:r>
            <a:r>
              <a:rPr lang="en-US" altLang="zh-CN" sz="3200" b="1" dirty="0"/>
              <a:t>cut down a lot of trees</a:t>
            </a:r>
            <a:r>
              <a:rPr lang="en-US" altLang="zh-CN" sz="3200" dirty="0"/>
              <a:t> where the aye-aye lives, too.</a:t>
            </a:r>
            <a:endParaRPr lang="zh-CN" altLang="en-US" sz="3200" dirty="0"/>
          </a:p>
        </p:txBody>
      </p:sp>
      <p:sp>
        <p:nvSpPr>
          <p:cNvPr id="10" name="右箭头 9"/>
          <p:cNvSpPr/>
          <p:nvPr/>
        </p:nvSpPr>
        <p:spPr>
          <a:xfrm rot="868742">
            <a:off x="2802876" y="4204978"/>
            <a:ext cx="3503768" cy="11766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5786446" y="4786322"/>
            <a:ext cx="3357554" cy="928694"/>
          </a:xfrm>
          <a:prstGeom prst="roundRect">
            <a:avLst>
              <a:gd name="adj" fmla="val 1488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 smtClean="0"/>
              <a:t> </a:t>
            </a:r>
          </a:p>
          <a:p>
            <a:r>
              <a:rPr lang="en-US" altLang="zh-CN" b="1" dirty="0" smtClean="0">
                <a:solidFill>
                  <a:schemeClr val="tx1"/>
                </a:solidFill>
              </a:rPr>
              <a:t>an animal or plant that is a nuisance to people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5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59832" y="1326473"/>
            <a:ext cx="2670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/>
              <a:t>Almost Gone</a:t>
            </a:r>
            <a:endParaRPr lang="zh-CN" altLang="en-US" sz="3600" b="1" dirty="0"/>
          </a:p>
        </p:txBody>
      </p:sp>
      <p:sp>
        <p:nvSpPr>
          <p:cNvPr id="6" name="矩形 5"/>
          <p:cNvSpPr/>
          <p:nvPr/>
        </p:nvSpPr>
        <p:spPr>
          <a:xfrm>
            <a:off x="683568" y="5373216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understand the title </a:t>
            </a:r>
            <a:r>
              <a:rPr lang="en-US" altLang="zh-CN" sz="2600" b="1" i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Gone</a:t>
            </a:r>
            <a:r>
              <a:rPr lang="en-US" altLang="zh-CN" sz="2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name some animals that are almost gone?</a:t>
            </a:r>
          </a:p>
          <a:p>
            <a:endParaRPr lang="zh-CN" altLang="en-US" sz="2600" b="1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1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00">
            <a:off x="1195155" y="2662533"/>
            <a:ext cx="2762125" cy="2049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158">
            <a:off x="4863550" y="2615959"/>
            <a:ext cx="3161624" cy="1972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826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5632" y="1711418"/>
            <a:ext cx="84969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are only a few of them left?</a:t>
            </a:r>
          </a:p>
        </p:txBody>
      </p:sp>
      <p:sp>
        <p:nvSpPr>
          <p:cNvPr id="7" name="矩形 6"/>
          <p:cNvSpPr/>
          <p:nvPr/>
        </p:nvSpPr>
        <p:spPr>
          <a:xfrm>
            <a:off x="6438918" y="1657237"/>
            <a:ext cx="2146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 Manatee</a:t>
            </a:r>
            <a:endParaRPr lang="zh-CN" altLang="en-US" sz="3200" dirty="0">
              <a:solidFill>
                <a:srgbClr val="7030A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图片 12" descr="229400982196069189"/>
          <p:cNvPicPr/>
          <p:nvPr/>
        </p:nvPicPr>
        <p:blipFill>
          <a:blip r:embed="rId2"/>
          <a:srcRect l="6840" t="47421" r="58824" b="35993"/>
          <a:stretch>
            <a:fillRect/>
          </a:stretch>
        </p:blipFill>
        <p:spPr>
          <a:xfrm>
            <a:off x="6732240" y="2424492"/>
            <a:ext cx="1703923" cy="1606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275632" y="2564904"/>
            <a:ext cx="58326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/>
              <a:t>In some places where manatees live, the </a:t>
            </a:r>
            <a:r>
              <a:rPr lang="en-US" altLang="zh-CN" sz="2800" b="1" dirty="0">
                <a:solidFill>
                  <a:srgbClr val="7030A0"/>
                </a:solidFill>
              </a:rPr>
              <a:t>water in the river gets low</a:t>
            </a:r>
            <a:r>
              <a:rPr lang="en-US" altLang="zh-CN" sz="2800" dirty="0"/>
              <a:t>. Then the manatee </a:t>
            </a:r>
            <a:r>
              <a:rPr lang="en-US" altLang="zh-CN" sz="2800" dirty="0" smtClean="0"/>
              <a:t>swims </a:t>
            </a:r>
            <a:r>
              <a:rPr lang="en-US" altLang="zh-CN" sz="2800" dirty="0"/>
              <a:t>to where there is more water. Many </a:t>
            </a:r>
            <a:r>
              <a:rPr lang="en-US" altLang="zh-CN" sz="2800" b="1" dirty="0">
                <a:solidFill>
                  <a:srgbClr val="FF0000"/>
                </a:solidFill>
              </a:rPr>
              <a:t>get stranded</a:t>
            </a:r>
            <a:r>
              <a:rPr lang="en-US" altLang="zh-CN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en-US" altLang="zh-CN" sz="2800" dirty="0"/>
              <a:t> Some </a:t>
            </a:r>
            <a:r>
              <a:rPr lang="en-US" altLang="zh-CN" sz="2800" b="1" dirty="0"/>
              <a:t>are killed by</a:t>
            </a:r>
            <a:r>
              <a:rPr lang="en-US" altLang="zh-CN" sz="2800" dirty="0"/>
              <a:t> other animals and people, </a:t>
            </a:r>
            <a:r>
              <a:rPr lang="en-US" altLang="zh-CN" sz="2800" dirty="0" smtClean="0"/>
              <a:t>too.</a:t>
            </a:r>
            <a:endParaRPr lang="zh-CN" altLang="en-US" sz="2800" dirty="0"/>
          </a:p>
        </p:txBody>
      </p:sp>
      <p:sp>
        <p:nvSpPr>
          <p:cNvPr id="14" name="右箭头 13"/>
          <p:cNvSpPr/>
          <p:nvPr/>
        </p:nvSpPr>
        <p:spPr>
          <a:xfrm rot="256948">
            <a:off x="2195600" y="4584801"/>
            <a:ext cx="3837558" cy="13980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786322"/>
            <a:ext cx="2571768" cy="18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41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1458" y="2000687"/>
            <a:ext cx="8208912" cy="1010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n-US" altLang="zh-CN" sz="2600" b="1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 a </a:t>
            </a:r>
            <a:r>
              <a:rPr lang="en-US" altLang="zh-CN" sz="26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 map </a:t>
            </a:r>
            <a:r>
              <a:rPr lang="en-US" altLang="zh-CN" sz="2600" b="1" kern="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show how and what Mark and Stephen found about the rare animals.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5433882" y="3319268"/>
            <a:ext cx="2808312" cy="272770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IMG_256"/>
          <p:cNvPicPr/>
          <p:nvPr/>
        </p:nvPicPr>
        <p:blipFill>
          <a:blip r:embed="rId2"/>
          <a:stretch>
            <a:fillRect/>
          </a:stretch>
        </p:blipFill>
        <p:spPr>
          <a:xfrm>
            <a:off x="6516216" y="4374325"/>
            <a:ext cx="684076" cy="648072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163748" y="4221088"/>
            <a:ext cx="960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</a:t>
            </a:r>
            <a:r>
              <a:rPr lang="en-US" altLang="zh-CN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</a:t>
            </a:r>
            <a:r>
              <a:rPr lang="zh-CN" alt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1027769" y="3318901"/>
            <a:ext cx="2808312" cy="2727703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95536" y="1159557"/>
            <a:ext cx="167065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87854" y="1159557"/>
            <a:ext cx="17854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  <a:r>
              <a:rPr lang="en-US" altLang="zh-CN" sz="2800" b="1" u="sng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rd</a:t>
            </a:r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reading</a:t>
            </a:r>
            <a:endParaRPr lang="zh-CN" altLang="en-US" sz="28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30" y="3530624"/>
            <a:ext cx="225242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1520" y="1264701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3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80928"/>
            <a:ext cx="7344816" cy="1176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27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89127" y="3567009"/>
            <a:ext cx="8136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think the parrot might get away from predators?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think people cut down the trees?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think the water in the river gets low?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think some animals might be lost forever?</a:t>
            </a:r>
          </a:p>
        </p:txBody>
      </p:sp>
      <p:sp>
        <p:nvSpPr>
          <p:cNvPr id="7" name="矩形 6"/>
          <p:cNvSpPr/>
          <p:nvPr/>
        </p:nvSpPr>
        <p:spPr>
          <a:xfrm>
            <a:off x="309294" y="952310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3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99992" y="1542446"/>
            <a:ext cx="319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Discussion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39187" y="2674315"/>
            <a:ext cx="2525050" cy="395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the </a:t>
            </a:r>
            <a:r>
              <a:rPr lang="en-US" altLang="zh-CN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animals</a:t>
            </a:r>
            <a:endParaRPr lang="en-US" altLang="zh-CN" b="1" kern="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229400982196069189"/>
          <p:cNvPicPr/>
          <p:nvPr/>
        </p:nvPicPr>
        <p:blipFill>
          <a:blip r:embed="rId2"/>
          <a:srcRect l="54549" t="47421" b="30607"/>
          <a:stretch>
            <a:fillRect/>
          </a:stretch>
        </p:blipFill>
        <p:spPr>
          <a:xfrm>
            <a:off x="2460931" y="1721228"/>
            <a:ext cx="1152128" cy="1019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 descr="229400982196069189"/>
          <p:cNvPicPr/>
          <p:nvPr/>
        </p:nvPicPr>
        <p:blipFill>
          <a:blip r:embed="rId2"/>
          <a:srcRect l="25137" t="57253" r="30609" b="23682"/>
          <a:stretch>
            <a:fillRect/>
          </a:stretch>
        </p:blipFill>
        <p:spPr>
          <a:xfrm>
            <a:off x="1701043" y="2087941"/>
            <a:ext cx="1183846" cy="1007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 descr="229400982196069189"/>
          <p:cNvPicPr/>
          <p:nvPr/>
        </p:nvPicPr>
        <p:blipFill>
          <a:blip r:embed="rId2"/>
          <a:srcRect l="6840" t="47421" r="58824" b="35993"/>
          <a:stretch>
            <a:fillRect/>
          </a:stretch>
        </p:blipFill>
        <p:spPr>
          <a:xfrm>
            <a:off x="590965" y="1587718"/>
            <a:ext cx="1197077" cy="102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27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5536" y="3260988"/>
            <a:ext cx="8136904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think Mark and Stephen wanted to find the rare animals?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you think Mark and Stephen made a film about the animals?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6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meaning of what Mark and Stephen have done?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endParaRPr lang="en-US" altLang="zh-CN" sz="2600" b="1" kern="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3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83387" y="1453601"/>
            <a:ext cx="319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Discussion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95936" y="2684208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altLang="zh-CN" b="1" kern="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  <a:r>
              <a:rPr lang="en-US" altLang="zh-CN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Stephen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10" y="1550180"/>
            <a:ext cx="1088666" cy="147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07" y="1508978"/>
            <a:ext cx="1139910" cy="1515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88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916832"/>
            <a:ext cx="4000528" cy="4713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00628" y="1428736"/>
            <a:ext cx="2924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Interview</a:t>
            </a:r>
            <a:endParaRPr lang="en-US" altLang="zh-CN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1520" y="980728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4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51520" y="980728"/>
            <a:ext cx="1670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4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64091" y="1792084"/>
            <a:ext cx="2924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Interview</a:t>
            </a:r>
            <a:endParaRPr lang="en-US" altLang="zh-CN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87624" y="1412776"/>
            <a:ext cx="7056784" cy="4639562"/>
            <a:chOff x="4868459" y="934156"/>
            <a:chExt cx="3546346" cy="489911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83" r="2" b="8420"/>
            <a:stretch/>
          </p:blipFill>
          <p:spPr>
            <a:xfrm>
              <a:off x="4868459" y="2867854"/>
              <a:ext cx="3546346" cy="2965421"/>
            </a:xfrm>
            <a:prstGeom prst="rect">
              <a:avLst/>
            </a:prstGeom>
          </p:spPr>
        </p:pic>
        <p:pic>
          <p:nvPicPr>
            <p:cNvPr id="17" name="Picture 2" descr="https://timgsa.baidu.com/timg?image&amp;quality=80&amp;size=b9999_10000&amp;sec=1538899237076&amp;di=21eee5ad25a651c249165ad871c14e7b&amp;imgtype=0&amp;src=http%3A%2F%2Fimg3.redocn.com%2Ftupian%2F20141121%2Fsheyingcaifangbeijingppt_327032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36" t="5494" r="24041" b="33496"/>
            <a:stretch/>
          </p:blipFill>
          <p:spPr bwMode="auto">
            <a:xfrm>
              <a:off x="4986772" y="934156"/>
              <a:ext cx="840198" cy="17064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图片 19" descr="https://ss1.bdstatic.com/70cFuXSh_Q1YnxGkpoWK1HF6hhy/it/u=974852455,1707056440&amp;fm=200&amp;gp=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11" y="3861048"/>
            <a:ext cx="1660253" cy="17125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图片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82" y="4485596"/>
            <a:ext cx="1186666" cy="147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矩形 22"/>
          <p:cNvSpPr/>
          <p:nvPr/>
        </p:nvSpPr>
        <p:spPr>
          <a:xfrm>
            <a:off x="1870847" y="5529108"/>
            <a:ext cx="1289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Calibri" panose="020F0502020204030204" pitchFamily="34" charset="0"/>
                <a:cs typeface="黑体" panose="02010609060101010101" pitchFamily="49" charset="-122"/>
              </a:rPr>
              <a:t>Interviewer</a:t>
            </a:r>
            <a:endParaRPr lang="zh-CN" altLang="en-US" dirty="0"/>
          </a:p>
        </p:txBody>
      </p:sp>
      <p:pic>
        <p:nvPicPr>
          <p:cNvPr id="24" name="图片 23" descr="IMG_25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0238" y="3447928"/>
            <a:ext cx="576063" cy="60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437" y="5015766"/>
            <a:ext cx="573074" cy="60965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0238" y="4190927"/>
            <a:ext cx="573074" cy="6096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3500437"/>
            <a:ext cx="1214446" cy="1614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58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63453" y="3068960"/>
            <a:ext cx="8136904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8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does the author write the book?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800" b="1" kern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learn from Mark and Stephen?</a:t>
            </a: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5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43808" y="1515591"/>
            <a:ext cx="3193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Discussion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0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5" y="1196753"/>
            <a:ext cx="4695825" cy="4834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75" y="2593460"/>
            <a:ext cx="3816424" cy="2665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118" y="2199539"/>
            <a:ext cx="3812526" cy="3049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82" y="2274492"/>
            <a:ext cx="3420013" cy="2558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7"/>
          <a:stretch/>
        </p:blipFill>
        <p:spPr>
          <a:xfrm>
            <a:off x="4927381" y="1700808"/>
            <a:ext cx="2867121" cy="4177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79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1560" y="2060848"/>
            <a:ext cx="8136904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8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poster to introduce how Mark and Stephen looked for the rare animals.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28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zh-CN" sz="60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sz="28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8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poster to introduce other endangered animals.</a:t>
            </a:r>
            <a:endParaRPr lang="zh-CN" altLang="zh-CN" sz="2800" b="1" kern="1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2071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Assignment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6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552" y="5301208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predict what the book might talk about  based on the pictures and the title</a:t>
            </a:r>
            <a:r>
              <a:rPr lang="zh-CN" altLang="en-US" sz="2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1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/>
          <a:stretch/>
        </p:blipFill>
        <p:spPr>
          <a:xfrm>
            <a:off x="2123728" y="1699100"/>
            <a:ext cx="4608512" cy="3350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20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24944"/>
            <a:ext cx="5669771" cy="13229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984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95536" y="551723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check your prediction.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the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mainly talk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about?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15816" y="1493193"/>
            <a:ext cx="2670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/>
              <a:t>Almost Gone</a:t>
            </a:r>
            <a:endParaRPr lang="zh-CN" altLang="en-US" sz="36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/>
          <a:stretch/>
        </p:blipFill>
        <p:spPr>
          <a:xfrm>
            <a:off x="2123728" y="2274836"/>
            <a:ext cx="4104456" cy="29843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矩形 10"/>
          <p:cNvSpPr/>
          <p:nvPr/>
        </p:nvSpPr>
        <p:spPr>
          <a:xfrm>
            <a:off x="1884950" y="945161"/>
            <a:ext cx="17520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r>
              <a:rPr lang="en-US" altLang="zh-CN" sz="2800" b="1" u="sng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</a:t>
            </a:r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reading</a:t>
            </a:r>
            <a:endParaRPr lang="zh-CN" altLang="en-US" sz="28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6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046" y="85877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5349" y="2708920"/>
            <a:ext cx="55020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C00000"/>
                </a:solidFill>
              </a:rPr>
              <a:t> Lost</a:t>
            </a:r>
            <a:r>
              <a:rPr lang="en-US" altLang="zh-CN" sz="3200" dirty="0" smtClean="0"/>
              <a:t> </a:t>
            </a:r>
            <a:r>
              <a:rPr lang="en-US" altLang="zh-CN" sz="3200" b="1" dirty="0">
                <a:solidFill>
                  <a:srgbClr val="7030A0"/>
                </a:solidFill>
              </a:rPr>
              <a:t>Forever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 Looking </a:t>
            </a:r>
            <a:r>
              <a:rPr lang="en-US" altLang="zh-CN" sz="3200" dirty="0"/>
              <a:t>for </a:t>
            </a:r>
            <a:r>
              <a:rPr lang="en-US" altLang="zh-CN" sz="3200" b="1" dirty="0">
                <a:solidFill>
                  <a:srgbClr val="C00000"/>
                </a:solidFill>
              </a:rPr>
              <a:t>Rare</a:t>
            </a:r>
            <a:r>
              <a:rPr lang="en-US" altLang="zh-CN" sz="3200" b="1" dirty="0">
                <a:solidFill>
                  <a:srgbClr val="7030A0"/>
                </a:solidFill>
              </a:rPr>
              <a:t> Animals</a:t>
            </a:r>
          </a:p>
          <a:p>
            <a:r>
              <a:rPr lang="en-US" altLang="zh-CN" sz="3200" dirty="0"/>
              <a:t>          A </a:t>
            </a:r>
            <a:r>
              <a:rPr lang="en-US" altLang="zh-CN" sz="3200" b="1" dirty="0">
                <a:solidFill>
                  <a:srgbClr val="C00000"/>
                </a:solidFill>
              </a:rPr>
              <a:t>Strange</a:t>
            </a:r>
            <a:r>
              <a:rPr lang="en-US" altLang="zh-CN" sz="3200" dirty="0"/>
              <a:t> Parrot</a:t>
            </a:r>
          </a:p>
          <a:p>
            <a:r>
              <a:rPr lang="en-US" altLang="zh-CN" sz="3200" dirty="0"/>
              <a:t>          A Bat, a Cat or a Squirrel</a:t>
            </a:r>
            <a:r>
              <a:rPr lang="zh-CN" altLang="en-US" sz="3200" b="1" dirty="0">
                <a:solidFill>
                  <a:srgbClr val="7030A0"/>
                </a:solidFill>
              </a:rPr>
              <a:t>？</a:t>
            </a:r>
            <a:endParaRPr lang="en-US" altLang="zh-CN" sz="3200" b="1" dirty="0">
              <a:solidFill>
                <a:srgbClr val="7030A0"/>
              </a:solidFill>
            </a:endParaRPr>
          </a:p>
          <a:p>
            <a:r>
              <a:rPr lang="en-US" altLang="zh-CN" sz="3200" dirty="0"/>
              <a:t>          Another </a:t>
            </a:r>
            <a:r>
              <a:rPr lang="en-US" altLang="zh-CN" sz="3200" b="1" dirty="0">
                <a:solidFill>
                  <a:srgbClr val="C00000"/>
                </a:solidFill>
              </a:rPr>
              <a:t>Unusual</a:t>
            </a:r>
            <a:r>
              <a:rPr lang="en-US" altLang="zh-CN" sz="3200" dirty="0"/>
              <a:t> Animal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3200" dirty="0" smtClean="0"/>
              <a:t> A </a:t>
            </a:r>
            <a:r>
              <a:rPr lang="en-US" altLang="zh-CN" sz="3200" b="1" dirty="0">
                <a:solidFill>
                  <a:srgbClr val="7030A0"/>
                </a:solidFill>
              </a:rPr>
              <a:t>Place </a:t>
            </a:r>
            <a:r>
              <a:rPr lang="en-US" altLang="zh-CN" sz="3200" dirty="0"/>
              <a:t>in the World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441094" y="1506850"/>
            <a:ext cx="5616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mainly talk </a:t>
            </a:r>
            <a:r>
              <a:rPr lang="en-US" altLang="zh-C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about?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右箭头 13"/>
          <p:cNvSpPr/>
          <p:nvPr/>
        </p:nvSpPr>
        <p:spPr>
          <a:xfrm rot="20817005">
            <a:off x="3195625" y="2641390"/>
            <a:ext cx="2592288" cy="13506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686" y="1363256"/>
            <a:ext cx="2444708" cy="1042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右箭头 14"/>
          <p:cNvSpPr/>
          <p:nvPr/>
        </p:nvSpPr>
        <p:spPr>
          <a:xfrm rot="469049">
            <a:off x="3779076" y="3792698"/>
            <a:ext cx="2180730" cy="13669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4332" t="16405" r="9056" b="8007"/>
          <a:stretch/>
        </p:blipFill>
        <p:spPr>
          <a:xfrm>
            <a:off x="6032242" y="3717032"/>
            <a:ext cx="2870911" cy="18791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6" y="980728"/>
            <a:ext cx="1887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  <a:r>
              <a:rPr lang="en-US" altLang="zh-CN" sz="2800" b="1" u="sng" baseline="300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nd</a:t>
            </a:r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reading</a:t>
            </a:r>
            <a:endParaRPr lang="zh-CN" altLang="en-US" sz="28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48" y="2143116"/>
            <a:ext cx="8190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Step 1:</a:t>
            </a:r>
            <a:r>
              <a:rPr lang="zh-CN" alt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zh-CN" alt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Read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the book 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and think about the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question.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3356992"/>
            <a:ext cx="806489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>
                <a:ln w="13462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did Mark and Stephen find about the rare animals?</a:t>
            </a:r>
            <a:endParaRPr lang="zh-CN" altLang="en-US" sz="4400" b="1" cap="none" spc="0" dirty="0">
              <a:ln w="13462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965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7522" y="1182480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2039376"/>
            <a:ext cx="5724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Step 2:</a:t>
            </a:r>
            <a:r>
              <a:rPr lang="zh-CN" altLang="en-US" sz="28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zh-CN" alt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altLang="zh-CN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Share </a:t>
            </a:r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and discuss in groups.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261" y="1130763"/>
            <a:ext cx="1889924" cy="5243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1023" t="23096" b="7614"/>
          <a:stretch/>
        </p:blipFill>
        <p:spPr>
          <a:xfrm>
            <a:off x="683568" y="3428998"/>
            <a:ext cx="3210583" cy="2291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4332" t="20605" r="2758" b="8007"/>
          <a:stretch/>
        </p:blipFill>
        <p:spPr>
          <a:xfrm>
            <a:off x="4860032" y="3428998"/>
            <a:ext cx="3096344" cy="2160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365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63248" y="4869160"/>
            <a:ext cx="582747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find? 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do for them?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92080" y="1503948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黑体" panose="02010609060101010101" pitchFamily="49" charset="-122"/>
              </a:rPr>
              <a:t>Mark and Stephen</a:t>
            </a:r>
            <a:endParaRPr lang="zh-CN" altLang="en-US" sz="3200" dirty="0"/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81" y="2564904"/>
            <a:ext cx="1631332" cy="216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60" y="2029497"/>
            <a:ext cx="1557989" cy="2172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223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3568" y="2195331"/>
            <a:ext cx="5827476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n-US" altLang="zh-CN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find? 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980728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Activity 2 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4088" y="1307711"/>
            <a:ext cx="3466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黑体" panose="02010609060101010101" pitchFamily="49" charset="-122"/>
              </a:rPr>
              <a:t>Mark and Stephen</a:t>
            </a:r>
            <a:endParaRPr lang="zh-CN" altLang="en-US" sz="3200" dirty="0"/>
          </a:p>
        </p:txBody>
      </p:sp>
      <p:pic>
        <p:nvPicPr>
          <p:cNvPr id="11" name="图片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43" y="2780928"/>
            <a:ext cx="1424411" cy="1893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9371"/>
            <a:ext cx="1440160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664095" y="3637010"/>
            <a:ext cx="50940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/>
              <a:t>Some rare animals: a strange parrot, the aye-aye and an unusual manatee.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728</Words>
  <Application>Microsoft Office PowerPoint</Application>
  <PresentationFormat>全屏显示(4:3)</PresentationFormat>
  <Paragraphs>116</Paragraphs>
  <Slides>30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Office 主题</vt:lpstr>
      <vt:lpstr>Almost Gone 濒危动物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fltrp</cp:lastModifiedBy>
  <cp:revision>212</cp:revision>
  <dcterms:modified xsi:type="dcterms:W3CDTF">2019-01-25T01:22:43Z</dcterms:modified>
</cp:coreProperties>
</file>