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68" r:id="rId6"/>
    <p:sldId id="270" r:id="rId7"/>
    <p:sldId id="271" r:id="rId8"/>
    <p:sldId id="260" r:id="rId9"/>
    <p:sldId id="261" r:id="rId10"/>
    <p:sldId id="272" r:id="rId11"/>
    <p:sldId id="263" r:id="rId12"/>
    <p:sldId id="274" r:id="rId13"/>
    <p:sldId id="264" r:id="rId14"/>
    <p:sldId id="275" r:id="rId15"/>
    <p:sldId id="259" r:id="rId16"/>
    <p:sldId id="265" r:id="rId17"/>
    <p:sldId id="266" r:id="rId18"/>
    <p:sldId id="267" r:id="rId19"/>
    <p:sldId id="276" r:id="rId20"/>
    <p:sldId id="27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43" autoAdjust="0"/>
  </p:normalViewPr>
  <p:slideViewPr>
    <p:cSldViewPr>
      <p:cViewPr varScale="1">
        <p:scale>
          <a:sx n="86" d="100"/>
          <a:sy n="86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5536-671F-4264-AE61-A720C966A706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3ADDE-887C-4536-89EC-9CF3D70AB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50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封面图片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T: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at the cover of the book. What can you see in the picture? 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are the two tall structures?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teaches the word “windmill”.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Are they the same as those we usually see?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are they used for?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teaches the word “electricity” if necessary.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What’s the title of the book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dream do you think it might be and what might the dream be?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0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ADDE-887C-4536-89EC-9CF3D70AB29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11608-5B0E-4B98-9F96-85C4A51FE6E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1BE0A4-CAA7-42D0-9EF4-ED2569432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86050" y="4000504"/>
            <a:ext cx="3672408" cy="1008112"/>
          </a:xfrm>
        </p:spPr>
        <p:txBody>
          <a:bodyPr>
            <a:noAutofit/>
          </a:bodyPr>
          <a:lstStyle/>
          <a:p>
            <a:r>
              <a:rPr lang="zh-CN" altLang="en-US" sz="5400" b="1" dirty="0">
                <a:latin typeface="楷体" pitchFamily="49" charset="-122"/>
                <a:ea typeface="楷体" pitchFamily="49" charset="-122"/>
              </a:rPr>
              <a:t>威廉的风车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0100" y="257174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altLang="zh-CN" dirty="0"/>
              <a:t>A Dream Comes True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642918"/>
            <a:ext cx="415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ea typeface="黑体" pitchFamily="49" charset="-122"/>
              </a:rPr>
              <a:t>多维阅读第</a:t>
            </a:r>
            <a:r>
              <a:rPr lang="en-US" altLang="zh-CN" sz="3600" b="1" dirty="0">
                <a:ea typeface="黑体" pitchFamily="49" charset="-122"/>
              </a:rPr>
              <a:t>15</a:t>
            </a:r>
            <a:r>
              <a:rPr lang="zh-CN" altLang="en-US" sz="3600" b="1" dirty="0">
                <a:ea typeface="黑体" pitchFamily="49" charset="-122"/>
              </a:rPr>
              <a:t>级</a:t>
            </a:r>
          </a:p>
        </p:txBody>
      </p:sp>
    </p:spTree>
    <p:extLst>
      <p:ext uri="{BB962C8B-B14F-4D97-AF65-F5344CB8AC3E}">
        <p14:creationId xmlns:p14="http://schemas.microsoft.com/office/powerpoint/2010/main" val="25111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849694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Solving Problems 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r>
              <a:rPr lang="en-US" altLang="zh-CN" sz="3600" dirty="0">
                <a:effectLst/>
                <a:latin typeface="Times New Roman"/>
                <a:ea typeface="宋体"/>
              </a:rPr>
              <a:t>3. What did some kids do and say about </a:t>
            </a:r>
          </a:p>
          <a:p>
            <a:r>
              <a:rPr lang="en-US" altLang="zh-CN" sz="3600" dirty="0">
                <a:latin typeface="Times New Roman"/>
                <a:ea typeface="宋体"/>
              </a:rPr>
              <a:t>    </a:t>
            </a:r>
            <a:r>
              <a:rPr lang="en-US" altLang="zh-CN" sz="3600" dirty="0">
                <a:effectLst/>
                <a:latin typeface="Times New Roman"/>
                <a:ea typeface="宋体"/>
              </a:rPr>
              <a:t>William’s action? How did William react?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06605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laughed at him and said he was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crazy!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501008"/>
            <a:ext cx="6203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William didn’t stop his work.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6320" y="332656"/>
            <a:ext cx="858279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From Old Junk to a Windmill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1. What did William and his friends find in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    the scrapyards?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2. What did the people do when he tried to  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latin typeface="Times New Roman"/>
                <a:ea typeface="宋体"/>
                <a:cs typeface="黑体"/>
              </a:rPr>
              <a:t>     </a:t>
            </a: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put it up?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372687"/>
            <a:ext cx="786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found plastic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pipes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a broken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bicycle and an old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76" y="5120046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laughed at him.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27784" y="864151"/>
            <a:ext cx="5659227" cy="4347721"/>
            <a:chOff x="3024533" y="1167770"/>
            <a:chExt cx="5659227" cy="4347721"/>
          </a:xfrm>
        </p:grpSpPr>
        <p:pic>
          <p:nvPicPr>
            <p:cNvPr id="3074" name="Picture 2" descr="http://c8.alamy.com/comp/AJN3JF/plastic-pipes-used-as-rollers-to-move-boats-across-the-shingle-beach-AJN3J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96"/>
            <a:stretch/>
          </p:blipFill>
          <p:spPr bwMode="auto">
            <a:xfrm>
              <a:off x="3024533" y="1167770"/>
              <a:ext cx="5659227" cy="374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83968" y="4869160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plastic pipes</a:t>
              </a:r>
              <a:endParaRPr lang="zh-CN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7980" y="2778176"/>
            <a:ext cx="3579607" cy="3574729"/>
            <a:chOff x="907703" y="2744431"/>
            <a:chExt cx="3765572" cy="3945300"/>
          </a:xfrm>
        </p:grpSpPr>
        <p:pic>
          <p:nvPicPr>
            <p:cNvPr id="2052" name="Picture 4" descr="https://static.turbosquid.com/Preview/2014/07/09__17_44_04/OGEN008.jpge29aac52-5b0e-4025-8ba5-f1563bb96a8bOriginal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" r="7777"/>
            <a:stretch/>
          </p:blipFill>
          <p:spPr bwMode="auto">
            <a:xfrm>
              <a:off x="907703" y="2744431"/>
              <a:ext cx="3765572" cy="331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41777" y="6043400"/>
              <a:ext cx="2698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generator</a:t>
              </a:r>
              <a:endParaRPr lang="zh-CN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6320" y="332656"/>
            <a:ext cx="85827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From Old Junk to a Windmill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3. Did he succeed? What did people do then? 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176" y="1916832"/>
            <a:ext cx="2531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Yes, he did.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38653"/>
            <a:ext cx="4361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began to cheer.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54868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A New Life for </a:t>
            </a:r>
            <a:r>
              <a:rPr lang="en-US" altLang="zh-CN" sz="3600" b="1" kern="0" dirty="0" err="1">
                <a:effectLst/>
                <a:latin typeface="Times New Roman"/>
                <a:ea typeface="宋体"/>
                <a:cs typeface="黑体"/>
              </a:rPr>
              <a:t>Wimbe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1. How did William’s windmill change the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    life of the people in </a:t>
            </a:r>
            <a:r>
              <a:rPr lang="en-US" altLang="zh-CN" sz="3600" kern="0" dirty="0" err="1">
                <a:effectLst/>
                <a:latin typeface="Times New Roman"/>
                <a:ea typeface="宋体"/>
                <a:cs typeface="黑体"/>
              </a:rPr>
              <a:t>Wimbe</a:t>
            </a: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600" kern="0" dirty="0">
              <a:latin typeface="Times New Roman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endParaRPr lang="en-US" altLang="zh-CN" sz="3600" dirty="0">
              <a:effectLst/>
              <a:latin typeface="Times New Roman"/>
              <a:ea typeface="宋体"/>
            </a:endParaRPr>
          </a:p>
          <a:p>
            <a:endParaRPr lang="en-US" altLang="zh-CN" sz="3600" dirty="0">
              <a:effectLst/>
              <a:latin typeface="Times New Roman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181" y="2564904"/>
            <a:ext cx="8460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women didn’t have to walk for hours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get water. The windmill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pumped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</a:p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them and their crops.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homes in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Wimbe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had lights at night.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548680"/>
            <a:ext cx="828092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A New Life for </a:t>
            </a:r>
            <a:r>
              <a:rPr lang="en-US" altLang="zh-CN" sz="3600" b="1" kern="0" dirty="0" err="1">
                <a:effectLst/>
                <a:latin typeface="Times New Roman"/>
                <a:ea typeface="宋体"/>
                <a:cs typeface="黑体"/>
              </a:rPr>
              <a:t>Wimbe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endParaRPr lang="en-US" altLang="zh-CN" sz="3600" kern="0" dirty="0">
              <a:latin typeface="Times New Roman"/>
              <a:ea typeface="宋体"/>
            </a:endParaRPr>
          </a:p>
          <a:p>
            <a:r>
              <a:rPr lang="en-US" altLang="zh-CN" sz="3600" dirty="0">
                <a:effectLst/>
                <a:latin typeface="Times New Roman"/>
                <a:ea typeface="宋体"/>
              </a:rPr>
              <a:t>2. What did William prove?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76" y="2636912"/>
            <a:ext cx="7820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proved that a small idea can grow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into something big. You just have to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keep trying.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05" y="369530"/>
            <a:ext cx="877561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Draw a </a:t>
            </a:r>
            <a:r>
              <a:rPr lang="en-US" altLang="zh-CN" sz="3600" b="1" dirty="0" smtClean="0"/>
              <a:t>mind map </a:t>
            </a:r>
            <a:r>
              <a:rPr lang="en-US" altLang="zh-CN" sz="3600" b="1" dirty="0"/>
              <a:t>about William’s </a:t>
            </a:r>
            <a:r>
              <a:rPr lang="en-US" altLang="zh-CN" sz="3600" b="1" dirty="0" smtClean="0"/>
              <a:t>story. </a:t>
            </a:r>
            <a:endParaRPr lang="zh-CN" altLang="en-US" sz="3600" b="1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31250" r="23294" b="25209"/>
          <a:stretch/>
        </p:blipFill>
        <p:spPr bwMode="auto">
          <a:xfrm>
            <a:off x="313236" y="1844824"/>
            <a:ext cx="849212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47" y="620688"/>
            <a:ext cx="8999580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Choose a role to tell the story with your </a:t>
            </a:r>
          </a:p>
          <a:p>
            <a:r>
              <a:rPr lang="en-US" altLang="zh-CN" sz="3600" b="1" dirty="0"/>
              <a:t>m</a:t>
            </a:r>
            <a:r>
              <a:rPr lang="en-US" altLang="zh-CN" sz="3600" b="1" dirty="0" smtClean="0"/>
              <a:t>ind map</a:t>
            </a:r>
            <a:r>
              <a:rPr lang="en-US" altLang="zh-CN" sz="3600" b="1" dirty="0"/>
              <a:t>. 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1975" y="566124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William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764613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William’s father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272170"/>
            <a:ext cx="2877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another child </a:t>
            </a:r>
          </a:p>
          <a:p>
            <a:r>
              <a:rPr lang="en-US" altLang="zh-CN" sz="3200" b="1" dirty="0"/>
              <a:t>in </a:t>
            </a:r>
            <a:r>
              <a:rPr lang="en-US" altLang="zh-CN" sz="3200" b="1" dirty="0" err="1"/>
              <a:t>Wimbe</a:t>
            </a:r>
            <a:endParaRPr lang="zh-CN" alt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2928958" cy="31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2071702" cy="34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143140" cy="30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18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9220" y="144638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Why could William make the windmill successfully and make his dream come true?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27" y="458669"/>
            <a:ext cx="36724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</a:rPr>
              <a:t>List the reasons</a:t>
            </a:r>
            <a:r>
              <a:rPr lang="en-US" altLang="zh-CN" sz="3600" b="1" dirty="0"/>
              <a:t>. </a:t>
            </a: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323528" y="292494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 </a:t>
            </a:r>
            <a:endParaRPr lang="zh-CN" altLang="zh-CN" dirty="0"/>
          </a:p>
          <a:p>
            <a:pPr marL="342900" indent="-342900">
              <a:buAutoNum type="arabicPeriod"/>
            </a:pPr>
            <a:r>
              <a:rPr lang="en-US" altLang="zh-CN" b="1" dirty="0"/>
              <a:t>_________________________________________________________</a:t>
            </a:r>
          </a:p>
          <a:p>
            <a:endParaRPr lang="en-US" altLang="zh-CN" b="1" dirty="0"/>
          </a:p>
          <a:p>
            <a:r>
              <a:rPr lang="en-US" altLang="zh-CN" b="1" dirty="0"/>
              <a:t>2. __________________________________________________________</a:t>
            </a:r>
            <a:endParaRPr lang="zh-CN" altLang="zh-CN" dirty="0"/>
          </a:p>
          <a:p>
            <a:r>
              <a:rPr lang="en-US" altLang="zh-CN" b="1" dirty="0"/>
              <a:t> </a:t>
            </a:r>
            <a:endParaRPr lang="zh-CN" altLang="zh-CN" dirty="0"/>
          </a:p>
          <a:p>
            <a:r>
              <a:rPr lang="en-US" altLang="zh-CN" b="1" dirty="0"/>
              <a:t>3. __________________________________________________________</a:t>
            </a:r>
            <a:endParaRPr lang="zh-CN" altLang="zh-CN" dirty="0"/>
          </a:p>
          <a:p>
            <a:r>
              <a:rPr lang="en-US" altLang="zh-CN" b="1" dirty="0"/>
              <a:t> </a:t>
            </a:r>
            <a:endParaRPr lang="zh-CN" altLang="zh-CN" dirty="0"/>
          </a:p>
          <a:p>
            <a:r>
              <a:rPr lang="en-US" altLang="zh-CN" b="1" dirty="0"/>
              <a:t>4. __________________________________________________________</a:t>
            </a:r>
          </a:p>
          <a:p>
            <a:r>
              <a:rPr lang="en-US" altLang="zh-CN" b="1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1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472" y="1000108"/>
            <a:ext cx="8825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1. What do you think of William? What is   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the most important thing you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have learnt      from  him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2. What dream did you have? </a:t>
            </a:r>
          </a:p>
          <a:p>
            <a:pPr marL="449263" indent="-449263"/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What difficulty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have in realizing   your dream? 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How did you deal with the difficulty?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Do you think your attitude and solution   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right or proper?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If not, what do you think you should do?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4153701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Discuss in groups.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00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98072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宋体" pitchFamily="2" charset="-122"/>
                <a:ea typeface="宋体" pitchFamily="2" charset="-122"/>
              </a:rPr>
              <a:t>作业</a:t>
            </a:r>
            <a:r>
              <a:rPr lang="zh-CN" altLang="zh-CN" sz="32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zh-CN" sz="3200" b="1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AutoNum type="arabicPeriod"/>
            </a:pP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写写你读完这个故事的体会和感受，可以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结合自己对于梦想、学习的态度以及遇到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困难时的表现进行反思；</a:t>
            </a: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在网上查阅有关威廉的风车后来发展的情</a:t>
            </a: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况，并讲述给你的同学；</a:t>
            </a: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和你的同伴在网上搜集有关风车制造的知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识，共同完成一个</a:t>
            </a:r>
            <a:r>
              <a:rPr lang="en-US" altLang="zh-CN" sz="3200" dirty="0">
                <a:latin typeface="Arial" pitchFamily="34" charset="0"/>
                <a:ea typeface="宋体" pitchFamily="2" charset="-122"/>
                <a:cs typeface="Arial" pitchFamily="34" charset="0"/>
              </a:rPr>
              <a:t>poster</a:t>
            </a: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,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展示利用风车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3200" dirty="0">
                <a:latin typeface="宋体" pitchFamily="2" charset="-122"/>
                <a:ea typeface="宋体" pitchFamily="2" charset="-122"/>
              </a:rPr>
              <a:t>发电的原理和优势。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64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uer\Desktop\SITE EOLIEN A AVIGNONET LAURAGA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18135"/>
          <a:stretch/>
        </p:blipFill>
        <p:spPr bwMode="auto">
          <a:xfrm>
            <a:off x="5441809" y="1936203"/>
            <a:ext cx="3545349" cy="34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" t="17448" r="9539"/>
          <a:stretch/>
        </p:blipFill>
        <p:spPr bwMode="auto">
          <a:xfrm>
            <a:off x="539552" y="333074"/>
            <a:ext cx="4774966" cy="617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3419872" y="1952836"/>
            <a:ext cx="1008112" cy="2268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35696" y="2060848"/>
            <a:ext cx="1091339" cy="2268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95852" y="980728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  <a:cs typeface="Times New Roman" pitchFamily="18" charset="0"/>
              </a:rPr>
              <a:t>windmill</a:t>
            </a:r>
            <a:endParaRPr lang="zh-CN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4520" y="5550331"/>
            <a:ext cx="2779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  <a:cs typeface="Times New Roman" pitchFamily="18" charset="0"/>
              </a:rPr>
              <a:t>electricity</a:t>
            </a:r>
            <a:endParaRPr lang="zh-CN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eymanelectric.com/images/%D9%85%D9%82%D8%A7%D9%84%D8%A7%D8%AA/speed%20of%20electricity-peymanelectri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9596" r="5294" b="15143"/>
          <a:stretch/>
        </p:blipFill>
        <p:spPr bwMode="auto">
          <a:xfrm>
            <a:off x="5721317" y="2935460"/>
            <a:ext cx="2918872" cy="24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img01.taopic.com/141007/240398-14100FK14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8" descr="http://img01.taopic.com/141007/240398-14100FK143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10" descr="http://img01.taopic.com/141007/240398-14100FK143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humbs.dreamstime.com/z/goodbye-note-219925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22146" r="11560" b="29738"/>
          <a:stretch/>
        </p:blipFill>
        <p:spPr bwMode="auto">
          <a:xfrm>
            <a:off x="1763688" y="1318148"/>
            <a:ext cx="5676136" cy="37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50017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William’s Dream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1. Where did William live?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do people there make a living?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3. What was William interested in?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4. What did he often do? Why?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5. Why did William want to go to high  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school?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6. What was William’s dream?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05" y="357166"/>
            <a:ext cx="89898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Read the book and answer the questions.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27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2857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William’s Dream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1. Where did William live?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3" r="2931"/>
          <a:stretch/>
        </p:blipFill>
        <p:spPr bwMode="auto">
          <a:xfrm>
            <a:off x="827584" y="1844824"/>
            <a:ext cx="3744416" cy="44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0354" y="3140968"/>
            <a:ext cx="3461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Malawi, Africa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William’s Dream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2. How do people there make a living?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370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grow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541" y="22048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3. What was William interested in?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4. What did he often do? Why?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708920"/>
            <a:ext cx="759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was really interested in machines.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933056"/>
            <a:ext cx="8157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often took the machines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apart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put them back together. He liked to find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out how they worked.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7667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William’s Dream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5. Why did William want to go to high   </a:t>
            </a: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school?   </a:t>
            </a:r>
          </a:p>
          <a:p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6. What was William’s dream?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83" y="2278613"/>
            <a:ext cx="7404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Because he wanted to learn as much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 he could.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991" y="4460919"/>
            <a:ext cx="7934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His dream was to learn how to help his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family.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7667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A Difficult Time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What problems did the drought cause to William’s family?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780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didn’t have much food or money.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696" y="2924944"/>
            <a:ext cx="84818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l"/>
            </a:pP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could have only one meal a day.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Sometimes William’s father went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without a meal so that his family could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survive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382" y="5227941"/>
            <a:ext cx="8153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l"/>
            </a:pP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William’s parents didn’t have money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for William to go to high school.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4868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William’s Idea  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did William go when </a:t>
            </a: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    he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couldn’t 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to school? </a:t>
            </a:r>
          </a:p>
          <a:p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2. What book did he see one day? </a:t>
            </a:r>
          </a:p>
          <a:p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3. What idea did the book give him? 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06605"/>
            <a:ext cx="475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went to the library.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84984"/>
            <a:ext cx="752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saw a book with windmills on the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cover.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013176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could build a windmill.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84869"/>
            <a:ext cx="2392989" cy="310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8496944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ffectLst/>
                <a:latin typeface="Times New Roman"/>
                <a:ea typeface="宋体"/>
                <a:cs typeface="黑体"/>
              </a:rPr>
              <a:t>Solving Problems 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1. How did William learn the book? 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600" kern="0" dirty="0">
              <a:effectLst/>
              <a:latin typeface="Times New Roman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600" kern="0" dirty="0">
              <a:effectLst/>
              <a:latin typeface="Times New Roman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600" kern="0" dirty="0">
              <a:effectLst/>
              <a:latin typeface="Times New Roman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2. Where did William go to find what he  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latin typeface="Times New Roman"/>
                <a:ea typeface="宋体"/>
                <a:cs typeface="黑体"/>
              </a:rPr>
              <a:t>    </a:t>
            </a:r>
            <a:r>
              <a:rPr lang="en-US" altLang="zh-CN" sz="3600" kern="0" dirty="0">
                <a:effectLst/>
                <a:latin typeface="Times New Roman"/>
                <a:ea typeface="宋体"/>
                <a:cs typeface="黑体"/>
              </a:rPr>
              <a:t>needed to make a windmill?  </a:t>
            </a:r>
            <a:endParaRPr lang="zh-CN" altLang="zh-CN" sz="3600" kern="100" dirty="0">
              <a:effectLst/>
              <a:latin typeface="Calibri"/>
              <a:ea typeface="宋体"/>
              <a:cs typeface="黑体"/>
            </a:endParaRPr>
          </a:p>
          <a:p>
            <a:endParaRPr lang="en-US" altLang="zh-CN" sz="3600" dirty="0">
              <a:effectLst/>
              <a:latin typeface="Times New Roman"/>
              <a:ea typeface="宋体"/>
            </a:endParaRPr>
          </a:p>
          <a:p>
            <a:endParaRPr lang="en-US" altLang="zh-CN" sz="3600" dirty="0">
              <a:latin typeface="Times New Roman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423" y="1772816"/>
            <a:ext cx="78792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used a dictionary to work out the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ords 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didn’t know. He followed the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diagrams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the book.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422" y="5158933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went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scrapyards</a:t>
            </a: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find what he </a:t>
            </a: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needed. 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47651" y="671736"/>
            <a:ext cx="5946343" cy="4789402"/>
            <a:chOff x="2380942" y="692696"/>
            <a:chExt cx="5946343" cy="4789402"/>
          </a:xfrm>
        </p:grpSpPr>
        <p:pic>
          <p:nvPicPr>
            <p:cNvPr id="1026" name="Picture 2" descr="https://www.engineersgarage.com/sites/default/files/imagecache/Original/wysiwyg_imageupload/4214/Windmill%202%207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942" y="692696"/>
              <a:ext cx="5946343" cy="4789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84390" y="4751545"/>
              <a:ext cx="2495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diagram</a:t>
              </a:r>
              <a:endParaRPr lang="zh-CN" alt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1538" y="1071546"/>
            <a:ext cx="7158956" cy="4649648"/>
            <a:chOff x="869428" y="651560"/>
            <a:chExt cx="7835138" cy="5223425"/>
          </a:xfrm>
        </p:grpSpPr>
        <p:pic>
          <p:nvPicPr>
            <p:cNvPr id="1028" name="Picture 4" descr="http://www.publicdomainpictures.net/pictures/30000/velka/scrapyar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28" y="651560"/>
              <a:ext cx="7835138" cy="522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333295" y="873584"/>
              <a:ext cx="2621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scrapyard</a:t>
              </a:r>
              <a:endParaRPr lang="zh-CN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649</TotalTime>
  <Words>905</Words>
  <Application>Microsoft Office PowerPoint</Application>
  <PresentationFormat>全屏显示(4:3)</PresentationFormat>
  <Paragraphs>165</Paragraphs>
  <Slides>20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气流</vt:lpstr>
      <vt:lpstr>A Dream Comes True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Dream Comes True</dc:title>
  <dc:creator>suer</dc:creator>
  <cp:lastModifiedBy>fltrp</cp:lastModifiedBy>
  <cp:revision>62</cp:revision>
  <dcterms:created xsi:type="dcterms:W3CDTF">2018-10-08T13:35:41Z</dcterms:created>
  <dcterms:modified xsi:type="dcterms:W3CDTF">2019-01-25T01:08:44Z</dcterms:modified>
</cp:coreProperties>
</file>