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6" r:id="rId2"/>
    <p:sldId id="261" r:id="rId3"/>
    <p:sldId id="262" r:id="rId4"/>
    <p:sldId id="263" r:id="rId5"/>
    <p:sldId id="297" r:id="rId6"/>
    <p:sldId id="294" r:id="rId7"/>
    <p:sldId id="281" r:id="rId8"/>
    <p:sldId id="301" r:id="rId9"/>
    <p:sldId id="295" r:id="rId10"/>
    <p:sldId id="282" r:id="rId11"/>
    <p:sldId id="302" r:id="rId12"/>
    <p:sldId id="303" r:id="rId13"/>
    <p:sldId id="280" r:id="rId14"/>
    <p:sldId id="286" r:id="rId15"/>
    <p:sldId id="287" r:id="rId16"/>
    <p:sldId id="289" r:id="rId17"/>
    <p:sldId id="288" r:id="rId18"/>
    <p:sldId id="290" r:id="rId19"/>
    <p:sldId id="291" r:id="rId20"/>
    <p:sldId id="292" r:id="rId21"/>
    <p:sldId id="293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3" autoAdjust="0"/>
    <p:restoredTop sz="61997" autoAdjust="0"/>
  </p:normalViewPr>
  <p:slideViewPr>
    <p:cSldViewPr snapToGrid="0">
      <p:cViewPr>
        <p:scale>
          <a:sx n="46" d="100"/>
          <a:sy n="46" d="100"/>
        </p:scale>
        <p:origin x="-2088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DB46-5411-4EB9-86BA-3EA8FD05EA5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11ED7-EA5B-4295-BEFB-A296E61E99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97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0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学生阅读验证预测同时回答问题，感知和提取故事基本要素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00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529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778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如果需要，可以示例</a:t>
            </a:r>
            <a:r>
              <a:rPr lang="zh-CN" altLang="en-US" baseline="0" dirty="0" smtClean="0"/>
              <a:t>学生如上</a:t>
            </a:r>
            <a:r>
              <a:rPr lang="zh-CN" altLang="en-US" baseline="0" dirty="0"/>
              <a:t>图所</a:t>
            </a:r>
            <a:r>
              <a:rPr lang="zh-CN" altLang="en-US" baseline="0" dirty="0" smtClean="0"/>
              <a:t>示绘制思维导图。</a:t>
            </a:r>
            <a:endParaRPr lang="en-US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绘制过程</a:t>
            </a:r>
            <a:r>
              <a:rPr lang="zh-CN" altLang="en-US" baseline="0" dirty="0"/>
              <a:t>中</a:t>
            </a:r>
            <a:r>
              <a:rPr lang="zh-CN" altLang="en-US" baseline="0" dirty="0" smtClean="0"/>
              <a:t>，教师提醒</a:t>
            </a:r>
            <a:r>
              <a:rPr lang="zh-CN" altLang="en-US" baseline="0" dirty="0"/>
              <a:t>学生不要抄写大段文字，只需要写关键词。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51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学生两人一组，一</a:t>
            </a:r>
            <a:r>
              <a:rPr lang="zh-CN" altLang="en-US" baseline="0" dirty="0"/>
              <a:t>人从妈妈的角度讲述故事，一人从</a:t>
            </a:r>
            <a:r>
              <a:rPr lang="en-US" altLang="zh-CN" baseline="0" dirty="0"/>
              <a:t>Joe</a:t>
            </a:r>
            <a:r>
              <a:rPr lang="zh-CN" altLang="en-US" baseline="0" dirty="0"/>
              <a:t>的角度</a:t>
            </a:r>
            <a:r>
              <a:rPr lang="zh-CN" altLang="en-US" baseline="0" dirty="0" smtClean="0"/>
              <a:t>讲述故事，</a:t>
            </a:r>
            <a:r>
              <a:rPr lang="zh-CN" altLang="en-US" baseline="0" dirty="0"/>
              <a:t>只能依据思维导图，不能看书。</a:t>
            </a:r>
            <a:endParaRPr lang="en-US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同伴练习，然后全班</a:t>
            </a:r>
            <a:r>
              <a:rPr lang="zh-CN" altLang="en-US" baseline="0" dirty="0"/>
              <a:t>分享。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83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教师介绍</a:t>
            </a:r>
            <a:r>
              <a:rPr lang="zh-CN" altLang="en-US" baseline="0" dirty="0"/>
              <a:t>阅读圈</a:t>
            </a:r>
            <a:r>
              <a:rPr lang="zh-CN" altLang="en-US" baseline="0" dirty="0" smtClean="0"/>
              <a:t>活动。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64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91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30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80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3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学生看封面预测故事内容，教师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提问：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What is the boy doing?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What’s the title and how do you understand it?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What might happen if he did it one more time?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076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76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61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D766C-F6B8-4B62-86A3-FFA6DBDAD89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63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学生看 </a:t>
            </a:r>
            <a:r>
              <a:rPr lang="en-US" altLang="zh-CN" baseline="0" dirty="0"/>
              <a:t>Setting 1, </a:t>
            </a:r>
            <a:r>
              <a:rPr lang="zh-CN" altLang="en-US" baseline="0" dirty="0"/>
              <a:t>根据图片预测</a:t>
            </a:r>
            <a:r>
              <a:rPr lang="zh-CN" altLang="en-US" baseline="0" dirty="0" smtClean="0"/>
              <a:t>内容。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76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学生阅读验证</a:t>
            </a:r>
            <a:r>
              <a:rPr lang="zh-CN" altLang="en-US" dirty="0" smtClean="0"/>
              <a:t>预测，同时</a:t>
            </a:r>
            <a:r>
              <a:rPr lang="zh-CN" altLang="en-US" dirty="0"/>
              <a:t>回答问题，感知和提取故事基本</a:t>
            </a:r>
            <a:r>
              <a:rPr lang="zh-CN" altLang="en-US" dirty="0" smtClean="0"/>
              <a:t>要素。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172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33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教师提问：</a:t>
            </a:r>
            <a:r>
              <a:rPr lang="en-US" altLang="zh-CN" baseline="0" dirty="0" smtClean="0"/>
              <a:t>What </a:t>
            </a:r>
            <a:r>
              <a:rPr lang="en-US" altLang="zh-CN" baseline="0" dirty="0"/>
              <a:t>might happen next?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学生看 </a:t>
            </a:r>
            <a:r>
              <a:rPr lang="en-US" altLang="zh-CN" baseline="0" dirty="0"/>
              <a:t>Setting 2, </a:t>
            </a:r>
            <a:r>
              <a:rPr lang="zh-CN" altLang="en-US" baseline="0" dirty="0"/>
              <a:t>根据图片预测</a:t>
            </a:r>
            <a:r>
              <a:rPr lang="zh-CN" altLang="en-US" baseline="0" dirty="0" smtClean="0"/>
              <a:t>内容。</a:t>
            </a:r>
            <a:endParaRPr lang="en-US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2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学生阅读验证</a:t>
            </a:r>
            <a:r>
              <a:rPr lang="zh-CN" altLang="en-US" dirty="0" smtClean="0"/>
              <a:t>预测，同时</a:t>
            </a:r>
            <a:r>
              <a:rPr lang="zh-CN" altLang="en-US" dirty="0"/>
              <a:t>回答问题，感知和提取故事基本</a:t>
            </a:r>
            <a:r>
              <a:rPr lang="zh-CN" altLang="en-US" dirty="0" smtClean="0"/>
              <a:t>要素。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78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94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教师提问：</a:t>
            </a:r>
            <a:r>
              <a:rPr lang="en-US" altLang="zh-CN" baseline="0" dirty="0" smtClean="0"/>
              <a:t>What </a:t>
            </a:r>
            <a:r>
              <a:rPr lang="en-US" altLang="zh-CN" baseline="0" dirty="0"/>
              <a:t>might happen next?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学生看 </a:t>
            </a:r>
            <a:r>
              <a:rPr lang="en-US" altLang="zh-CN" baseline="0" dirty="0"/>
              <a:t>Setting 3, </a:t>
            </a:r>
            <a:r>
              <a:rPr lang="zh-CN" altLang="en-US" baseline="0" dirty="0"/>
              <a:t>根据图片预测</a:t>
            </a:r>
            <a:r>
              <a:rPr lang="zh-CN" altLang="en-US" baseline="0" dirty="0" smtClean="0"/>
              <a:t>内容。</a:t>
            </a:r>
            <a:endParaRPr lang="en-US" altLang="zh-CN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1ED7-EA5B-4295-BEFB-A296E61E99C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797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0370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6138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7685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2153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024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505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850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9885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3066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3358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0" y="6177687"/>
            <a:ext cx="12192000" cy="544061"/>
          </a:xfrm>
          <a:custGeom>
            <a:avLst/>
            <a:gdLst>
              <a:gd name="connsiteX0" fmla="*/ 0 w 9144000"/>
              <a:gd name="connsiteY0" fmla="*/ 472630 h 1415219"/>
              <a:gd name="connsiteX1" fmla="*/ 2712720 w 9144000"/>
              <a:gd name="connsiteY1" fmla="*/ 1295590 h 1415219"/>
              <a:gd name="connsiteX2" fmla="*/ 4632960 w 9144000"/>
              <a:gd name="connsiteY2" fmla="*/ 190 h 1415219"/>
              <a:gd name="connsiteX3" fmla="*/ 7299960 w 9144000"/>
              <a:gd name="connsiteY3" fmla="*/ 1402270 h 1415219"/>
              <a:gd name="connsiteX4" fmla="*/ 9144000 w 9144000"/>
              <a:gd name="connsiteY4" fmla="*/ 579310 h 1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15219">
                <a:moveTo>
                  <a:pt x="0" y="472630"/>
                </a:moveTo>
                <a:cubicBezTo>
                  <a:pt x="970280" y="923480"/>
                  <a:pt x="1940560" y="1374330"/>
                  <a:pt x="2712720" y="1295590"/>
                </a:cubicBezTo>
                <a:cubicBezTo>
                  <a:pt x="3484880" y="1216850"/>
                  <a:pt x="3868420" y="-17590"/>
                  <a:pt x="4632960" y="190"/>
                </a:cubicBezTo>
                <a:cubicBezTo>
                  <a:pt x="5397500" y="17970"/>
                  <a:pt x="6548120" y="1305750"/>
                  <a:pt x="7299960" y="1402270"/>
                </a:cubicBezTo>
                <a:cubicBezTo>
                  <a:pt x="8051800" y="1498790"/>
                  <a:pt x="8597900" y="1039050"/>
                  <a:pt x="9144000" y="57931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93821" y="6291901"/>
            <a:ext cx="544059" cy="544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275602" y="6267693"/>
            <a:ext cx="544059" cy="5440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42660" y="6177689"/>
            <a:ext cx="544059" cy="544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8158182" y="6177687"/>
            <a:ext cx="544059" cy="5440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501674" y="6174511"/>
            <a:ext cx="544059" cy="5440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154711"/>
            <a:ext cx="12192000" cy="661449"/>
            <a:chOff x="0" y="154711"/>
            <a:chExt cx="12192000" cy="661449"/>
          </a:xfrm>
        </p:grpSpPr>
        <p:sp>
          <p:nvSpPr>
            <p:cNvPr id="10" name="任意多边形 9"/>
            <p:cNvSpPr/>
            <p:nvPr/>
          </p:nvSpPr>
          <p:spPr>
            <a:xfrm>
              <a:off x="0" y="157887"/>
              <a:ext cx="12192000" cy="544061"/>
            </a:xfrm>
            <a:custGeom>
              <a:avLst/>
              <a:gdLst>
                <a:gd name="connsiteX0" fmla="*/ 0 w 9144000"/>
                <a:gd name="connsiteY0" fmla="*/ 472630 h 1415219"/>
                <a:gd name="connsiteX1" fmla="*/ 2712720 w 9144000"/>
                <a:gd name="connsiteY1" fmla="*/ 1295590 h 1415219"/>
                <a:gd name="connsiteX2" fmla="*/ 4632960 w 9144000"/>
                <a:gd name="connsiteY2" fmla="*/ 190 h 1415219"/>
                <a:gd name="connsiteX3" fmla="*/ 7299960 w 9144000"/>
                <a:gd name="connsiteY3" fmla="*/ 1402270 h 1415219"/>
                <a:gd name="connsiteX4" fmla="*/ 9144000 w 9144000"/>
                <a:gd name="connsiteY4" fmla="*/ 579310 h 141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415219">
                  <a:moveTo>
                    <a:pt x="0" y="472630"/>
                  </a:moveTo>
                  <a:cubicBezTo>
                    <a:pt x="970280" y="923480"/>
                    <a:pt x="1940560" y="1374330"/>
                    <a:pt x="2712720" y="1295590"/>
                  </a:cubicBezTo>
                  <a:cubicBezTo>
                    <a:pt x="3484880" y="1216850"/>
                    <a:pt x="3868420" y="-17590"/>
                    <a:pt x="4632960" y="190"/>
                  </a:cubicBezTo>
                  <a:cubicBezTo>
                    <a:pt x="5397500" y="17970"/>
                    <a:pt x="6548120" y="1305750"/>
                    <a:pt x="7299960" y="1402270"/>
                  </a:cubicBezTo>
                  <a:cubicBezTo>
                    <a:pt x="8051800" y="1498790"/>
                    <a:pt x="8597900" y="1039050"/>
                    <a:pt x="9144000" y="579310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193821" y="272101"/>
              <a:ext cx="544059" cy="5440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275602" y="247893"/>
              <a:ext cx="544059" cy="5440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542660" y="157889"/>
              <a:ext cx="544059" cy="5440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158182" y="157887"/>
              <a:ext cx="544059" cy="5440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501674" y="154711"/>
              <a:ext cx="544059" cy="5440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标题 1"/>
          <p:cNvSpPr txBox="1">
            <a:spLocks/>
          </p:cNvSpPr>
          <p:nvPr/>
        </p:nvSpPr>
        <p:spPr>
          <a:xfrm>
            <a:off x="2219434" y="2597727"/>
            <a:ext cx="7245927" cy="2244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One More Time</a:t>
            </a:r>
          </a:p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zh-CN" altLang="zh-CN" sz="6000" dirty="0" smtClean="0"/>
              <a:t>乔，不可以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0" name="标题 19"/>
          <p:cNvSpPr>
            <a:spLocks noGrp="1"/>
          </p:cNvSpPr>
          <p:nvPr>
            <p:ph type="ctrTitle"/>
          </p:nvPr>
        </p:nvSpPr>
        <p:spPr>
          <a:xfrm>
            <a:off x="706582" y="1080799"/>
            <a:ext cx="4904509" cy="914256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多维阅读第</a:t>
            </a:r>
            <a:r>
              <a:rPr lang="en-US" altLang="zh-CN" sz="3200" b="1" dirty="0" smtClean="0"/>
              <a:t>15</a:t>
            </a:r>
            <a:r>
              <a:rPr lang="zh-CN" altLang="en-US" sz="3200" b="1" dirty="0" smtClean="0"/>
              <a:t>级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5130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10491" y="2909453"/>
            <a:ext cx="10567608" cy="2867891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0">
                <a:schemeClr val="accent2">
                  <a:lumMod val="105000"/>
                  <a:satMod val="103000"/>
                  <a:tint val="73000"/>
                  <a:alpha val="2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63289" y="3169433"/>
            <a:ext cx="1025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did Joe do next? Why? </a:t>
            </a:r>
          </a:p>
          <a:p>
            <a:pPr marL="539750" indent="-5397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did his mum say to him and how did he react?</a:t>
            </a:r>
          </a:p>
          <a:p>
            <a:pPr marL="539750" indent="-5397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happened as a result?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48236" y="1184563"/>
            <a:ext cx="7488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Read Setting 3 to find out: </a:t>
            </a:r>
            <a:endParaRPr lang="zh-CN" altLang="en-US" sz="4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85938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1878" y="2395461"/>
            <a:ext cx="6709063" cy="3743902"/>
          </a:xfr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Joe had just finished a really big </a:t>
            </a:r>
            <a:r>
              <a:rPr lang="en-US" altLang="zh-CN" sz="36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flip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when his mum went past the door. </a:t>
            </a:r>
          </a:p>
          <a:p>
            <a:pPr marL="0" indent="0" algn="just">
              <a:buNone/>
            </a:pPr>
            <a:endParaRPr lang="en-US" altLang="zh-CN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 algn="just">
              <a:buNone/>
            </a:pP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Joe </a:t>
            </a:r>
            <a:r>
              <a:rPr lang="en-US" altLang="zh-CN" sz="36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bounced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really high. For just a second he felt as if he was flying like a bird.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17293" y="1003813"/>
            <a:ext cx="958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Guess the meaning of the words.</a:t>
            </a:r>
            <a:endParaRPr lang="zh-CN" altLang="en-US" sz="4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320051"/>
            <a:ext cx="2043546" cy="1556988"/>
          </a:xfrm>
          <a:prstGeom prst="rect">
            <a:avLst/>
          </a:prstGeom>
        </p:spPr>
      </p:pic>
      <p:sp>
        <p:nvSpPr>
          <p:cNvPr id="10" name="线形标注 1 9"/>
          <p:cNvSpPr/>
          <p:nvPr/>
        </p:nvSpPr>
        <p:spPr>
          <a:xfrm>
            <a:off x="2514603" y="4124640"/>
            <a:ext cx="3844634" cy="519545"/>
          </a:xfrm>
          <a:prstGeom prst="borderCallout1">
            <a:avLst>
              <a:gd name="adj1" fmla="val 110750"/>
              <a:gd name="adj2" fmla="val 22189"/>
              <a:gd name="adj3" fmla="val 124500"/>
              <a:gd name="adj4" fmla="val 124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moved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and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线形标注 1 10"/>
          <p:cNvSpPr/>
          <p:nvPr/>
        </p:nvSpPr>
        <p:spPr>
          <a:xfrm>
            <a:off x="2123290" y="3440878"/>
            <a:ext cx="2448710" cy="519545"/>
          </a:xfrm>
          <a:prstGeom prst="borderCallout1">
            <a:avLst>
              <a:gd name="adj1" fmla="val 14750"/>
              <a:gd name="adj2" fmla="val -2534"/>
              <a:gd name="adj3" fmla="val -39500"/>
              <a:gd name="adj4" fmla="val -1455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71" y="2244981"/>
            <a:ext cx="3486150" cy="375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841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1088" y="2395461"/>
            <a:ext cx="7289854" cy="3743902"/>
          </a:xfr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altLang="zh-CN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 algn="just">
              <a:buNone/>
            </a:pP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Then he lost control. His feet came down on a glass table. A lamp crashed onto the floor and the glass table </a:t>
            </a:r>
            <a:r>
              <a:rPr lang="en-US" altLang="zh-CN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shattered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Joe saw red blood </a:t>
            </a:r>
            <a:r>
              <a:rPr lang="en-US" altLang="zh-CN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dripping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on the white sheets and he </a:t>
            </a:r>
            <a:r>
              <a:rPr lang="en-US" altLang="zh-CN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screamed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It was a long, loud scream and then he fainted.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17293" y="1003813"/>
            <a:ext cx="958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Guess the meaning of the words.</a:t>
            </a:r>
            <a:endParaRPr lang="zh-CN" altLang="en-US" sz="4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320051"/>
            <a:ext cx="2043546" cy="1556988"/>
          </a:xfrm>
          <a:prstGeom prst="rect">
            <a:avLst/>
          </a:prstGeom>
        </p:spPr>
      </p:pic>
      <p:sp>
        <p:nvSpPr>
          <p:cNvPr id="10" name="线形标注 1 9"/>
          <p:cNvSpPr/>
          <p:nvPr/>
        </p:nvSpPr>
        <p:spPr>
          <a:xfrm>
            <a:off x="436418" y="5569528"/>
            <a:ext cx="4218710" cy="644236"/>
          </a:xfrm>
          <a:prstGeom prst="borderCallout1">
            <a:avLst>
              <a:gd name="adj1" fmla="val 9781"/>
              <a:gd name="adj2" fmla="val 32146"/>
              <a:gd name="adj3" fmla="val -106129"/>
              <a:gd name="adj4" fmla="val 235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loud and high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3595255" y="2264101"/>
            <a:ext cx="3906982" cy="519545"/>
          </a:xfrm>
          <a:prstGeom prst="borderCallout1">
            <a:avLst>
              <a:gd name="adj1" fmla="val 289904"/>
              <a:gd name="adj2" fmla="val 31304"/>
              <a:gd name="adj3" fmla="val 112500"/>
              <a:gd name="adj4" fmla="val 521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small pieces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5133108" y="5277934"/>
            <a:ext cx="2497833" cy="519545"/>
          </a:xfrm>
          <a:prstGeom prst="borderCallout1">
            <a:avLst>
              <a:gd name="adj1" fmla="val -9250"/>
              <a:gd name="adj2" fmla="val 21273"/>
              <a:gd name="adj3" fmla="val -175500"/>
              <a:gd name="adj4" fmla="val -1019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drops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17" y="2264101"/>
            <a:ext cx="3652104" cy="411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05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56102" y="425856"/>
            <a:ext cx="9310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Draw a </a:t>
            </a:r>
            <a:r>
              <a:rPr lang="en-US" altLang="zh-CN" sz="4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mind-map </a:t>
            </a:r>
            <a:r>
              <a:rPr lang="en-US" altLang="zh-CN" sz="4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 show the development of the story.</a:t>
            </a:r>
            <a:endParaRPr lang="zh-CN" altLang="en-US" sz="4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58777" y="4696689"/>
            <a:ext cx="2556164" cy="15794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63598" y="3688138"/>
            <a:ext cx="2556164" cy="15794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319547" y="2597726"/>
            <a:ext cx="2556164" cy="15794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右箭头 13"/>
          <p:cNvSpPr/>
          <p:nvPr/>
        </p:nvSpPr>
        <p:spPr>
          <a:xfrm>
            <a:off x="3660793" y="4270662"/>
            <a:ext cx="796745" cy="852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圆角右箭头 14"/>
          <p:cNvSpPr/>
          <p:nvPr/>
        </p:nvSpPr>
        <p:spPr>
          <a:xfrm>
            <a:off x="7316742" y="3325089"/>
            <a:ext cx="796745" cy="852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68022" y="5009344"/>
            <a:ext cx="2137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 Black" panose="020B0A04020102020204" pitchFamily="34" charset="0"/>
              </a:rPr>
              <a:t>in Joe’s bedroom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69813" y="4000793"/>
            <a:ext cx="23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 Black" panose="020B0A04020102020204" pitchFamily="34" charset="0"/>
              </a:rPr>
              <a:t>in the living room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28792" y="2936673"/>
            <a:ext cx="2137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 Black" panose="020B0A04020102020204" pitchFamily="34" charset="0"/>
              </a:rPr>
              <a:t>in Mum’s bedroom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383759" y="3292860"/>
            <a:ext cx="391582" cy="356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4675349" y="3262111"/>
            <a:ext cx="275988" cy="61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6775341" y="5229656"/>
            <a:ext cx="541401" cy="463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349414" y="2602306"/>
            <a:ext cx="1018309" cy="5825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014633" y="2606551"/>
            <a:ext cx="1018309" cy="5825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7193552" y="5693583"/>
            <a:ext cx="1018309" cy="5825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5353295" y="5344655"/>
            <a:ext cx="315744" cy="23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4813343" y="5693583"/>
            <a:ext cx="1018309" cy="5825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1953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76884" y="425856"/>
            <a:ext cx="931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Work in pairs and tell the story.</a:t>
            </a:r>
            <a:endParaRPr lang="zh-CN" altLang="en-US" sz="48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1332" r="18790" b="9779"/>
          <a:stretch/>
        </p:blipFill>
        <p:spPr>
          <a:xfrm rot="5400000">
            <a:off x="8616851" y="3717718"/>
            <a:ext cx="2845035" cy="2412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r="47119" b="18954"/>
          <a:stretch/>
        </p:blipFill>
        <p:spPr>
          <a:xfrm rot="5400000">
            <a:off x="742274" y="1590283"/>
            <a:ext cx="2845033" cy="2510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圆角矩形标注 5"/>
          <p:cNvSpPr/>
          <p:nvPr/>
        </p:nvSpPr>
        <p:spPr>
          <a:xfrm>
            <a:off x="3787829" y="1589343"/>
            <a:ext cx="6062753" cy="1486365"/>
          </a:xfrm>
          <a:prstGeom prst="wedgeRoundRectCallout">
            <a:avLst>
              <a:gd name="adj1" fmla="val -54947"/>
              <a:gd name="adj2" fmla="val 49984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Arial Black" panose="020B0A04020102020204" pitchFamily="34" charset="0"/>
              </a:rPr>
              <a:t>It was raining today. My son Joe didn’t go out to play … 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2360810" y="4619930"/>
            <a:ext cx="6062753" cy="1486365"/>
          </a:xfrm>
          <a:prstGeom prst="wedgeRoundRectCallout">
            <a:avLst>
              <a:gd name="adj1" fmla="val 58170"/>
              <a:gd name="adj2" fmla="val 244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Arial Black" panose="020B0A04020102020204" pitchFamily="34" charset="0"/>
              </a:rPr>
              <a:t>It was raining today. I didn’t go out to play … 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1730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258904" y="437472"/>
            <a:ext cx="931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Read and share in groups of four. </a:t>
            </a:r>
            <a:endParaRPr lang="zh-CN" altLang="en-US" sz="48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AE7"/>
              </a:clrFrom>
              <a:clrTo>
                <a:srgbClr val="FEFA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39" y="1867257"/>
            <a:ext cx="1573861" cy="20900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10" y="1892801"/>
            <a:ext cx="1586740" cy="1951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867" r="98283">
                        <a14:foregroundMark x1="34549" y1="68312" x2="34549" y2="68312"/>
                        <a14:foregroundMark x1="31545" y1="70649" x2="31545" y2="70649"/>
                        <a14:foregroundMark x1="37983" y1="67013" x2="37983" y2="67013"/>
                        <a14:foregroundMark x1="40343" y1="46753" x2="40343" y2="46753"/>
                        <a14:foregroundMark x1="70815" y1="30130" x2="70815" y2="30130"/>
                        <a14:foregroundMark x1="73820" y1="25714" x2="73820" y2="25714"/>
                        <a14:backgroundMark x1="85193" y1="77143" x2="85193" y2="77143"/>
                        <a14:backgroundMark x1="71459" y1="87273" x2="71459" y2="87273"/>
                        <a14:backgroundMark x1="62446" y1="76364" x2="62446" y2="76364"/>
                        <a14:backgroundMark x1="34549" y1="76364" x2="34549" y2="76364"/>
                        <a14:backgroundMark x1="28541" y1="78442" x2="28541" y2="78442"/>
                        <a14:backgroundMark x1="34979" y1="77662" x2="34979" y2="77662"/>
                        <a14:backgroundMark x1="92918" y1="67013" x2="92918" y2="67013"/>
                        <a14:backgroundMark x1="21888" y1="92987" x2="21888" y2="92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5907" y="4314684"/>
            <a:ext cx="2185308" cy="180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8690" b="65454"/>
          <a:stretch/>
        </p:blipFill>
        <p:spPr>
          <a:xfrm>
            <a:off x="8795510" y="3997721"/>
            <a:ext cx="2057993" cy="21524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471521" y="3368897"/>
            <a:ext cx="264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Ella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71521" y="4925025"/>
            <a:ext cx="264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Betty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66108" y="3258856"/>
            <a:ext cx="264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Black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66108" y="4925024"/>
            <a:ext cx="264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Curly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95255" y="1892801"/>
            <a:ext cx="4738254" cy="912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 are Joe’s classmates.</a:t>
            </a:r>
            <a:endParaRPr lang="zh-CN" altLang="en-US" sz="3000" b="1" dirty="0">
              <a:solidFill>
                <a:srgbClr val="00206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61421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546" y="292552"/>
            <a:ext cx="1117418" cy="137452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56885" y="1687860"/>
            <a:ext cx="117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Ella</a:t>
            </a:r>
            <a:endParaRPr lang="zh-CN" altLang="en-US" sz="2000" b="1" dirty="0">
              <a:solidFill>
                <a:srgbClr val="00206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65165" y="2341757"/>
            <a:ext cx="7419108" cy="4237463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0">
                <a:schemeClr val="accent2">
                  <a:lumMod val="105000"/>
                  <a:satMod val="103000"/>
                  <a:tint val="73000"/>
                  <a:alpha val="2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39427" y="2547347"/>
            <a:ext cx="7107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 algn="just">
              <a:buFont typeface="+mj-lt"/>
              <a:buAutoNum type="arabicPeriod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Why didn’t Mum just stop Joe from doing all that?</a:t>
            </a:r>
          </a:p>
          <a:p>
            <a:pPr marL="623888" indent="-623888" algn="just">
              <a:buFont typeface="+mj-lt"/>
              <a:buAutoNum type="arabicPeriod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will your mum do if you refuse to follow her rules?</a:t>
            </a:r>
          </a:p>
          <a:p>
            <a:pPr marL="623888" indent="-623888" algn="just">
              <a:buFont typeface="+mj-lt"/>
              <a:buAutoNum type="arabicPeriod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Can you find out some similarities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or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differences about education between Joe’s family and your family?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20981" y="2407253"/>
            <a:ext cx="209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Differences 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30769" y="3173741"/>
            <a:ext cx="209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Similarities 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250382" y="4094018"/>
            <a:ext cx="2389909" cy="24852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234055" y="4094018"/>
            <a:ext cx="2389909" cy="24852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8609164" y="2930473"/>
            <a:ext cx="423634" cy="116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0573877" y="2930473"/>
            <a:ext cx="556461" cy="116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9913996" y="3635406"/>
            <a:ext cx="0" cy="84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60540" y="856863"/>
            <a:ext cx="470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Read and think:</a:t>
            </a:r>
            <a:endParaRPr lang="zh-CN" altLang="en-US" sz="48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814166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56885" y="1687860"/>
            <a:ext cx="117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Betty</a:t>
            </a:r>
            <a:endParaRPr lang="zh-CN" altLang="en-US" sz="2000" b="1" dirty="0">
              <a:solidFill>
                <a:srgbClr val="00206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60540" y="856863"/>
            <a:ext cx="470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Read and think:</a:t>
            </a:r>
            <a:endParaRPr lang="zh-CN" altLang="en-US" sz="48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81546" y="2341758"/>
            <a:ext cx="10158253" cy="3975916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0">
                <a:schemeClr val="accent2">
                  <a:lumMod val="105000"/>
                  <a:satMod val="103000"/>
                  <a:tint val="73000"/>
                  <a:alpha val="2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04281" y="2593036"/>
            <a:ext cx="91127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Among all the things Joe did, what are sensible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are not? Try to give your reasons.</a:t>
            </a:r>
          </a:p>
          <a:p>
            <a:pPr algn="just"/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just"/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 think it’s sensible/it isn’t sensible for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Joe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 ___________________________________________ because ___________________________________.</a:t>
            </a:r>
          </a:p>
          <a:p>
            <a:pPr algn="just"/>
            <a:endParaRPr lang="en-US" altLang="zh-CN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8690" b="65454"/>
          <a:stretch/>
        </p:blipFill>
        <p:spPr>
          <a:xfrm flipH="1">
            <a:off x="918941" y="160198"/>
            <a:ext cx="1408621" cy="14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651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56885" y="1687860"/>
            <a:ext cx="117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Black</a:t>
            </a:r>
            <a:endParaRPr lang="zh-CN" altLang="en-US" sz="2000" b="1" dirty="0">
              <a:solidFill>
                <a:srgbClr val="00206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8940" y="610175"/>
            <a:ext cx="8259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Come up with other ways to avoid the problems.</a:t>
            </a:r>
            <a:endParaRPr lang="zh-CN" altLang="en-US" sz="48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81546" y="2686842"/>
            <a:ext cx="10158253" cy="3630831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0">
                <a:schemeClr val="accent2">
                  <a:lumMod val="105000"/>
                  <a:satMod val="103000"/>
                  <a:tint val="73000"/>
                  <a:alpha val="2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04281" y="2848765"/>
            <a:ext cx="9112782" cy="2961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would you do: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when feeling bored on a rainy day?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when your mum told you not to do something?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after making some trouble?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AE7"/>
              </a:clrFrom>
              <a:clrTo>
                <a:srgbClr val="FEFA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85" y="338070"/>
            <a:ext cx="944028" cy="12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8628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56885" y="1687860"/>
            <a:ext cx="117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Curly</a:t>
            </a:r>
            <a:endParaRPr lang="zh-CN" altLang="en-US" sz="2000" b="1" dirty="0">
              <a:solidFill>
                <a:srgbClr val="00206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57893" y="1085363"/>
            <a:ext cx="8259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Share </a:t>
            </a:r>
            <a:r>
              <a:rPr lang="en-US" altLang="zh-CN" sz="4800" b="1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48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similar experience.</a:t>
            </a:r>
            <a:endParaRPr lang="zh-CN" altLang="en-US" sz="48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81546" y="2686842"/>
            <a:ext cx="10158253" cy="3630831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0">
                <a:schemeClr val="accent2">
                  <a:lumMod val="105000"/>
                  <a:satMod val="103000"/>
                  <a:tint val="73000"/>
                  <a:alpha val="2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38027" y="3021306"/>
            <a:ext cx="9112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 </a:t>
            </a:r>
            <a:r>
              <a:rPr lang="en-US" altLang="zh-CN" sz="3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What </a:t>
            </a: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did you (or the </a:t>
            </a:r>
            <a:r>
              <a:rPr lang="en-US" altLang="zh-CN" sz="3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person) </a:t>
            </a: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do and why?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 </a:t>
            </a:r>
            <a:r>
              <a:rPr lang="en-US" altLang="zh-CN" sz="3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What </a:t>
            </a: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happened as a result?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 </a:t>
            </a:r>
            <a:r>
              <a:rPr lang="en-US" altLang="zh-CN" sz="3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How </a:t>
            </a: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did you (or the person) solve the problem?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 </a:t>
            </a:r>
            <a:r>
              <a:rPr lang="en-US" altLang="zh-CN" sz="3200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What </a:t>
            </a: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did you learn from it?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867" r="98283">
                        <a14:foregroundMark x1="34549" y1="68312" x2="34549" y2="68312"/>
                        <a14:foregroundMark x1="31545" y1="70649" x2="31545" y2="70649"/>
                        <a14:foregroundMark x1="37983" y1="67013" x2="37983" y2="67013"/>
                        <a14:foregroundMark x1="40343" y1="46753" x2="40343" y2="46753"/>
                        <a14:foregroundMark x1="70815" y1="30130" x2="70815" y2="30130"/>
                        <a14:foregroundMark x1="73820" y1="25714" x2="73820" y2="25714"/>
                        <a14:backgroundMark x1="85193" y1="77143" x2="85193" y2="77143"/>
                        <a14:backgroundMark x1="71459" y1="87273" x2="71459" y2="87273"/>
                        <a14:backgroundMark x1="62446" y1="76364" x2="62446" y2="76364"/>
                        <a14:backgroundMark x1="34549" y1="76364" x2="34549" y2="76364"/>
                        <a14:backgroundMark x1="28541" y1="78442" x2="28541" y2="78442"/>
                        <a14:backgroundMark x1="34979" y1="77662" x2="34979" y2="77662"/>
                        <a14:backgroundMark x1="92918" y1="67013" x2="92918" y2="67013"/>
                        <a14:backgroundMark x1="21888" y1="92987" x2="21888" y2="92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508" y="482867"/>
            <a:ext cx="1458511" cy="1204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7976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03012" y="127379"/>
            <a:ext cx="3865284" cy="1301477"/>
            <a:chOff x="-203012" y="127379"/>
            <a:chExt cx="3865284" cy="1301477"/>
          </a:xfrm>
        </p:grpSpPr>
        <p:sp>
          <p:nvSpPr>
            <p:cNvPr id="20" name="任意多边形 19"/>
            <p:cNvSpPr/>
            <p:nvPr/>
          </p:nvSpPr>
          <p:spPr>
            <a:xfrm rot="20184284">
              <a:off x="-203012" y="216115"/>
              <a:ext cx="3865284" cy="626011"/>
            </a:xfrm>
            <a:custGeom>
              <a:avLst/>
              <a:gdLst>
                <a:gd name="connsiteX0" fmla="*/ 0 w 9144000"/>
                <a:gd name="connsiteY0" fmla="*/ 472630 h 1415219"/>
                <a:gd name="connsiteX1" fmla="*/ 2712720 w 9144000"/>
                <a:gd name="connsiteY1" fmla="*/ 1295590 h 1415219"/>
                <a:gd name="connsiteX2" fmla="*/ 4632960 w 9144000"/>
                <a:gd name="connsiteY2" fmla="*/ 190 h 1415219"/>
                <a:gd name="connsiteX3" fmla="*/ 7299960 w 9144000"/>
                <a:gd name="connsiteY3" fmla="*/ 1402270 h 1415219"/>
                <a:gd name="connsiteX4" fmla="*/ 9144000 w 9144000"/>
                <a:gd name="connsiteY4" fmla="*/ 579310 h 141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415219">
                  <a:moveTo>
                    <a:pt x="0" y="472630"/>
                  </a:moveTo>
                  <a:cubicBezTo>
                    <a:pt x="970280" y="923480"/>
                    <a:pt x="1940560" y="1374330"/>
                    <a:pt x="2712720" y="1295590"/>
                  </a:cubicBezTo>
                  <a:cubicBezTo>
                    <a:pt x="3484880" y="1216850"/>
                    <a:pt x="3868420" y="-17590"/>
                    <a:pt x="4632960" y="190"/>
                  </a:cubicBezTo>
                  <a:cubicBezTo>
                    <a:pt x="5397500" y="17970"/>
                    <a:pt x="6548120" y="1305750"/>
                    <a:pt x="7299960" y="1402270"/>
                  </a:cubicBezTo>
                  <a:cubicBezTo>
                    <a:pt x="8051800" y="1498790"/>
                    <a:pt x="8597900" y="1039050"/>
                    <a:pt x="9144000" y="579310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04046" y="1027114"/>
              <a:ext cx="386661" cy="4017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590950" y="328249"/>
              <a:ext cx="386661" cy="4017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805423" y="127379"/>
              <a:ext cx="386661" cy="4017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63139" y="328250"/>
              <a:ext cx="386661" cy="4017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8513258" y="127379"/>
            <a:ext cx="3865284" cy="1301477"/>
            <a:chOff x="-203012" y="127379"/>
            <a:chExt cx="3865284" cy="1301477"/>
          </a:xfrm>
        </p:grpSpPr>
        <p:sp>
          <p:nvSpPr>
            <p:cNvPr id="19" name="任意多边形 18"/>
            <p:cNvSpPr/>
            <p:nvPr/>
          </p:nvSpPr>
          <p:spPr>
            <a:xfrm rot="20184284">
              <a:off x="-203012" y="216115"/>
              <a:ext cx="3865284" cy="626011"/>
            </a:xfrm>
            <a:custGeom>
              <a:avLst/>
              <a:gdLst>
                <a:gd name="connsiteX0" fmla="*/ 0 w 9144000"/>
                <a:gd name="connsiteY0" fmla="*/ 472630 h 1415219"/>
                <a:gd name="connsiteX1" fmla="*/ 2712720 w 9144000"/>
                <a:gd name="connsiteY1" fmla="*/ 1295590 h 1415219"/>
                <a:gd name="connsiteX2" fmla="*/ 4632960 w 9144000"/>
                <a:gd name="connsiteY2" fmla="*/ 190 h 1415219"/>
                <a:gd name="connsiteX3" fmla="*/ 7299960 w 9144000"/>
                <a:gd name="connsiteY3" fmla="*/ 1402270 h 1415219"/>
                <a:gd name="connsiteX4" fmla="*/ 9144000 w 9144000"/>
                <a:gd name="connsiteY4" fmla="*/ 579310 h 141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415219">
                  <a:moveTo>
                    <a:pt x="0" y="472630"/>
                  </a:moveTo>
                  <a:cubicBezTo>
                    <a:pt x="970280" y="923480"/>
                    <a:pt x="1940560" y="1374330"/>
                    <a:pt x="2712720" y="1295590"/>
                  </a:cubicBezTo>
                  <a:cubicBezTo>
                    <a:pt x="3484880" y="1216850"/>
                    <a:pt x="3868420" y="-17590"/>
                    <a:pt x="4632960" y="190"/>
                  </a:cubicBezTo>
                  <a:cubicBezTo>
                    <a:pt x="5397500" y="17970"/>
                    <a:pt x="6548120" y="1305750"/>
                    <a:pt x="7299960" y="1402270"/>
                  </a:cubicBezTo>
                  <a:cubicBezTo>
                    <a:pt x="8051800" y="1498790"/>
                    <a:pt x="8597900" y="1039050"/>
                    <a:pt x="9144000" y="579310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04046" y="1027114"/>
              <a:ext cx="386661" cy="4017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590950" y="328249"/>
              <a:ext cx="386661" cy="4017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805423" y="127379"/>
              <a:ext cx="386661" cy="4017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63139" y="328250"/>
              <a:ext cx="386661" cy="4017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174790" y="1324894"/>
            <a:ext cx="7809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8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One More Time</a:t>
            </a:r>
            <a:endParaRPr lang="zh-CN" altLang="en-US" sz="8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95" y="2437361"/>
            <a:ext cx="6932340" cy="39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97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10491" y="2909453"/>
            <a:ext cx="10567608" cy="2867891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0">
                <a:schemeClr val="accent2">
                  <a:lumMod val="105000"/>
                  <a:satMod val="103000"/>
                  <a:tint val="73000"/>
                  <a:alpha val="2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3289" y="3169433"/>
            <a:ext cx="1025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Why is the story titled </a:t>
            </a:r>
            <a:r>
              <a:rPr lang="en-US" altLang="zh-CN" sz="3200" i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One More Time</a:t>
            </a: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 </a:t>
            </a:r>
          </a:p>
          <a:p>
            <a:pPr marL="539750" indent="-5397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is the most important lesson you learn from the story?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77626" y="1205345"/>
            <a:ext cx="8229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Discuss and share in groups.</a:t>
            </a:r>
            <a:endParaRPr lang="zh-CN" altLang="en-US" sz="48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214679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33547" y="1367681"/>
            <a:ext cx="11370526" cy="5240937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0">
                <a:schemeClr val="accent2">
                  <a:lumMod val="105000"/>
                  <a:satMod val="103000"/>
                  <a:tint val="73000"/>
                  <a:alpha val="2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199" y="1576243"/>
            <a:ext cx="10515600" cy="435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choose one to finish:</a:t>
            </a:r>
          </a:p>
          <a:p>
            <a:pPr marL="514350" indent="-514350" algn="just">
              <a:buAutoNum type="arabicPeriod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Write a card to Joe to express your opinions on his behaviors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or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give him some advice.</a:t>
            </a:r>
          </a:p>
          <a:p>
            <a:pPr marL="514350" indent="-514350" algn="just">
              <a:buAutoNum type="arabicPeriod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Write your opinions about this story or family education. You can also reflect upon (</a:t>
            </a:r>
            <a:r>
              <a:rPr lang="zh-CN" altLang="en-US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反思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 your own ways of doing things.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03955" y="375936"/>
            <a:ext cx="8229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 smtClean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Assignment </a:t>
            </a:r>
            <a:endParaRPr lang="zh-CN" altLang="en-US" sz="4800" b="1" dirty="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559" y="4660165"/>
            <a:ext cx="1524000" cy="1787705"/>
          </a:xfrm>
          <a:prstGeom prst="rect">
            <a:avLst/>
          </a:prstGeom>
        </p:spPr>
      </p:pic>
      <p:sp>
        <p:nvSpPr>
          <p:cNvPr id="9" name="内容占位符 4"/>
          <p:cNvSpPr txBox="1">
            <a:spLocks/>
          </p:cNvSpPr>
          <p:nvPr/>
        </p:nvSpPr>
        <p:spPr>
          <a:xfrm>
            <a:off x="838198" y="4660165"/>
            <a:ext cx="8783710" cy="4351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3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Work in groups of four to act out: Imagine you and your classmates go to visit Joe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the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hospital. What would you say to him and how would Joe respond to you?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367866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879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0" y="6177687"/>
            <a:ext cx="12192000" cy="544061"/>
          </a:xfrm>
          <a:custGeom>
            <a:avLst/>
            <a:gdLst>
              <a:gd name="connsiteX0" fmla="*/ 0 w 9144000"/>
              <a:gd name="connsiteY0" fmla="*/ 472630 h 1415219"/>
              <a:gd name="connsiteX1" fmla="*/ 2712720 w 9144000"/>
              <a:gd name="connsiteY1" fmla="*/ 1295590 h 1415219"/>
              <a:gd name="connsiteX2" fmla="*/ 4632960 w 9144000"/>
              <a:gd name="connsiteY2" fmla="*/ 190 h 1415219"/>
              <a:gd name="connsiteX3" fmla="*/ 7299960 w 9144000"/>
              <a:gd name="connsiteY3" fmla="*/ 1402270 h 1415219"/>
              <a:gd name="connsiteX4" fmla="*/ 9144000 w 9144000"/>
              <a:gd name="connsiteY4" fmla="*/ 579310 h 1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15219">
                <a:moveTo>
                  <a:pt x="0" y="472630"/>
                </a:moveTo>
                <a:cubicBezTo>
                  <a:pt x="970280" y="923480"/>
                  <a:pt x="1940560" y="1374330"/>
                  <a:pt x="2712720" y="1295590"/>
                </a:cubicBezTo>
                <a:cubicBezTo>
                  <a:pt x="3484880" y="1216850"/>
                  <a:pt x="3868420" y="-17590"/>
                  <a:pt x="4632960" y="190"/>
                </a:cubicBezTo>
                <a:cubicBezTo>
                  <a:pt x="5397500" y="17970"/>
                  <a:pt x="6548120" y="1305750"/>
                  <a:pt x="7299960" y="1402270"/>
                </a:cubicBezTo>
                <a:cubicBezTo>
                  <a:pt x="8051800" y="1498790"/>
                  <a:pt x="8597900" y="1039050"/>
                  <a:pt x="9144000" y="57931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93821" y="6291901"/>
            <a:ext cx="544059" cy="544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275602" y="6267693"/>
            <a:ext cx="544059" cy="5440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542660" y="6177689"/>
            <a:ext cx="544059" cy="544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158182" y="6177687"/>
            <a:ext cx="544059" cy="5440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501674" y="6174511"/>
            <a:ext cx="544059" cy="5440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35" y="133617"/>
            <a:ext cx="6089073" cy="608907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27453" y="563241"/>
            <a:ext cx="3471297" cy="1107996"/>
          </a:xfrm>
          <a:prstGeom prst="rect">
            <a:avLst/>
          </a:prstGeom>
          <a:solidFill>
            <a:srgbClr val="FFFBF0"/>
          </a:solidFill>
        </p:spPr>
        <p:txBody>
          <a:bodyPr wrap="square" rtlCol="0">
            <a:spAutoFit/>
          </a:bodyPr>
          <a:lstStyle/>
          <a:p>
            <a:endParaRPr lang="zh-CN" altLang="en-US" sz="6600"/>
          </a:p>
        </p:txBody>
      </p:sp>
      <p:sp>
        <p:nvSpPr>
          <p:cNvPr id="28" name="文本框 27"/>
          <p:cNvSpPr txBox="1"/>
          <p:nvPr/>
        </p:nvSpPr>
        <p:spPr>
          <a:xfrm>
            <a:off x="6214696" y="1546863"/>
            <a:ext cx="3471297" cy="1107996"/>
          </a:xfrm>
          <a:prstGeom prst="rect">
            <a:avLst/>
          </a:prstGeom>
          <a:solidFill>
            <a:srgbClr val="FFFBF0"/>
          </a:solidFill>
        </p:spPr>
        <p:txBody>
          <a:bodyPr wrap="square" rtlCol="0">
            <a:spAutoFit/>
          </a:bodyPr>
          <a:lstStyle/>
          <a:p>
            <a:endParaRPr lang="zh-CN" altLang="en-US" sz="6600"/>
          </a:p>
        </p:txBody>
      </p:sp>
      <p:sp>
        <p:nvSpPr>
          <p:cNvPr id="30" name="文本框 29"/>
          <p:cNvSpPr txBox="1"/>
          <p:nvPr/>
        </p:nvSpPr>
        <p:spPr>
          <a:xfrm>
            <a:off x="7129981" y="2585759"/>
            <a:ext cx="3471297" cy="1107996"/>
          </a:xfrm>
          <a:prstGeom prst="rect">
            <a:avLst/>
          </a:prstGeom>
          <a:solidFill>
            <a:srgbClr val="FFFBF0"/>
          </a:solidFill>
        </p:spPr>
        <p:txBody>
          <a:bodyPr wrap="square" rtlCol="0">
            <a:spAutoFit/>
          </a:bodyPr>
          <a:lstStyle/>
          <a:p>
            <a:endParaRPr lang="zh-CN" altLang="en-US" sz="6600"/>
          </a:p>
        </p:txBody>
      </p:sp>
      <p:sp>
        <p:nvSpPr>
          <p:cNvPr id="12" name="文本框 11"/>
          <p:cNvSpPr txBox="1"/>
          <p:nvPr/>
        </p:nvSpPr>
        <p:spPr>
          <a:xfrm rot="20987992">
            <a:off x="1594515" y="3740204"/>
            <a:ext cx="3099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Where 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rot="20676703">
            <a:off x="7139882" y="1207108"/>
            <a:ext cx="264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What?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rot="19823600">
            <a:off x="2223642" y="1209572"/>
            <a:ext cx="264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Who?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 rot="312318">
            <a:off x="7774760" y="3611124"/>
            <a:ext cx="264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Why?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148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91929" y="976745"/>
            <a:ext cx="7488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Read Setting 1 to find out: </a:t>
            </a:r>
            <a:endParaRPr lang="zh-CN" altLang="en-US" sz="4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10491" y="2514599"/>
            <a:ext cx="10567608" cy="3449783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0">
                <a:schemeClr val="accent2">
                  <a:lumMod val="105000"/>
                  <a:satMod val="103000"/>
                  <a:tint val="73000"/>
                  <a:alpha val="2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65102" y="2715996"/>
            <a:ext cx="102583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  What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did Joe’s mum want him to do and how did he feel about it? </a:t>
            </a:r>
          </a:p>
          <a:p>
            <a:pPr marL="539750" indent="-539750">
              <a:buAutoNum type="arabicPeriod" startAt="2"/>
            </a:pP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did he do 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then?</a:t>
            </a:r>
          </a:p>
          <a:p>
            <a:pPr marL="539750" indent="-539750">
              <a:buAutoNum type="arabicPeriod" startAt="2"/>
            </a:pP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did his mum say to him and how did he react?</a:t>
            </a:r>
          </a:p>
          <a:p>
            <a:pPr marL="539750" indent="-539750"/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  What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happened as a result?  </a:t>
            </a:r>
          </a:p>
          <a:p>
            <a:pPr marL="539750" indent="-539750"/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5.  How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did Joe solve the problem? </a:t>
            </a:r>
            <a:endParaRPr lang="zh-CN" altLang="zh-CN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8948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3954" y="2301590"/>
            <a:ext cx="6709063" cy="3743902"/>
          </a:xfr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Joe </a:t>
            </a:r>
            <a:r>
              <a:rPr lang="en-US" altLang="zh-CN" sz="36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whacked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the sloth with the pillow, but it didn’t bulge. He </a:t>
            </a:r>
            <a:r>
              <a:rPr lang="en-US" altLang="zh-CN" sz="36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wracked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it again and again.</a:t>
            </a:r>
          </a:p>
          <a:p>
            <a:pPr marL="0" indent="0" algn="just">
              <a:buNone/>
            </a:pPr>
            <a:endParaRPr lang="en-US" altLang="zh-CN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 algn="just">
              <a:buNone/>
            </a:pP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 gave the sloth a huge </a:t>
            </a:r>
            <a:r>
              <a:rPr lang="en-US" altLang="zh-CN" sz="36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whack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But the pillow </a:t>
            </a:r>
            <a:r>
              <a:rPr lang="en-US" altLang="zh-CN" sz="36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ripped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out floated a cloud of white feathers. </a:t>
            </a: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7293" y="1003813"/>
            <a:ext cx="958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Guess the meaning of the words.</a:t>
            </a:r>
            <a:endParaRPr lang="zh-CN" altLang="en-US" sz="4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320051"/>
            <a:ext cx="2043546" cy="15569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76" y="2301590"/>
            <a:ext cx="3035368" cy="3743901"/>
          </a:xfrm>
          <a:prstGeom prst="rect">
            <a:avLst/>
          </a:prstGeom>
        </p:spPr>
      </p:pic>
      <p:sp>
        <p:nvSpPr>
          <p:cNvPr id="10" name="线形标注 1 9"/>
          <p:cNvSpPr/>
          <p:nvPr/>
        </p:nvSpPr>
        <p:spPr>
          <a:xfrm>
            <a:off x="938645" y="4017677"/>
            <a:ext cx="2905991" cy="519545"/>
          </a:xfrm>
          <a:prstGeom prst="borderCallout1">
            <a:avLst>
              <a:gd name="adj1" fmla="val -9250"/>
              <a:gd name="adj2" fmla="val 30271"/>
              <a:gd name="adj3" fmla="val -43500"/>
              <a:gd name="adj4" fmla="val 190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hard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线形标注 1 10"/>
          <p:cNvSpPr/>
          <p:nvPr/>
        </p:nvSpPr>
        <p:spPr>
          <a:xfrm>
            <a:off x="4301835" y="4017676"/>
            <a:ext cx="3117272" cy="519545"/>
          </a:xfrm>
          <a:prstGeom prst="borderCallout1">
            <a:avLst>
              <a:gd name="adj1" fmla="val 110750"/>
              <a:gd name="adj2" fmla="val 14271"/>
              <a:gd name="adj3" fmla="val 216500"/>
              <a:gd name="adj4" fmla="val 177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torn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71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0" y="6177687"/>
            <a:ext cx="12192000" cy="544061"/>
          </a:xfrm>
          <a:custGeom>
            <a:avLst/>
            <a:gdLst>
              <a:gd name="connsiteX0" fmla="*/ 0 w 9144000"/>
              <a:gd name="connsiteY0" fmla="*/ 472630 h 1415219"/>
              <a:gd name="connsiteX1" fmla="*/ 2712720 w 9144000"/>
              <a:gd name="connsiteY1" fmla="*/ 1295590 h 1415219"/>
              <a:gd name="connsiteX2" fmla="*/ 4632960 w 9144000"/>
              <a:gd name="connsiteY2" fmla="*/ 190 h 1415219"/>
              <a:gd name="connsiteX3" fmla="*/ 7299960 w 9144000"/>
              <a:gd name="connsiteY3" fmla="*/ 1402270 h 1415219"/>
              <a:gd name="connsiteX4" fmla="*/ 9144000 w 9144000"/>
              <a:gd name="connsiteY4" fmla="*/ 579310 h 1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15219">
                <a:moveTo>
                  <a:pt x="0" y="472630"/>
                </a:moveTo>
                <a:cubicBezTo>
                  <a:pt x="970280" y="923480"/>
                  <a:pt x="1940560" y="1374330"/>
                  <a:pt x="2712720" y="1295590"/>
                </a:cubicBezTo>
                <a:cubicBezTo>
                  <a:pt x="3484880" y="1216850"/>
                  <a:pt x="3868420" y="-17590"/>
                  <a:pt x="4632960" y="190"/>
                </a:cubicBezTo>
                <a:cubicBezTo>
                  <a:pt x="5397500" y="17970"/>
                  <a:pt x="6548120" y="1305750"/>
                  <a:pt x="7299960" y="1402270"/>
                </a:cubicBezTo>
                <a:cubicBezTo>
                  <a:pt x="8051800" y="1498790"/>
                  <a:pt x="8597900" y="1039050"/>
                  <a:pt x="9144000" y="57931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93821" y="6291901"/>
            <a:ext cx="544059" cy="544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275602" y="6267693"/>
            <a:ext cx="544059" cy="5440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542660" y="6177689"/>
            <a:ext cx="544059" cy="544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158182" y="6177687"/>
            <a:ext cx="544059" cy="5440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501674" y="6174511"/>
            <a:ext cx="544059" cy="5440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35" y="133617"/>
            <a:ext cx="6089073" cy="608907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27453" y="563241"/>
            <a:ext cx="3471297" cy="1107996"/>
          </a:xfrm>
          <a:prstGeom prst="rect">
            <a:avLst/>
          </a:prstGeom>
          <a:solidFill>
            <a:srgbClr val="FFFBF0"/>
          </a:solidFill>
        </p:spPr>
        <p:txBody>
          <a:bodyPr wrap="square" rtlCol="0">
            <a:spAutoFit/>
          </a:bodyPr>
          <a:lstStyle/>
          <a:p>
            <a:endParaRPr lang="zh-CN" altLang="en-US" sz="6600">
              <a:solidFill>
                <a:prstClr val="black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14696" y="1546863"/>
            <a:ext cx="3471297" cy="1107996"/>
          </a:xfrm>
          <a:prstGeom prst="rect">
            <a:avLst/>
          </a:prstGeom>
          <a:solidFill>
            <a:srgbClr val="FFFBF0"/>
          </a:solidFill>
        </p:spPr>
        <p:txBody>
          <a:bodyPr wrap="square" rtlCol="0">
            <a:spAutoFit/>
          </a:bodyPr>
          <a:lstStyle/>
          <a:p>
            <a:endParaRPr lang="zh-CN" altLang="en-US" sz="6600">
              <a:solidFill>
                <a:prstClr val="black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29981" y="2585759"/>
            <a:ext cx="3471297" cy="1107996"/>
          </a:xfrm>
          <a:prstGeom prst="rect">
            <a:avLst/>
          </a:prstGeom>
          <a:solidFill>
            <a:srgbClr val="FFFBF0"/>
          </a:solidFill>
        </p:spPr>
        <p:txBody>
          <a:bodyPr wrap="square" rtlCol="0">
            <a:spAutoFit/>
          </a:bodyPr>
          <a:lstStyle/>
          <a:p>
            <a:endParaRPr lang="zh-CN" altLang="en-US" sz="6600">
              <a:solidFill>
                <a:prstClr val="black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 rot="20987992">
            <a:off x="1594515" y="3740204"/>
            <a:ext cx="3099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Where 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rot="20676703">
            <a:off x="7139882" y="1207108"/>
            <a:ext cx="264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What?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rot="19823600">
            <a:off x="2223642" y="1209572"/>
            <a:ext cx="264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Who?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 rot="312318">
            <a:off x="7774760" y="3611124"/>
            <a:ext cx="264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Why?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829068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10491" y="2943205"/>
            <a:ext cx="10567608" cy="3021177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0">
                <a:schemeClr val="accent2">
                  <a:lumMod val="105000"/>
                  <a:satMod val="103000"/>
                  <a:tint val="73000"/>
                  <a:alpha val="2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63289" y="3157508"/>
            <a:ext cx="10258385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How did Joe clean the bird cage? Why?</a:t>
            </a:r>
          </a:p>
          <a:p>
            <a:pPr marL="539750" indent="-5397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did his mum say to him and how did he react?</a:t>
            </a:r>
          </a:p>
          <a:p>
            <a:pPr marL="539750" indent="-5397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happened as a result? </a:t>
            </a:r>
          </a:p>
          <a:p>
            <a:pPr marL="539750" indent="-5397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How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did Joe solve the problem?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48236" y="1392381"/>
            <a:ext cx="7488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Read Setting 2 to find out: </a:t>
            </a:r>
            <a:endParaRPr lang="zh-CN" altLang="en-US" sz="4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66235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4840" y="2395461"/>
            <a:ext cx="6709063" cy="3743902"/>
          </a:xfr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altLang="zh-CN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 algn="just">
              <a:buNone/>
            </a:pP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Joe </a:t>
            </a:r>
            <a:r>
              <a:rPr lang="en-US" altLang="zh-CN" sz="36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poked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the cleaner into a pile of feathers. They flew like snowflakes around the cage. He didn’t notice the bird and it was </a:t>
            </a:r>
            <a:r>
              <a:rPr lang="en-US" altLang="zh-CN" sz="36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sucked 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up</a:t>
            </a:r>
            <a:r>
              <a:rPr lang="en-US" altLang="zh-CN" sz="36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hosepipe.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17293" y="1003813"/>
            <a:ext cx="958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Guess the meaning of the words.</a:t>
            </a:r>
            <a:endParaRPr lang="zh-CN" altLang="en-US" sz="4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320051"/>
            <a:ext cx="2043546" cy="1556988"/>
          </a:xfrm>
          <a:prstGeom prst="rect">
            <a:avLst/>
          </a:prstGeom>
        </p:spPr>
      </p:pic>
      <p:sp>
        <p:nvSpPr>
          <p:cNvPr id="10" name="线形标注 1 9"/>
          <p:cNvSpPr/>
          <p:nvPr/>
        </p:nvSpPr>
        <p:spPr>
          <a:xfrm>
            <a:off x="2639291" y="5557471"/>
            <a:ext cx="2909454" cy="519545"/>
          </a:xfrm>
          <a:prstGeom prst="borderCallout1">
            <a:avLst>
              <a:gd name="adj1" fmla="val -5250"/>
              <a:gd name="adj2" fmla="val 27579"/>
              <a:gd name="adj3" fmla="val -23500"/>
              <a:gd name="adj4" fmla="val 207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drawn in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线形标注 1 10"/>
          <p:cNvSpPr/>
          <p:nvPr/>
        </p:nvSpPr>
        <p:spPr>
          <a:xfrm>
            <a:off x="2234456" y="2462444"/>
            <a:ext cx="2233635" cy="519545"/>
          </a:xfrm>
          <a:prstGeom prst="borderCallout1">
            <a:avLst>
              <a:gd name="adj1" fmla="val 110750"/>
              <a:gd name="adj2" fmla="val 14271"/>
              <a:gd name="adj3" fmla="val 128500"/>
              <a:gd name="adj4" fmla="val 16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pushed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21" y="2116761"/>
            <a:ext cx="1994452" cy="41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2116761"/>
            <a:ext cx="2019301" cy="41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58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0" y="6177687"/>
            <a:ext cx="12192000" cy="544061"/>
          </a:xfrm>
          <a:custGeom>
            <a:avLst/>
            <a:gdLst>
              <a:gd name="connsiteX0" fmla="*/ 0 w 9144000"/>
              <a:gd name="connsiteY0" fmla="*/ 472630 h 1415219"/>
              <a:gd name="connsiteX1" fmla="*/ 2712720 w 9144000"/>
              <a:gd name="connsiteY1" fmla="*/ 1295590 h 1415219"/>
              <a:gd name="connsiteX2" fmla="*/ 4632960 w 9144000"/>
              <a:gd name="connsiteY2" fmla="*/ 190 h 1415219"/>
              <a:gd name="connsiteX3" fmla="*/ 7299960 w 9144000"/>
              <a:gd name="connsiteY3" fmla="*/ 1402270 h 1415219"/>
              <a:gd name="connsiteX4" fmla="*/ 9144000 w 9144000"/>
              <a:gd name="connsiteY4" fmla="*/ 579310 h 1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15219">
                <a:moveTo>
                  <a:pt x="0" y="472630"/>
                </a:moveTo>
                <a:cubicBezTo>
                  <a:pt x="970280" y="923480"/>
                  <a:pt x="1940560" y="1374330"/>
                  <a:pt x="2712720" y="1295590"/>
                </a:cubicBezTo>
                <a:cubicBezTo>
                  <a:pt x="3484880" y="1216850"/>
                  <a:pt x="3868420" y="-17590"/>
                  <a:pt x="4632960" y="190"/>
                </a:cubicBezTo>
                <a:cubicBezTo>
                  <a:pt x="5397500" y="17970"/>
                  <a:pt x="6548120" y="1305750"/>
                  <a:pt x="7299960" y="1402270"/>
                </a:cubicBezTo>
                <a:cubicBezTo>
                  <a:pt x="8051800" y="1498790"/>
                  <a:pt x="8597900" y="1039050"/>
                  <a:pt x="9144000" y="57931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93821" y="6291901"/>
            <a:ext cx="544059" cy="544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275602" y="6267693"/>
            <a:ext cx="544059" cy="5440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542660" y="6177689"/>
            <a:ext cx="544059" cy="544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158182" y="6177687"/>
            <a:ext cx="544059" cy="5440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501674" y="6174511"/>
            <a:ext cx="544059" cy="5440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35" y="133617"/>
            <a:ext cx="6089073" cy="608907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27453" y="563241"/>
            <a:ext cx="3471297" cy="1107996"/>
          </a:xfrm>
          <a:prstGeom prst="rect">
            <a:avLst/>
          </a:prstGeom>
          <a:solidFill>
            <a:srgbClr val="FFFBF0"/>
          </a:solidFill>
        </p:spPr>
        <p:txBody>
          <a:bodyPr wrap="square" rtlCol="0">
            <a:spAutoFit/>
          </a:bodyPr>
          <a:lstStyle/>
          <a:p>
            <a:endParaRPr lang="zh-CN" altLang="en-US" sz="6600">
              <a:solidFill>
                <a:prstClr val="black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14696" y="1546863"/>
            <a:ext cx="3471297" cy="1107996"/>
          </a:xfrm>
          <a:prstGeom prst="rect">
            <a:avLst/>
          </a:prstGeom>
          <a:solidFill>
            <a:srgbClr val="FFFBF0"/>
          </a:solidFill>
        </p:spPr>
        <p:txBody>
          <a:bodyPr wrap="square" rtlCol="0">
            <a:spAutoFit/>
          </a:bodyPr>
          <a:lstStyle/>
          <a:p>
            <a:endParaRPr lang="zh-CN" altLang="en-US" sz="6600">
              <a:solidFill>
                <a:prstClr val="black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29981" y="2585759"/>
            <a:ext cx="3471297" cy="1107996"/>
          </a:xfrm>
          <a:prstGeom prst="rect">
            <a:avLst/>
          </a:prstGeom>
          <a:solidFill>
            <a:srgbClr val="FFFBF0"/>
          </a:solidFill>
        </p:spPr>
        <p:txBody>
          <a:bodyPr wrap="square" rtlCol="0">
            <a:spAutoFit/>
          </a:bodyPr>
          <a:lstStyle/>
          <a:p>
            <a:endParaRPr lang="zh-CN" altLang="en-US" sz="6600">
              <a:solidFill>
                <a:prstClr val="black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 rot="20987992">
            <a:off x="1594515" y="3740204"/>
            <a:ext cx="3099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Where 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rot="20676703">
            <a:off x="7139882" y="1207108"/>
            <a:ext cx="264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What?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rot="19823600">
            <a:off x="2223642" y="1209572"/>
            <a:ext cx="264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Who?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 rot="312318">
            <a:off x="7774760" y="3611124"/>
            <a:ext cx="2647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Why?</a:t>
            </a:r>
            <a:r>
              <a:rPr lang="en-US" altLang="zh-C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algun Gothic" panose="020B0503020000020004" pitchFamily="34" charset="-127"/>
                <a:cs typeface="Arial Unicode MS" panose="020B0604020202020204" pitchFamily="34" charset="-122"/>
              </a:rPr>
              <a:t> 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algun Gothic" panose="020B0503020000020004" pitchFamily="34" charset="-127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8509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主题1">
  <a:themeElements>
    <a:clrScheme name="MOMODA1">
      <a:dk1>
        <a:sysClr val="windowText" lastClr="000000"/>
      </a:dk1>
      <a:lt1>
        <a:sysClr val="window" lastClr="FFFFFF"/>
      </a:lt1>
      <a:dk2>
        <a:srgbClr val="A5A5A5"/>
      </a:dk2>
      <a:lt2>
        <a:srgbClr val="DCD8DC"/>
      </a:lt2>
      <a:accent1>
        <a:srgbClr val="CF5F55"/>
      </a:accent1>
      <a:accent2>
        <a:srgbClr val="F2C06B"/>
      </a:accent2>
      <a:accent3>
        <a:srgbClr val="5F9387"/>
      </a:accent3>
      <a:accent4>
        <a:srgbClr val="97A6AB"/>
      </a:accent4>
      <a:accent5>
        <a:srgbClr val="837664"/>
      </a:accent5>
      <a:accent6>
        <a:srgbClr val="3F3F3F"/>
      </a:accent6>
      <a:hlink>
        <a:srgbClr val="FFFFFF"/>
      </a:hlink>
      <a:folHlink>
        <a:srgbClr val="8C8C8C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1" id="{CBFA3A83-6BCC-4EE0-BB32-B92CCBD9E2A4}" vid="{69435C07-64FA-4E6E-A1D3-F570153E1B2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987</Words>
  <Application>Microsoft Office PowerPoint</Application>
  <PresentationFormat>自定义</PresentationFormat>
  <Paragraphs>138</Paragraphs>
  <Slides>22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主题1</vt:lpstr>
      <vt:lpstr>多维阅读第15级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lightblue_777@163.com</dc:creator>
  <cp:lastModifiedBy>fltrp</cp:lastModifiedBy>
  <cp:revision>303</cp:revision>
  <dcterms:created xsi:type="dcterms:W3CDTF">2018-05-12T01:10:32Z</dcterms:created>
  <dcterms:modified xsi:type="dcterms:W3CDTF">2019-01-25T01:31:37Z</dcterms:modified>
</cp:coreProperties>
</file>