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4" r:id="rId10"/>
    <p:sldId id="268" r:id="rId11"/>
    <p:sldId id="270" r:id="rId12"/>
    <p:sldId id="273" r:id="rId13"/>
    <p:sldId id="276" r:id="rId14"/>
    <p:sldId id="275" r:id="rId15"/>
    <p:sldId id="272" r:id="rId16"/>
    <p:sldId id="265" r:id="rId17"/>
    <p:sldId id="266" r:id="rId18"/>
    <p:sldId id="267" r:id="rId19"/>
    <p:sldId id="263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315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135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772411" y="715645"/>
            <a:ext cx="368554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3600" b="1" dirty="0">
                <a:latin typeface="Arial" panose="020B0604020202020204" pitchFamily="34" charset="0"/>
                <a:ea typeface="黑体" panose="02010609060101010101" pitchFamily="49" charset="-122"/>
              </a:rPr>
              <a:t>多维阅读 </a:t>
            </a:r>
            <a:r>
              <a:rPr lang="zh-CN" altLang="en-US" sz="3600" b="1" dirty="0" smtClean="0">
                <a:latin typeface="Arial" panose="020B0604020202020204" pitchFamily="34" charset="0"/>
                <a:ea typeface="黑体" panose="02010609060101010101" pitchFamily="49" charset="-122"/>
              </a:rPr>
              <a:t>第</a:t>
            </a:r>
            <a:r>
              <a:rPr lang="en-US" altLang="zh-CN" sz="3600" b="1" dirty="0" smtClean="0">
                <a:latin typeface="Arial" panose="020B0604020202020204" pitchFamily="34" charset="0"/>
                <a:ea typeface="黑体" panose="02010609060101010101" pitchFamily="49" charset="-122"/>
              </a:rPr>
              <a:t>15</a:t>
            </a:r>
            <a:r>
              <a:rPr lang="zh-CN" altLang="en-US" sz="3600" b="1" dirty="0" smtClean="0">
                <a:latin typeface="Arial" panose="020B0604020202020204" pitchFamily="34" charset="0"/>
                <a:ea typeface="黑体" panose="02010609060101010101" pitchFamily="49" charset="-122"/>
              </a:rPr>
              <a:t>级</a:t>
            </a:r>
            <a:endParaRPr lang="zh-CN" altLang="en-US" sz="36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25881" y="2135651"/>
            <a:ext cx="5492750" cy="10972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en-US" sz="6600" b="1" strike="noStrike" cap="none" spc="0" noProof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Chicken Beat</a:t>
            </a:r>
            <a:endParaRPr lang="en-US" sz="6600" b="1" strike="noStrike" cap="none" spc="0" noProof="1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t="19522" b="7096"/>
          <a:stretch>
            <a:fillRect/>
          </a:stretch>
        </p:blipFill>
        <p:spPr>
          <a:xfrm>
            <a:off x="-12700" y="4622800"/>
            <a:ext cx="9155430" cy="22364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b="4779"/>
          <a:stretch>
            <a:fillRect/>
          </a:stretch>
        </p:blipFill>
        <p:spPr>
          <a:xfrm>
            <a:off x="-5715" y="4138930"/>
            <a:ext cx="9155430" cy="2720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53035" y="729615"/>
            <a:ext cx="8837295" cy="231648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3200" b="1" u="none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Cultural Collector</a:t>
            </a:r>
          </a:p>
          <a:p>
            <a:pPr marL="0" indent="0" algn="l"/>
            <a:r>
              <a:rPr lang="en-US" altLang="zh-CN" sz="3200" b="0" u="none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Can you find out some cultural similarities and differences between Betty and Ella’s school and your school?</a:t>
            </a:r>
          </a:p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53035" y="3580130"/>
            <a:ext cx="8837295" cy="252984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lvl="0"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Character Captain</a:t>
            </a:r>
          </a:p>
          <a:p>
            <a:pPr lvl="0" algn="l"/>
            <a:r>
              <a:rPr lang="en-US" altLang="zh-CN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1. If you are Betty, do you like yourself? Why or why not？</a:t>
            </a:r>
          </a:p>
          <a:p>
            <a:pPr lvl="0" algn="l"/>
            <a:r>
              <a:rPr lang="en-US" altLang="zh-CN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2. If you are Black, do you like Betty? Why or why not？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6205" y="706120"/>
            <a:ext cx="8938260" cy="252984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lvl="0"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Creative Connector</a:t>
            </a:r>
          </a:p>
          <a:p>
            <a:pPr lvl="0" algn="l"/>
            <a:r>
              <a:rPr lang="en-US" altLang="zh-CN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If you are Curly, can you share some similar experience like Betty or Ella with the pattern?</a:t>
            </a:r>
          </a:p>
          <a:p>
            <a:pPr lvl="0" algn="l"/>
            <a:r>
              <a:rPr lang="en-US" altLang="zh-CN" sz="3200" i="1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I recall a similar story like Betty’s</a:t>
            </a:r>
            <a:r>
              <a:rPr lang="en-US" altLang="zh-CN" sz="3200" i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…</a:t>
            </a:r>
          </a:p>
          <a:p>
            <a:pPr lvl="0" algn="l"/>
            <a:r>
              <a:rPr lang="en-US" altLang="zh-CN" sz="3200" i="1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I </a:t>
            </a:r>
            <a:r>
              <a:rPr lang="en-US" altLang="zh-CN" sz="3200" i="1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recall a similar story like Ella’s…</a:t>
            </a:r>
            <a:endParaRPr lang="en-US" altLang="zh-CN" sz="3200" b="1" i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6205" y="3818255"/>
            <a:ext cx="8911590" cy="252984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lvl="0" algn="l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Moral Master</a:t>
            </a:r>
          </a:p>
          <a:p>
            <a:pPr lvl="0" algn="l"/>
            <a:r>
              <a:rPr lang="en-US" altLang="zh-CN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1. If you are Ella, will you help Betty? Why or why not?</a:t>
            </a:r>
          </a:p>
          <a:p>
            <a:pPr lvl="0" algn="l"/>
            <a:r>
              <a:rPr lang="en-US" altLang="zh-CN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2. If you are Betty, what will you do to </a:t>
            </a:r>
            <a:r>
              <a:rPr lang="en-US" altLang="zh-CN" sz="32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get </a:t>
            </a:r>
            <a:r>
              <a:rPr lang="en-US" altLang="zh-CN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on well with others?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-13335" y="-5715"/>
            <a:ext cx="4716145" cy="7194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3600" b="1" strike="noStrike" noProof="1">
                <a:solidFill>
                  <a:schemeClr val="tx1"/>
                </a:solidFill>
                <a:latin typeface="Times New Roman" panose="02020603050405020304" charset="0"/>
              </a:rPr>
              <a:t>Challenge yourself.</a:t>
            </a:r>
          </a:p>
        </p:txBody>
      </p:sp>
      <p:graphicFrame>
        <p:nvGraphicFramePr>
          <p:cNvPr id="5" name="表格 4"/>
          <p:cNvGraphicFramePr/>
          <p:nvPr>
            <p:extLst>
              <p:ext uri="{D42A27DB-BD31-4B8C-83A1-F6EECF244321}">
                <p14:modId xmlns:p14="http://schemas.microsoft.com/office/powerpoint/2010/main" val="2907212236"/>
              </p:ext>
            </p:extLst>
          </p:nvPr>
        </p:nvGraphicFramePr>
        <p:xfrm>
          <a:off x="405765" y="1191260"/>
          <a:ext cx="8521700" cy="44754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62755"/>
                <a:gridCol w="4258945"/>
              </a:tblGrid>
              <a:tr h="18084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6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Cultural Collector</a:t>
                      </a:r>
                    </a:p>
                    <a:p>
                      <a:pPr algn="l">
                        <a:buNone/>
                      </a:pPr>
                      <a:endParaRPr lang="en-US" altLang="zh-CN" sz="2600" b="0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en-US" altLang="zh-CN" sz="2600" b="0" dirty="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Similarities and differences. </a:t>
                      </a:r>
                      <a:endParaRPr lang="en-US" altLang="zh-CN" sz="2600" dirty="0">
                        <a:solidFill>
                          <a:srgbClr val="FF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altLang="zh-CN" sz="260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Creative Connector</a:t>
                      </a:r>
                      <a:endParaRPr lang="en-US" altLang="zh-CN" sz="2600" b="1" u="none">
                        <a:solidFill>
                          <a:srgbClr val="FF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 marL="0" indent="0" algn="l"/>
                      <a:endParaRPr lang="en-US" altLang="zh-CN" sz="2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 marL="0" indent="0" algn="ctr"/>
                      <a:r>
                        <a:rPr lang="en-US" altLang="zh-CN" sz="2600" b="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Similar experience like Betty or Ella.</a:t>
                      </a:r>
                      <a:endParaRPr lang="en-US" altLang="zh-CN" sz="2600">
                        <a:solidFill>
                          <a:srgbClr val="FF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>
                    <a:noFill/>
                  </a:tcPr>
                </a:tc>
              </a:tr>
              <a:tr h="266700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altLang="zh-CN" sz="26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Character Captain</a:t>
                      </a:r>
                      <a:endParaRPr lang="en-US" altLang="zh-CN" sz="2600" b="1" u="none">
                        <a:solidFill>
                          <a:srgbClr val="FF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 marL="0" indent="0" algn="l"/>
                      <a:r>
                        <a:rPr lang="en-US" altLang="zh-CN" sz="260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1. If you are Betty, do you like yourself? Why or why not？</a:t>
                      </a:r>
                      <a:endParaRPr lang="en-US" altLang="zh-CN" sz="2600" b="0" u="none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 marL="0" indent="0" algn="l"/>
                      <a:r>
                        <a:rPr lang="en-US" altLang="zh-CN" sz="260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2. If you are Black, do you like Betty? Why or why not？</a:t>
                      </a:r>
                      <a:endParaRPr lang="en-US" altLang="zh-CN" sz="2600" b="1">
                        <a:solidFill>
                          <a:srgbClr val="FF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altLang="zh-CN" sz="2600" b="1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Moral Master</a:t>
                      </a:r>
                      <a:endParaRPr lang="en-US" altLang="zh-CN" sz="2600" b="1" u="none" dirty="0">
                        <a:solidFill>
                          <a:srgbClr val="FF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 marL="0" indent="0" algn="l"/>
                      <a:r>
                        <a:rPr lang="en-US" altLang="zh-CN" sz="2600" dirty="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1. If you are Ella, will you help Betty? Why or why not?</a:t>
                      </a:r>
                      <a:endParaRPr lang="en-US" altLang="zh-CN" sz="2600" b="0" u="none" dirty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 marL="0" indent="0" algn="l"/>
                      <a:r>
                        <a:rPr lang="en-US" altLang="zh-CN" sz="2600" dirty="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2. If you are Betty, what will you do to </a:t>
                      </a:r>
                      <a:r>
                        <a:rPr lang="en-US" altLang="zh-CN" sz="2600" dirty="0" smtClean="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get </a:t>
                      </a:r>
                      <a:r>
                        <a:rPr lang="en-US" altLang="zh-CN" sz="2600" dirty="0"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on well with others?</a:t>
                      </a:r>
                      <a:endParaRPr lang="en-US" altLang="zh-CN" sz="2600" b="1" dirty="0">
                        <a:solidFill>
                          <a:srgbClr val="FF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15029" y="1001470"/>
            <a:ext cx="1549400" cy="154940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15029" y="4292976"/>
            <a:ext cx="1549400" cy="15494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99"/>
          <p:cNvSpPr txBox="1"/>
          <p:nvPr/>
        </p:nvSpPr>
        <p:spPr>
          <a:xfrm>
            <a:off x="2203674" y="495487"/>
            <a:ext cx="6764693" cy="289310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600" dirty="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First, find out some cultural similarities and differences between Betty and Ella’s school and your school.</a:t>
            </a:r>
            <a:endParaRPr lang="zh-CN" altLang="zh-CN" sz="2600" dirty="0">
              <a:solidFill>
                <a:schemeClr val="dk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600" dirty="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Then, imagine you are Ella. Your job is to answer one question.</a:t>
            </a:r>
            <a:endParaRPr lang="zh-CN" altLang="zh-CN" sz="2600" dirty="0">
              <a:solidFill>
                <a:schemeClr val="dk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600" dirty="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If you are Ella, will you help Betty? Why or why not? </a:t>
            </a:r>
            <a:endParaRPr lang="en-US" altLang="zh-CN" sz="2600" dirty="0">
              <a:solidFill>
                <a:schemeClr val="dk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99"/>
          <p:cNvSpPr txBox="1"/>
          <p:nvPr/>
        </p:nvSpPr>
        <p:spPr>
          <a:xfrm>
            <a:off x="2230567" y="3783033"/>
            <a:ext cx="6764693" cy="249299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600" dirty="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Imagine you are Betty. Your job is to answer two questions.</a:t>
            </a:r>
            <a:endParaRPr lang="zh-CN" altLang="zh-CN" sz="2600" dirty="0">
              <a:solidFill>
                <a:schemeClr val="dk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600" dirty="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If you are Betty, do you like yourself? Why or why not? </a:t>
            </a:r>
            <a:endParaRPr lang="zh-CN" altLang="zh-CN" sz="2600" dirty="0">
              <a:solidFill>
                <a:schemeClr val="dk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600" dirty="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If you are Betty, what will you do to </a:t>
            </a:r>
            <a:r>
              <a:rPr lang="en-US" altLang="zh-CN" sz="2600" dirty="0" smtClean="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get </a:t>
            </a:r>
            <a:r>
              <a:rPr lang="en-US" altLang="zh-CN" sz="2600" dirty="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on well with others?</a:t>
            </a:r>
            <a:endParaRPr lang="en-US" altLang="zh-CN" sz="2600" dirty="0">
              <a:solidFill>
                <a:schemeClr val="dk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666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522605" y="692152"/>
            <a:ext cx="1549400" cy="154940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22605" y="3803536"/>
            <a:ext cx="1549400" cy="15494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99"/>
          <p:cNvSpPr txBox="1"/>
          <p:nvPr/>
        </p:nvSpPr>
        <p:spPr>
          <a:xfrm>
            <a:off x="2203674" y="495487"/>
            <a:ext cx="6764693" cy="1692771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600" dirty="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Imagine you are Black. Your job is to answer one question.</a:t>
            </a:r>
            <a:endParaRPr lang="zh-CN" altLang="zh-CN" sz="2600" dirty="0">
              <a:solidFill>
                <a:schemeClr val="dk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600" dirty="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If you are Black, do you like Betty? Why or why not?</a:t>
            </a:r>
            <a:endParaRPr lang="en-US" altLang="zh-CN" sz="2600" dirty="0">
              <a:solidFill>
                <a:schemeClr val="dk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99"/>
          <p:cNvSpPr txBox="1"/>
          <p:nvPr/>
        </p:nvSpPr>
        <p:spPr>
          <a:xfrm>
            <a:off x="2208156" y="3601831"/>
            <a:ext cx="6764693" cy="2092881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600" dirty="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Imagine you are Curly. Your job is to share a similar </a:t>
            </a:r>
            <a:r>
              <a:rPr lang="en-US" altLang="zh-CN" sz="2600" dirty="0" smtClean="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experience like </a:t>
            </a:r>
            <a:r>
              <a:rPr lang="en-US" altLang="zh-CN" sz="2600" dirty="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Betty or Ella with the pattern:</a:t>
            </a:r>
            <a:endParaRPr lang="zh-CN" altLang="zh-CN" sz="2600" dirty="0">
              <a:solidFill>
                <a:schemeClr val="dk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600" dirty="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 recall a similar story like Betty’s…</a:t>
            </a:r>
            <a:endParaRPr lang="zh-CN" altLang="zh-CN" sz="2600" dirty="0">
              <a:solidFill>
                <a:schemeClr val="dk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600" dirty="0">
                <a:solidFill>
                  <a:schemeClr val="dk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 recall a similar story like Ella’s…</a:t>
            </a:r>
            <a:endParaRPr lang="en-US" altLang="zh-CN" sz="2600" dirty="0">
              <a:solidFill>
                <a:schemeClr val="dk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7286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-13335" y="-5715"/>
            <a:ext cx="5124450" cy="7194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3600" b="1" strike="noStrike" noProof="1" smtClean="0">
                <a:solidFill>
                  <a:schemeClr val="tx1"/>
                </a:solidFill>
                <a:latin typeface="Times New Roman" panose="02020603050405020304" charset="0"/>
              </a:rPr>
              <a:t>Let’s </a:t>
            </a:r>
            <a:r>
              <a:rPr lang="en-US" altLang="zh-CN" sz="3600" b="1" strike="noStrike" noProof="1">
                <a:solidFill>
                  <a:schemeClr val="tx1"/>
                </a:solidFill>
                <a:latin typeface="Times New Roman" panose="02020603050405020304" charset="0"/>
              </a:rPr>
              <a:t>complete the poem.</a:t>
            </a:r>
          </a:p>
        </p:txBody>
      </p:sp>
      <p:sp>
        <p:nvSpPr>
          <p:cNvPr id="4" name="竖卷形 3"/>
          <p:cNvSpPr/>
          <p:nvPr/>
        </p:nvSpPr>
        <p:spPr>
          <a:xfrm>
            <a:off x="38734" y="1273810"/>
            <a:ext cx="4651599" cy="5238750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/>
              <a:t>I am Ella.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/>
              <a:t>I am a ______ kid in my class.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/>
              <a:t>I didn</a:t>
            </a:r>
            <a:r>
              <a:rPr lang="en-US" altLang="zh-CN" sz="2400" dirty="0"/>
              <a:t>'</a:t>
            </a:r>
            <a:r>
              <a:rPr lang="zh-CN" altLang="en-US" sz="2400" dirty="0"/>
              <a:t>t care about Betty at first because_________.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/>
              <a:t>But later I found that Betty_________________.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/>
              <a:t>I began to help Betty </a:t>
            </a:r>
            <a:r>
              <a:rPr lang="zh-CN" altLang="en-US" sz="2400" dirty="0" smtClean="0"/>
              <a:t>because ______________.</a:t>
            </a:r>
            <a:endParaRPr lang="zh-CN" altLang="en-US" sz="2400" dirty="0"/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/>
              <a:t>We started a band.</a:t>
            </a:r>
          </a:p>
        </p:txBody>
      </p:sp>
      <p:sp>
        <p:nvSpPr>
          <p:cNvPr id="5" name="竖卷形 4"/>
          <p:cNvSpPr/>
          <p:nvPr/>
        </p:nvSpPr>
        <p:spPr>
          <a:xfrm>
            <a:off x="4230370" y="1273810"/>
            <a:ext cx="4913630" cy="5238750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/>
              <a:t>I am Betty.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/>
              <a:t>I am </a:t>
            </a:r>
            <a:r>
              <a:rPr lang="en-US" altLang="zh-CN" sz="2400" dirty="0" smtClean="0"/>
              <a:t>a </a:t>
            </a:r>
            <a:r>
              <a:rPr lang="zh-CN" altLang="en-US" sz="2400" dirty="0" smtClean="0"/>
              <a:t>_____ </a:t>
            </a:r>
            <a:r>
              <a:rPr lang="zh-CN" altLang="en-US" sz="2400" dirty="0"/>
              <a:t>kid in my class.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/>
              <a:t>I </a:t>
            </a:r>
            <a:r>
              <a:rPr lang="zh-CN" altLang="en-US" sz="2400" dirty="0" smtClean="0"/>
              <a:t>didn</a:t>
            </a:r>
            <a:r>
              <a:rPr lang="en-US" altLang="zh-CN" sz="2400" dirty="0" smtClean="0"/>
              <a:t>‘</a:t>
            </a:r>
            <a:r>
              <a:rPr lang="zh-CN" altLang="en-US" sz="2400" dirty="0" smtClean="0"/>
              <a:t>t </a:t>
            </a:r>
            <a:r>
              <a:rPr lang="zh-CN" altLang="en-US" sz="2400" dirty="0"/>
              <a:t>like myself at first </a:t>
            </a:r>
            <a:r>
              <a:rPr lang="zh-CN" altLang="en-US" sz="2400" dirty="0" smtClean="0"/>
              <a:t>because ______________.</a:t>
            </a:r>
            <a:endParaRPr lang="zh-CN" altLang="en-US" sz="2400" dirty="0"/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/>
              <a:t>But later I found that </a:t>
            </a:r>
            <a:r>
              <a:rPr lang="zh-CN" altLang="en-US" sz="2400" dirty="0" smtClean="0"/>
              <a:t>I ___</a:t>
            </a:r>
            <a:r>
              <a:rPr lang="en-US" altLang="zh-CN" sz="2400" dirty="0" smtClean="0"/>
              <a:t>_______________</a:t>
            </a:r>
            <a:r>
              <a:rPr lang="zh-CN" altLang="en-US" sz="2400" dirty="0" smtClean="0"/>
              <a:t>_.</a:t>
            </a:r>
            <a:endParaRPr lang="zh-CN" altLang="en-US" sz="2400" dirty="0"/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/>
              <a:t>I started to like myself </a:t>
            </a:r>
            <a:r>
              <a:rPr lang="zh-CN" altLang="en-US" sz="2400" dirty="0" smtClean="0"/>
              <a:t>because ____</a:t>
            </a:r>
            <a:r>
              <a:rPr lang="en-US" altLang="zh-CN" sz="2400" dirty="0" smtClean="0"/>
              <a:t>_</a:t>
            </a:r>
            <a:r>
              <a:rPr lang="zh-CN" altLang="en-US" sz="2400" dirty="0"/>
              <a:t>_________.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/>
              <a:t>We started a band </a:t>
            </a:r>
            <a:r>
              <a:rPr lang="zh-CN" altLang="en-US" sz="2400" dirty="0" smtClean="0"/>
              <a:t>named _______________.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-13335" y="-5715"/>
            <a:ext cx="2546350" cy="7194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3600" b="1" strike="noStrike" noProof="1" smtClean="0">
                <a:solidFill>
                  <a:schemeClr val="tx1"/>
                </a:solidFill>
                <a:latin typeface="Times New Roman" panose="02020603050405020304" charset="0"/>
              </a:rPr>
              <a:t>Role-play</a:t>
            </a:r>
            <a:endParaRPr lang="en-US" altLang="zh-CN" sz="3600" b="1" strike="noStrike" noProof="1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06730" y="1058545"/>
            <a:ext cx="8452485" cy="106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en-US" altLang="zh-CN" sz="32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Imagine Ella never helped Betty, what would the story be like?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18795" y="2199005"/>
            <a:ext cx="8452485" cy="106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en-US" altLang="zh-CN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Work in </a:t>
            </a:r>
            <a:r>
              <a:rPr lang="en-US" altLang="zh-CN" sz="32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groups </a:t>
            </a:r>
            <a:r>
              <a:rPr lang="en-US" altLang="zh-CN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of four and each student chooses one of the roles.</a:t>
            </a:r>
          </a:p>
        </p:txBody>
      </p:sp>
      <p:sp>
        <p:nvSpPr>
          <p:cNvPr id="5" name="椭圆 4"/>
          <p:cNvSpPr/>
          <p:nvPr/>
        </p:nvSpPr>
        <p:spPr>
          <a:xfrm>
            <a:off x="1297305" y="4180205"/>
            <a:ext cx="1549400" cy="154940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851785" y="3663950"/>
            <a:ext cx="1549400" cy="15494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358005" y="4267835"/>
            <a:ext cx="1549400" cy="15494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07405" y="3663950"/>
            <a:ext cx="1549400" cy="1549400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-13335" y="-5715"/>
            <a:ext cx="3636010" cy="7194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3600" b="1" strike="noStrike" noProof="1">
                <a:solidFill>
                  <a:schemeClr val="tx1"/>
                </a:solidFill>
                <a:latin typeface="Times New Roman" panose="02020603050405020304" charset="0"/>
              </a:rPr>
              <a:t>Think and share.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861060" y="5595620"/>
            <a:ext cx="7237095" cy="57912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l"/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True happiness comes from helping others.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3056" y="1287780"/>
            <a:ext cx="8525193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What will you do if</a:t>
            </a:r>
          </a:p>
          <a:p>
            <a:pPr lvl="0" algn="l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r>
              <a:rPr lang="en-US" altLang="zh-CN" sz="32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you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are not welcomed in class?</a:t>
            </a:r>
          </a:p>
          <a:p>
            <a:pPr lvl="0" algn="l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r>
              <a:rPr lang="en-US" altLang="zh-CN" sz="32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 smtClean="0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one of your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classmates </a:t>
            </a:r>
            <a:r>
              <a:rPr lang="en-US" altLang="zh-CN" sz="3200" dirty="0" smtClean="0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is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not welcomed in class?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3070" y="4506595"/>
            <a:ext cx="809244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Remember: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-13335" y="-5715"/>
            <a:ext cx="2645410" cy="7194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3600" b="1" strike="noStrike" noProof="1" smtClean="0">
                <a:solidFill>
                  <a:schemeClr val="tx1"/>
                </a:solidFill>
                <a:latin typeface="Times New Roman" panose="02020603050405020304" charset="0"/>
              </a:rPr>
              <a:t>Assignment</a:t>
            </a:r>
            <a:endParaRPr lang="en-US" altLang="zh-CN" sz="3600" b="1" strike="noStrike" noProof="1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33070" y="1676400"/>
            <a:ext cx="8092440" cy="36009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en-US" altLang="zh-CN" sz="32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Write </a:t>
            </a:r>
            <a:r>
              <a:rPr lang="en-US" altLang="zh-CN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down what </a:t>
            </a:r>
            <a:r>
              <a:rPr lang="en-US" altLang="zh-CN" sz="32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you </a:t>
            </a:r>
            <a:r>
              <a:rPr lang="en-US" altLang="zh-CN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should do if </a:t>
            </a:r>
            <a:r>
              <a:rPr lang="en-US" altLang="zh-CN" sz="32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you </a:t>
            </a:r>
            <a:r>
              <a:rPr lang="en-US" altLang="zh-CN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are not welcomed in class.</a:t>
            </a:r>
          </a:p>
          <a:p>
            <a:pPr lvl="0" algn="l"/>
            <a:r>
              <a:rPr lang="en-US" altLang="zh-CN" sz="32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</a:p>
          <a:p>
            <a:pPr lvl="0" algn="l"/>
            <a:r>
              <a:rPr lang="en-US" altLang="zh-CN" sz="3600" b="1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or</a:t>
            </a:r>
            <a:endParaRPr lang="en-US" altLang="zh-CN" sz="3600" b="1" dirty="0" smtClean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l"/>
            <a:endParaRPr lang="en-US" altLang="zh-CN" sz="32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l"/>
            <a:r>
              <a:rPr lang="en-US" altLang="zh-CN" sz="32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Write </a:t>
            </a:r>
            <a:r>
              <a:rPr lang="en-US" altLang="zh-CN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down what </a:t>
            </a:r>
            <a:r>
              <a:rPr lang="en-US" altLang="zh-CN" sz="32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you </a:t>
            </a:r>
            <a:r>
              <a:rPr lang="en-US" altLang="zh-CN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should do if </a:t>
            </a:r>
            <a:r>
              <a:rPr lang="en-US" altLang="zh-CN" sz="32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you </a:t>
            </a:r>
            <a:r>
              <a:rPr lang="en-US" altLang="zh-CN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find </a:t>
            </a:r>
            <a:r>
              <a:rPr lang="en-US" altLang="zh-CN" sz="32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one of your </a:t>
            </a:r>
            <a:r>
              <a:rPr lang="en-US" altLang="zh-CN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classmates </a:t>
            </a:r>
            <a:r>
              <a:rPr lang="en-US" altLang="zh-CN" sz="32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is </a:t>
            </a:r>
            <a:r>
              <a:rPr lang="en-US" altLang="zh-CN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not welcomed in 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680335" y="1452245"/>
            <a:ext cx="3633470" cy="4729480"/>
            <a:chOff x="4338" y="725"/>
            <a:chExt cx="5722" cy="744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rcRect b="2805"/>
            <a:stretch>
              <a:fillRect/>
            </a:stretch>
          </p:blipFill>
          <p:spPr>
            <a:xfrm>
              <a:off x="4338" y="725"/>
              <a:ext cx="5723" cy="7449"/>
            </a:xfrm>
            <a:prstGeom prst="rect">
              <a:avLst/>
            </a:prstGeom>
          </p:spPr>
        </p:pic>
        <p:sp>
          <p:nvSpPr>
            <p:cNvPr id="16387" name="文本框 4"/>
            <p:cNvSpPr txBox="1"/>
            <p:nvPr/>
          </p:nvSpPr>
          <p:spPr>
            <a:xfrm>
              <a:off x="4963" y="6620"/>
              <a:ext cx="4743" cy="12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lvl="0" indent="0"/>
              <a:r>
                <a:rPr lang="en-US" altLang="zh-CN" sz="4400" b="1">
                  <a:solidFill>
                    <a:schemeClr val="accent4">
                      <a:lumMod val="75000"/>
                    </a:schemeClr>
                  </a:solidFill>
                  <a:effectLst/>
                  <a:latin typeface="Comic Sans MS" panose="030F0702030302020204" charset="0"/>
                  <a:ea typeface="宋体" panose="02010600030101010101" pitchFamily="2" charset="-122"/>
                </a:rPr>
                <a:t>Thank you!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96215" y="1167130"/>
            <a:ext cx="5081270" cy="106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3200" b="0" u="none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1. What can you see </a:t>
            </a:r>
            <a:r>
              <a:rPr lang="en-US" altLang="zh-CN" sz="3200" b="0" u="none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from </a:t>
            </a:r>
            <a:r>
              <a:rPr lang="en-US" altLang="zh-CN" sz="3200" b="0" u="none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the cover?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-13335" y="-5715"/>
            <a:ext cx="6301992" cy="7194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3600" b="1" strike="noStrike" noProof="1" smtClean="0">
                <a:solidFill>
                  <a:schemeClr val="tx1"/>
                </a:solidFill>
                <a:latin typeface="Times New Roman" panose="02020603050405020304" charset="0"/>
              </a:rPr>
              <a:t>Look at the cover </a:t>
            </a:r>
            <a:r>
              <a:rPr lang="en-US" altLang="zh-CN" sz="3600" b="1" strike="noStrike" noProof="1">
                <a:solidFill>
                  <a:schemeClr val="tx1"/>
                </a:solidFill>
                <a:latin typeface="Times New Roman" panose="02020603050405020304" charset="0"/>
              </a:rPr>
              <a:t>of the </a:t>
            </a:r>
            <a:r>
              <a:rPr lang="en-US" altLang="zh-CN" sz="3600" b="1" strike="noStrike" noProof="1" smtClean="0">
                <a:solidFill>
                  <a:schemeClr val="tx1"/>
                </a:solidFill>
                <a:latin typeface="Times New Roman" panose="02020603050405020304" charset="0"/>
              </a:rPr>
              <a:t>book.</a:t>
            </a:r>
            <a:endParaRPr lang="en-US" altLang="zh-CN" sz="3600" b="1" strike="noStrike" noProof="1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7655" y="2559685"/>
            <a:ext cx="4989830" cy="155448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l"/>
            <a:r>
              <a:rPr lang="en-US" altLang="zh-CN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2. What’s the title and what do you think the meaning of the title is?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87655" y="4390390"/>
            <a:ext cx="4989830" cy="155448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l"/>
            <a:r>
              <a:rPr lang="en-US" altLang="zh-CN" sz="32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3. How many characters are there in the book? And who are they?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0638" y="1314448"/>
            <a:ext cx="3871912" cy="497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880235" y="255905"/>
            <a:ext cx="5810885" cy="3992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1. What was Betty like?</a:t>
            </a:r>
          </a:p>
          <a:p>
            <a:pPr lv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2. What did the kids do to Betty?</a:t>
            </a:r>
          </a:p>
          <a:p>
            <a:pPr lv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3. What was Ella like?</a:t>
            </a:r>
          </a:p>
          <a:p>
            <a:pPr lv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4. What did Ella do to Betty?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-13335" y="-5715"/>
            <a:ext cx="3737610" cy="7194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3600" b="1" strike="noStrike" noProof="1">
                <a:solidFill>
                  <a:schemeClr val="tx1"/>
                </a:solidFill>
                <a:latin typeface="Times New Roman" panose="02020603050405020304" charset="0"/>
              </a:rPr>
              <a:t>Read </a:t>
            </a:r>
            <a:r>
              <a:rPr lang="en-US" altLang="zh-CN" sz="3600" b="1" strike="noStrike" noProof="1" smtClean="0">
                <a:solidFill>
                  <a:schemeClr val="tx1"/>
                </a:solidFill>
                <a:latin typeface="Times New Roman" panose="02020603050405020304" charset="0"/>
              </a:rPr>
              <a:t>pp 2-5.</a:t>
            </a:r>
            <a:endParaRPr lang="en-US" altLang="zh-CN" sz="3600" b="1" strike="noStrike" noProof="1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177925" y="812800"/>
            <a:ext cx="3209925" cy="402907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013179" y="4841875"/>
            <a:ext cx="4133996" cy="2012315"/>
            <a:chOff x="1392" y="3689"/>
            <a:chExt cx="10108" cy="634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2" y="3692"/>
              <a:ext cx="5054" cy="634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6" y="3689"/>
              <a:ext cx="5054" cy="6344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2316334" y="1107627"/>
            <a:ext cx="317907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Tall but not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popular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02887" y="2078206"/>
            <a:ext cx="414728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They made up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a silly chant.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56675" y="3071495"/>
            <a:ext cx="274568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Cool and popular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29781" y="4112875"/>
            <a:ext cx="145103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Nothing.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-13335" y="-5715"/>
            <a:ext cx="3737610" cy="7194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3600" b="1" strike="noStrike" noProof="1">
                <a:solidFill>
                  <a:schemeClr val="tx1"/>
                </a:solidFill>
                <a:latin typeface="Times New Roman" panose="02020603050405020304" charset="0"/>
              </a:rPr>
              <a:t>Read </a:t>
            </a:r>
            <a:r>
              <a:rPr lang="en-US" altLang="zh-CN" sz="3600" b="1" strike="noStrike" noProof="1" smtClean="0">
                <a:solidFill>
                  <a:schemeClr val="tx1"/>
                </a:solidFill>
                <a:latin typeface="Times New Roman" panose="02020603050405020304" charset="0"/>
              </a:rPr>
              <a:t>pp 6-9.</a:t>
            </a:r>
            <a:endParaRPr lang="en-US" altLang="zh-CN" sz="3600" b="1" strike="noStrike" noProof="1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81000" y="862330"/>
            <a:ext cx="6604635" cy="30175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1. What did Ella see one weekend?</a:t>
            </a:r>
          </a:p>
          <a:p>
            <a:pPr lv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2. What happened to the little chicken?</a:t>
            </a:r>
          </a:p>
          <a:p>
            <a:pPr lv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3. What did Ella do to the little chicken?</a:t>
            </a:r>
          </a:p>
        </p:txBody>
      </p:sp>
      <p:sp>
        <p:nvSpPr>
          <p:cNvPr id="7" name="椭圆 6"/>
          <p:cNvSpPr/>
          <p:nvPr/>
        </p:nvSpPr>
        <p:spPr>
          <a:xfrm>
            <a:off x="7208520" y="-5715"/>
            <a:ext cx="1948815" cy="184721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4910455" y="4404995"/>
            <a:ext cx="4149725" cy="2428240"/>
            <a:chOff x="811" y="2701"/>
            <a:chExt cx="10108" cy="6344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5" y="2701"/>
              <a:ext cx="5054" cy="634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" y="2701"/>
              <a:ext cx="5054" cy="6344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850492" y="1757680"/>
            <a:ext cx="504439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A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little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chicken with few feathers.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50492" y="2712720"/>
            <a:ext cx="6624955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Other chichens pushed it away and pecked it.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50492" y="3729355"/>
            <a:ext cx="2693035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She took it home.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59080" y="322580"/>
            <a:ext cx="7523480" cy="49682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lnSpc>
                <a:spcPct val="250000"/>
              </a:lnSpc>
            </a:pPr>
            <a:r>
              <a:rPr lang="en-US" altLang="zh-CN" sz="32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1. What did Ella do to Betty?</a:t>
            </a:r>
          </a:p>
          <a:p>
            <a:pPr lvl="0" algn="l">
              <a:lnSpc>
                <a:spcPct val="250000"/>
              </a:lnSpc>
            </a:pPr>
            <a:r>
              <a:rPr lang="en-US" altLang="zh-CN" sz="32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2. What did Ella and Betty do together?</a:t>
            </a:r>
          </a:p>
          <a:p>
            <a:pPr lvl="0" algn="l">
              <a:lnSpc>
                <a:spcPct val="250000"/>
              </a:lnSpc>
            </a:pPr>
            <a:r>
              <a:rPr lang="en-US" altLang="zh-CN" sz="32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3. What’s the name of the band?</a:t>
            </a:r>
          </a:p>
          <a:p>
            <a:pPr lvl="0" algn="l">
              <a:lnSpc>
                <a:spcPct val="250000"/>
              </a:lnSpc>
            </a:pPr>
            <a:r>
              <a:rPr lang="en-US" altLang="zh-CN" sz="32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4. What happened to Betty finally?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-13335" y="-5715"/>
            <a:ext cx="3873500" cy="7194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3600" b="1" strike="noStrike" noProof="1">
                <a:solidFill>
                  <a:schemeClr val="tx1"/>
                </a:solidFill>
                <a:latin typeface="Times New Roman" panose="02020603050405020304" charset="0"/>
              </a:rPr>
              <a:t>Read </a:t>
            </a:r>
            <a:r>
              <a:rPr lang="en-US" altLang="zh-CN" sz="3600" b="1" strike="noStrike" noProof="1" smtClean="0">
                <a:solidFill>
                  <a:schemeClr val="tx1"/>
                </a:solidFill>
                <a:latin typeface="Times New Roman" panose="02020603050405020304" charset="0"/>
              </a:rPr>
              <a:t>pp 10-17.</a:t>
            </a:r>
            <a:endParaRPr lang="en-US" altLang="zh-CN" sz="3600" b="1" strike="noStrike" noProof="1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054090" y="-16510"/>
            <a:ext cx="3072130" cy="2019300"/>
            <a:chOff x="4673" y="2228"/>
            <a:chExt cx="10089" cy="6344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3" y="2228"/>
              <a:ext cx="5054" cy="634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08" y="2228"/>
              <a:ext cx="5054" cy="6344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730475" y="1484630"/>
            <a:ext cx="296672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She talked to Betty.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30475" y="2687320"/>
            <a:ext cx="3067685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They started a band.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30475" y="3877945"/>
            <a:ext cx="219964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Chicken Beat.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0475" y="5147049"/>
            <a:ext cx="6661150" cy="1371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Betty became the band leader and they won a competition.</a:t>
            </a: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Betty finally accepted who she was.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0D0C07">
                  <a:alpha val="100000"/>
                </a:srgbClr>
              </a:clrFrom>
              <a:clrTo>
                <a:srgbClr val="0D0C07">
                  <a:alpha val="100000"/>
                  <a:alpha val="0"/>
                </a:srgbClr>
              </a:clrTo>
            </a:clrChange>
          </a:blip>
          <a:srcRect l="56154" t="9269" r="574" b="37169"/>
          <a:stretch>
            <a:fillRect/>
          </a:stretch>
        </p:blipFill>
        <p:spPr>
          <a:xfrm>
            <a:off x="7737475" y="4647565"/>
            <a:ext cx="1388745" cy="215773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0" y="1567582"/>
            <a:ext cx="9157335" cy="10863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3600" b="1" strike="noStrike" noProof="1">
                <a:solidFill>
                  <a:schemeClr val="tx1"/>
                </a:solidFill>
                <a:latin typeface="Times New Roman" panose="02020603050405020304" charset="0"/>
              </a:rPr>
              <a:t>Draw a </a:t>
            </a:r>
            <a:r>
              <a:rPr lang="en-US" altLang="zh-CN" sz="3600" b="1" strike="noStrike" noProof="1" smtClean="0">
                <a:solidFill>
                  <a:schemeClr val="tx1"/>
                </a:solidFill>
                <a:latin typeface="Times New Roman" panose="02020603050405020304" charset="0"/>
              </a:rPr>
              <a:t>mind-map to </a:t>
            </a:r>
          </a:p>
          <a:p>
            <a:pPr algn="ctr" fontAlgn="base"/>
            <a:r>
              <a:rPr lang="en-US" altLang="zh-CN" sz="3600" b="1" strike="noStrike" noProof="1" smtClean="0">
                <a:solidFill>
                  <a:schemeClr val="tx1"/>
                </a:solidFill>
                <a:latin typeface="Times New Roman" panose="02020603050405020304" charset="0"/>
              </a:rPr>
              <a:t>show how Ella helpd Betty.</a:t>
            </a:r>
            <a:endParaRPr lang="en-US" altLang="zh-CN" sz="3600" b="1" strike="noStrike" noProof="1">
              <a:solidFill>
                <a:schemeClr val="tx1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11318" y="2048023"/>
            <a:ext cx="9119235" cy="7194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3600" b="1" strike="noStrike" noProof="1">
                <a:solidFill>
                  <a:schemeClr val="tx1"/>
                </a:solidFill>
                <a:latin typeface="Times New Roman" panose="02020603050405020304" charset="0"/>
              </a:rPr>
              <a:t>Please </a:t>
            </a:r>
            <a:r>
              <a:rPr lang="en-US" altLang="zh-CN" sz="3600" b="1" strike="noStrike" noProof="1" smtClean="0">
                <a:solidFill>
                  <a:schemeClr val="tx1"/>
                </a:solidFill>
                <a:latin typeface="Times New Roman" panose="02020603050405020304" charset="0"/>
              </a:rPr>
              <a:t>retell </a:t>
            </a:r>
            <a:r>
              <a:rPr lang="en-US" altLang="zh-CN" sz="3600" b="1" strike="noStrike" noProof="1">
                <a:solidFill>
                  <a:schemeClr val="tx1"/>
                </a:solidFill>
                <a:latin typeface="Times New Roman" panose="02020603050405020304" charset="0"/>
              </a:rPr>
              <a:t>the story to one of your friends.</a:t>
            </a:r>
          </a:p>
        </p:txBody>
      </p:sp>
    </p:spTree>
    <p:extLst>
      <p:ext uri="{BB962C8B-B14F-4D97-AF65-F5344CB8AC3E}">
        <p14:creationId xmlns:p14="http://schemas.microsoft.com/office/powerpoint/2010/main" val="23526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-13335" y="-5715"/>
            <a:ext cx="5687994" cy="7194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3600" b="1" strike="noStrike" noProof="1">
                <a:solidFill>
                  <a:schemeClr val="tx1"/>
                </a:solidFill>
                <a:latin typeface="Times New Roman" panose="02020603050405020304" charset="0"/>
              </a:rPr>
              <a:t>Discuss with </a:t>
            </a:r>
            <a:r>
              <a:rPr lang="en-US" altLang="zh-CN" sz="3600" b="1" strike="noStrike" noProof="1" smtClean="0">
                <a:solidFill>
                  <a:schemeClr val="tx1"/>
                </a:solidFill>
                <a:latin typeface="Times New Roman" panose="02020603050405020304" charset="0"/>
              </a:rPr>
              <a:t>your </a:t>
            </a:r>
            <a:r>
              <a:rPr lang="en-US" altLang="zh-CN" sz="3600" b="1" strike="noStrike" noProof="1">
                <a:solidFill>
                  <a:schemeClr val="tx1"/>
                </a:solidFill>
                <a:latin typeface="Times New Roman" panose="02020603050405020304" charset="0"/>
              </a:rPr>
              <a:t>partner.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31190" y="1210310"/>
            <a:ext cx="2955290" cy="2282190"/>
            <a:chOff x="-2" y="1906"/>
            <a:chExt cx="7407" cy="4062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" y="1906"/>
              <a:ext cx="3737" cy="406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9" y="1906"/>
              <a:ext cx="3737" cy="4062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5559425" y="1210310"/>
            <a:ext cx="2921000" cy="2282190"/>
            <a:chOff x="221" y="2228"/>
            <a:chExt cx="10108" cy="6344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5" y="2228"/>
              <a:ext cx="5054" cy="634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1" y="2228"/>
              <a:ext cx="5054" cy="6344"/>
            </a:xfrm>
            <a:prstGeom prst="rect">
              <a:avLst/>
            </a:prstGeom>
          </p:spPr>
        </p:pic>
      </p:grpSp>
      <p:sp>
        <p:nvSpPr>
          <p:cNvPr id="14" name="椭圆 13"/>
          <p:cNvSpPr/>
          <p:nvPr/>
        </p:nvSpPr>
        <p:spPr>
          <a:xfrm>
            <a:off x="2458720" y="1847215"/>
            <a:ext cx="1240155" cy="1897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543165" y="1797685"/>
            <a:ext cx="1240155" cy="1897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631190" y="3978275"/>
            <a:ext cx="7973695" cy="7425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altLang="zh-CN" sz="32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Why could Betty become popular</a:t>
            </a:r>
            <a:r>
              <a:rPr lang="en-US" altLang="zh-CN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?</a:t>
            </a:r>
          </a:p>
        </p:txBody>
      </p:sp>
      <p:sp>
        <p:nvSpPr>
          <p:cNvPr id="16" name="右箭头 15"/>
          <p:cNvSpPr/>
          <p:nvPr/>
        </p:nvSpPr>
        <p:spPr>
          <a:xfrm>
            <a:off x="3756660" y="2548890"/>
            <a:ext cx="1723390" cy="22352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9417" t="18349" r="27350" b="18362"/>
          <a:stretch>
            <a:fillRect/>
          </a:stretch>
        </p:blipFill>
        <p:spPr>
          <a:xfrm>
            <a:off x="4180840" y="1403350"/>
            <a:ext cx="782320" cy="1145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00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83845" y="879475"/>
            <a:ext cx="8860155" cy="15544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lnSpc>
                <a:spcPct val="100000"/>
              </a:lnSpc>
            </a:pPr>
            <a:r>
              <a:rPr lang="en-US" altLang="zh-CN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Imagine you are Ella and Betty and their </a:t>
            </a:r>
            <a:r>
              <a:rPr lang="en-US" altLang="zh-CN" sz="3200" dirty="0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classmates </a:t>
            </a:r>
            <a:r>
              <a:rPr lang="en-US" altLang="zh-CN" sz="3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Black and Curly. Please take your own challenges and prepare for them.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-13335" y="-5715"/>
            <a:ext cx="4716145" cy="7194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3600" b="1" strike="noStrike" noProof="1" smtClean="0">
                <a:solidFill>
                  <a:schemeClr val="tx1"/>
                </a:solidFill>
                <a:latin typeface="Times New Roman" panose="02020603050405020304" charset="0"/>
              </a:rPr>
              <a:t>Challenge yourself.</a:t>
            </a:r>
            <a:endParaRPr lang="en-US" altLang="zh-CN" sz="3600" b="1" strike="noStrike" noProof="1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graphicFrame>
        <p:nvGraphicFramePr>
          <p:cNvPr id="5" name="表格 4"/>
          <p:cNvGraphicFramePr/>
          <p:nvPr>
            <p:extLst>
              <p:ext uri="{D42A27DB-BD31-4B8C-83A1-F6EECF244321}">
                <p14:modId xmlns:p14="http://schemas.microsoft.com/office/powerpoint/2010/main" val="988816350"/>
              </p:ext>
            </p:extLst>
          </p:nvPr>
        </p:nvGraphicFramePr>
        <p:xfrm>
          <a:off x="969010" y="3382645"/>
          <a:ext cx="7206615" cy="25222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603625"/>
                <a:gridCol w="3602990"/>
              </a:tblGrid>
              <a:tr h="12617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Cultural Collector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Creative Connector</a:t>
                      </a:r>
                    </a:p>
                  </a:txBody>
                  <a:tcPr anchor="ctr">
                    <a:noFill/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 b="1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Character Captain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3200" b="1" dirty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Moral Master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383540" y="2559685"/>
            <a:ext cx="809244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altLang="zh-CN" sz="32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Choose one: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881</Words>
  <Application>Microsoft Office PowerPoint</Application>
  <PresentationFormat>全屏显示(4:3)</PresentationFormat>
  <Paragraphs>109</Paragraphs>
  <Slides>19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fltrp</cp:lastModifiedBy>
  <cp:revision>69</cp:revision>
  <dcterms:created xsi:type="dcterms:W3CDTF">2015-05-05T08:02:00Z</dcterms:created>
  <dcterms:modified xsi:type="dcterms:W3CDTF">2019-01-25T01:01:48Z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2052-10.1.0.6235</vt:lpwstr>
  </property>
</Properties>
</file>