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6" r:id="rId4"/>
    <p:sldId id="259" r:id="rId5"/>
    <p:sldId id="260" r:id="rId6"/>
    <p:sldId id="278" r:id="rId7"/>
    <p:sldId id="277" r:id="rId8"/>
    <p:sldId id="261" r:id="rId9"/>
    <p:sldId id="262" r:id="rId10"/>
    <p:sldId id="274" r:id="rId11"/>
    <p:sldId id="275" r:id="rId12"/>
    <p:sldId id="265" r:id="rId13"/>
    <p:sldId id="266" r:id="rId14"/>
    <p:sldId id="267" r:id="rId15"/>
    <p:sldId id="279" r:id="rId16"/>
    <p:sldId id="268" r:id="rId17"/>
    <p:sldId id="269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3" autoAdjust="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CN" sz="6600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Orphan Elephants</a:t>
            </a:r>
            <a:endParaRPr lang="zh-CN" altLang="en-US" sz="6600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60648"/>
            <a:ext cx="288032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多维阅读第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14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级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2500306"/>
            <a:ext cx="6963051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11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753765" y="764704"/>
            <a:ext cx="7554044" cy="79930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4000" b="1" dirty="0" smtClean="0"/>
              <a:t>Tell the story of orphan elephants.</a:t>
            </a:r>
          </a:p>
          <a:p>
            <a:pPr marL="0" indent="0">
              <a:buFont typeface="Arial" pitchFamily="34" charset="0"/>
              <a:buNone/>
            </a:pPr>
            <a:endParaRPr lang="zh-CN" altLang="en-US" dirty="0"/>
          </a:p>
        </p:txBody>
      </p:sp>
      <p:sp>
        <p:nvSpPr>
          <p:cNvPr id="7" name="AutoShape 2" descr="http://img.taopic.com/uploads/allimg/120211/6380-1202111ZF439-l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4" descr="http://img.taopic.com/uploads/allimg/120211/6380-1202111ZF439-lp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AutoShape 6" descr="http://img.taopic.com/uploads/allimg/120211/6380-1202111ZF439-lp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55" name="Picture 7" descr="C:\Users\lenovo\Desktop\6380-1202111ZF439-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78" y="2243282"/>
            <a:ext cx="2395066" cy="1724448"/>
          </a:xfrm>
          <a:prstGeom prst="rect">
            <a:avLst/>
          </a:prstGeom>
          <a:noFill/>
          <a:ln w="4762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lenovo\Desktop\6380-1202111ZF439-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53230"/>
            <a:ext cx="2381250" cy="1714500"/>
          </a:xfrm>
          <a:prstGeom prst="rect">
            <a:avLst/>
          </a:prstGeom>
          <a:noFill/>
          <a:ln w="476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lenovo\Desktop\6380-1202111ZF439-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53230"/>
            <a:ext cx="2381250" cy="1714500"/>
          </a:xfrm>
          <a:prstGeom prst="rect">
            <a:avLst/>
          </a:prstGeom>
          <a:noFill/>
          <a:ln w="4762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38480" y="4284074"/>
            <a:ext cx="2376264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</a:rPr>
              <a:t>Group A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： </a:t>
            </a:r>
            <a:endParaRPr lang="en-US" altLang="zh-CN" sz="4000" b="1" dirty="0" smtClean="0">
              <a:solidFill>
                <a:schemeClr val="bg1"/>
              </a:solidFill>
            </a:endParaRPr>
          </a:p>
          <a:p>
            <a:r>
              <a:rPr lang="en-US" altLang="zh-CN" sz="4000" b="1" dirty="0" smtClean="0">
                <a:solidFill>
                  <a:schemeClr val="bg1"/>
                </a:solidFill>
              </a:rPr>
              <a:t>Keeper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8914" y="4284075"/>
            <a:ext cx="2376264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</a:rPr>
              <a:t>Group B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： </a:t>
            </a:r>
            <a:endParaRPr lang="en-US" altLang="zh-CN" sz="4000" b="1" dirty="0" smtClean="0">
              <a:solidFill>
                <a:schemeClr val="bg1"/>
              </a:solidFill>
            </a:endParaRPr>
          </a:p>
          <a:p>
            <a:r>
              <a:rPr lang="en-US" altLang="zh-CN" sz="4000" b="1" dirty="0" err="1" smtClean="0">
                <a:solidFill>
                  <a:schemeClr val="bg1"/>
                </a:solidFill>
              </a:rPr>
              <a:t>Dika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28257" y="4287485"/>
            <a:ext cx="2376264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</a:rPr>
              <a:t>Group C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： </a:t>
            </a:r>
            <a:endParaRPr lang="en-US" altLang="zh-CN" sz="4000" b="1" dirty="0" smtClean="0">
              <a:solidFill>
                <a:schemeClr val="bg1"/>
              </a:solidFill>
            </a:endParaRPr>
          </a:p>
          <a:p>
            <a:r>
              <a:rPr lang="en-US" altLang="zh-CN" sz="4000" b="1" dirty="0" smtClean="0">
                <a:solidFill>
                  <a:schemeClr val="bg1"/>
                </a:solidFill>
              </a:rPr>
              <a:t>Student 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2" y="4653405"/>
            <a:ext cx="122816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Roles:</a:t>
            </a:r>
            <a:endParaRPr lang="zh-CN" alt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909696"/>
            <a:ext cx="111561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Step 1</a:t>
            </a:r>
            <a:endParaRPr lang="zh-CN" alt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17" y="0"/>
            <a:ext cx="2627784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Cambria" panose="02040503050406030204" pitchFamily="18" charset="0"/>
              </a:rPr>
              <a:t>Group Work 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638497" y="866949"/>
            <a:ext cx="7614592" cy="80362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4000" b="1" dirty="0" smtClean="0"/>
              <a:t>Tell the story of orphan elephants.</a:t>
            </a:r>
          </a:p>
          <a:p>
            <a:pPr marL="0" indent="0">
              <a:buFont typeface="Arial" pitchFamily="34" charset="0"/>
              <a:buNone/>
            </a:pPr>
            <a:endParaRPr lang="zh-CN" altLang="en-US" dirty="0"/>
          </a:p>
        </p:txBody>
      </p:sp>
      <p:sp>
        <p:nvSpPr>
          <p:cNvPr id="7" name="AutoShape 2" descr="http://img.taopic.com/uploads/allimg/120211/6380-1202111ZF439-l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4" descr="http://img.taopic.com/uploads/allimg/120211/6380-1202111ZF439-lp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AutoShape 6" descr="http://img.taopic.com/uploads/allimg/120211/6380-1202111ZF439-lp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55" name="Picture 7" descr="C:\Users\lenovo\Desktop\6380-1202111ZF439-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53230"/>
            <a:ext cx="2381250" cy="1714500"/>
          </a:xfrm>
          <a:prstGeom prst="rect">
            <a:avLst/>
          </a:prstGeom>
          <a:noFill/>
          <a:ln w="4762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lenovo\Desktop\6380-1202111ZF439-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53230"/>
            <a:ext cx="2381250" cy="1714500"/>
          </a:xfrm>
          <a:prstGeom prst="rect">
            <a:avLst/>
          </a:prstGeom>
          <a:noFill/>
          <a:ln w="476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lenovo\Desktop\6380-1202111ZF439-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53230"/>
            <a:ext cx="2381250" cy="1714500"/>
          </a:xfrm>
          <a:prstGeom prst="rect">
            <a:avLst/>
          </a:prstGeom>
          <a:noFill/>
          <a:ln w="4762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557" y="4377180"/>
            <a:ext cx="533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箭头连接符 2"/>
          <p:cNvCxnSpPr>
            <a:stCxn id="2055" idx="2"/>
            <a:endCxn id="3074" idx="0"/>
          </p:cNvCxnSpPr>
          <p:nvPr/>
        </p:nvCxnSpPr>
        <p:spPr>
          <a:xfrm>
            <a:off x="2450257" y="3967730"/>
            <a:ext cx="0" cy="40945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5134592" y="3967730"/>
            <a:ext cx="0" cy="40945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7721111" y="3973781"/>
            <a:ext cx="0" cy="40945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92" y="4393342"/>
            <a:ext cx="533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411" y="4393342"/>
            <a:ext cx="533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直接箭头连接符 20"/>
          <p:cNvCxnSpPr/>
          <p:nvPr/>
        </p:nvCxnSpPr>
        <p:spPr>
          <a:xfrm>
            <a:off x="2450257" y="5033455"/>
            <a:ext cx="2204095" cy="555785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5114553" y="5154617"/>
            <a:ext cx="0" cy="529483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>
            <a:off x="5735819" y="5033455"/>
            <a:ext cx="1971024" cy="555785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52" y="5707904"/>
            <a:ext cx="533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54" y="5707904"/>
            <a:ext cx="533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19" y="5684100"/>
            <a:ext cx="533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0" y="1909696"/>
            <a:ext cx="111561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Step 2</a:t>
            </a:r>
            <a:endParaRPr lang="zh-CN" altLang="en-US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199422" y="6279585"/>
            <a:ext cx="387033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3 students from 3 groups </a:t>
            </a:r>
            <a:endParaRPr lang="zh-CN" alt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516217" y="0"/>
            <a:ext cx="2627784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Cambria" panose="02040503050406030204" pitchFamily="18" charset="0"/>
              </a:rPr>
              <a:t>Group Work 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96131" y="656692"/>
            <a:ext cx="8229600" cy="79208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8800" b="1" dirty="0" smtClean="0"/>
              <a:t>Discussion</a:t>
            </a:r>
            <a:endParaRPr lang="zh-CN" altLang="en-US" sz="8800" b="1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28596" y="1556792"/>
            <a:ext cx="8195994" cy="119156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rabicPeriod"/>
            </a:pP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don’t orphan elephants forget where    </a:t>
            </a:r>
          </a:p>
          <a:p>
            <a:pPr marL="514350" indent="-514350">
              <a:buNone/>
            </a:pP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they were cared for?</a:t>
            </a:r>
          </a:p>
          <a:p>
            <a:pPr marL="0" indent="0">
              <a:buFont typeface="Arial" pitchFamily="34" charset="0"/>
              <a:buNone/>
            </a:pPr>
            <a:endParaRPr lang="en-US" altLang="zh-CN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92162" y="4069743"/>
            <a:ext cx="8229600" cy="122413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Can you guess what will happen if orphan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elephants are not taken to the park? Why? </a:t>
            </a:r>
          </a:p>
          <a:p>
            <a:pPr marL="0" indent="0">
              <a:buFont typeface="Arial" pitchFamily="34" charset="0"/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79512" y="2748359"/>
            <a:ext cx="9348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/>
              <a:t>(Students</a:t>
            </a:r>
            <a:r>
              <a:rPr lang="en-US" altLang="zh-CN" sz="3600" b="1" dirty="0"/>
              <a:t>’ </a:t>
            </a:r>
            <a:r>
              <a:rPr lang="en-US" altLang="zh-CN" sz="3600" b="1" dirty="0" smtClean="0"/>
              <a:t>own answers</a:t>
            </a:r>
            <a:r>
              <a:rPr lang="en-US" altLang="zh-CN" sz="3600" b="1" dirty="0" smtClean="0"/>
              <a:t>. For example, because</a:t>
            </a:r>
          </a:p>
          <a:p>
            <a:r>
              <a:rPr lang="en-US" altLang="zh-CN" sz="3600" b="1" dirty="0" smtClean="0"/>
              <a:t> keepers help them.) </a:t>
            </a:r>
            <a:endParaRPr lang="en-US" altLang="zh-CN" sz="3600" b="1" dirty="0"/>
          </a:p>
        </p:txBody>
      </p:sp>
      <p:sp>
        <p:nvSpPr>
          <p:cNvPr id="7" name="矩形 6"/>
          <p:cNvSpPr/>
          <p:nvPr/>
        </p:nvSpPr>
        <p:spPr>
          <a:xfrm>
            <a:off x="418505" y="5293879"/>
            <a:ext cx="8011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/>
              <a:t>(Students</a:t>
            </a:r>
            <a:r>
              <a:rPr lang="en-US" altLang="zh-CN" sz="3600" b="1" dirty="0"/>
              <a:t>’ </a:t>
            </a:r>
            <a:r>
              <a:rPr lang="en-US" altLang="zh-CN" sz="3600" b="1" dirty="0" smtClean="0"/>
              <a:t>own answers</a:t>
            </a:r>
            <a:r>
              <a:rPr lang="en-US" altLang="zh-CN" sz="3600" b="1" dirty="0" smtClean="0"/>
              <a:t>. For example, they </a:t>
            </a:r>
            <a:r>
              <a:rPr lang="en-US" altLang="zh-CN" sz="3600" b="1" dirty="0" smtClean="0"/>
              <a:t>may get </a:t>
            </a:r>
            <a:r>
              <a:rPr lang="en-US" altLang="zh-CN" sz="3600" b="1" dirty="0" smtClean="0"/>
              <a:t>sick or die.) </a:t>
            </a:r>
            <a:endParaRPr lang="en-US" altLang="zh-CN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16217" y="0"/>
            <a:ext cx="2627784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Cambria" panose="02040503050406030204" pitchFamily="18" charset="0"/>
              </a:rPr>
              <a:t>Group Work 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02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89422" y="764704"/>
            <a:ext cx="8229600" cy="72008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8800" b="1" dirty="0" smtClean="0"/>
              <a:t>Discussion</a:t>
            </a:r>
            <a:endParaRPr lang="zh-CN" altLang="en-US" sz="8800" b="1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505446" y="1706508"/>
            <a:ext cx="8280920" cy="8652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does the author write the book?</a:t>
            </a:r>
            <a:endParaRPr lang="en-US" altLang="zh-C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8596" y="2857496"/>
            <a:ext cx="831195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/>
              <a:t>(Students</a:t>
            </a:r>
            <a:r>
              <a:rPr lang="en-US" altLang="zh-CN" sz="3600" b="1" dirty="0"/>
              <a:t>’ </a:t>
            </a:r>
            <a:r>
              <a:rPr lang="en-US" altLang="zh-CN" sz="3600" b="1" dirty="0" smtClean="0"/>
              <a:t>own answers</a:t>
            </a:r>
            <a:r>
              <a:rPr lang="en-US" altLang="zh-CN" sz="3600" b="1" dirty="0"/>
              <a:t>. </a:t>
            </a:r>
            <a:r>
              <a:rPr lang="en-US" altLang="zh-CN" sz="3600" b="1" dirty="0" smtClean="0"/>
              <a:t>For example, the </a:t>
            </a:r>
          </a:p>
          <a:p>
            <a:r>
              <a:rPr lang="en-US" altLang="zh-CN" sz="3600" b="1" dirty="0" smtClean="0"/>
              <a:t>author wants to tell us that people </a:t>
            </a:r>
          </a:p>
          <a:p>
            <a:r>
              <a:rPr lang="en-US" altLang="zh-CN" sz="3600" b="1" dirty="0" smtClean="0"/>
              <a:t>should protect elephants.)</a:t>
            </a:r>
            <a:endParaRPr lang="en-US" altLang="zh-CN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16217" y="0"/>
            <a:ext cx="2627784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Cambria" panose="02040503050406030204" pitchFamily="18" charset="0"/>
              </a:rPr>
              <a:t>Group Work 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0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28051" y="692696"/>
            <a:ext cx="8229600" cy="75383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latin typeface="+mn-lt"/>
                <a:ea typeface="+mn-ea"/>
                <a:cs typeface="+mn-cs"/>
              </a:rPr>
              <a:t>Discussion</a:t>
            </a:r>
            <a:endParaRPr lang="zh-CN" altLang="en-US" b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0949" y="1628800"/>
            <a:ext cx="8547332" cy="13111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742950" indent="-742950">
              <a:spcBef>
                <a:spcPct val="20000"/>
              </a:spcBef>
            </a:pP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Can 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elephants and people 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along well? 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do to protect animals?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0" y="4000504"/>
            <a:ext cx="2743200" cy="258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071942"/>
            <a:ext cx="2210503" cy="258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16217" y="0"/>
            <a:ext cx="2627784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Cambria" panose="02040503050406030204" pitchFamily="18" charset="0"/>
              </a:rPr>
              <a:t>Group Work 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90997" y="380703"/>
            <a:ext cx="8229600" cy="72008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latin typeface="+mn-lt"/>
                <a:ea typeface="+mn-ea"/>
                <a:cs typeface="+mn-cs"/>
              </a:rPr>
              <a:t>Summary</a:t>
            </a:r>
            <a:endParaRPr lang="zh-CN" altLang="en-US" b="1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s://timgsa.baidu.com/timg?image&amp;quality=80&amp;size=b9999_10000&amp;sec=1535734198566&amp;di=5bcc0b76de624892647ebdd2a790b25c&amp;imgtype=0&amp;src=http%3A%2F%2Fpic.58pic.com%2F58pic%2F14%2F64%2F28%2F31V58PIC4dY_1024.jpg">
            <a:extLst>
              <a:ext uri="{FF2B5EF4-FFF2-40B4-BE49-F238E27FC236}">
                <a16:creationId xmlns:a16="http://schemas.microsoft.com/office/drawing/2014/main" xmlns="" id="{52013DDB-50E5-426F-8DB0-0C39D9922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5373216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6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90997" y="380703"/>
            <a:ext cx="8229600" cy="72008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smtClean="0">
                <a:latin typeface="+mn-lt"/>
                <a:ea typeface="+mn-ea"/>
                <a:cs typeface="+mn-cs"/>
              </a:rPr>
              <a:t>Homework</a:t>
            </a:r>
            <a:endParaRPr lang="zh-CN" altLang="en-US" b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89235" y="1268760"/>
            <a:ext cx="8646888" cy="2520279"/>
          </a:xfrm>
          <a:solidFill>
            <a:srgbClr val="0070C0"/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Both"/>
            </a:pPr>
            <a:r>
              <a:rPr lang="en-US" altLang="zh-CN" b="1" dirty="0" smtClean="0">
                <a:solidFill>
                  <a:srgbClr val="FFFF00"/>
                </a:solidFill>
              </a:rPr>
              <a:t>Prepare </a:t>
            </a:r>
            <a:r>
              <a:rPr lang="en-US" altLang="zh-CN" b="1" dirty="0">
                <a:solidFill>
                  <a:srgbClr val="FFFF00"/>
                </a:solidFill>
              </a:rPr>
              <a:t>a report about orphan elephants in this </a:t>
            </a:r>
            <a:r>
              <a:rPr lang="en-US" altLang="zh-CN" b="1" dirty="0" smtClean="0">
                <a:solidFill>
                  <a:srgbClr val="FFFF00"/>
                </a:solidFill>
              </a:rPr>
              <a:t>book.</a:t>
            </a:r>
          </a:p>
          <a:p>
            <a:pPr marL="0" indent="0">
              <a:buNone/>
            </a:pPr>
            <a:r>
              <a:rPr lang="en-US" altLang="zh-CN" b="1" dirty="0" smtClean="0">
                <a:solidFill>
                  <a:srgbClr val="FFFF00"/>
                </a:solidFill>
              </a:rPr>
              <a:t>      Note 1: Reasons </a:t>
            </a:r>
            <a:r>
              <a:rPr lang="en-US" altLang="zh-CN" b="1" dirty="0">
                <a:solidFill>
                  <a:srgbClr val="FFFF00"/>
                </a:solidFill>
              </a:rPr>
              <a:t>of becoming orphans, life in </a:t>
            </a:r>
            <a:r>
              <a:rPr lang="en-US" altLang="zh-CN" b="1" dirty="0" smtClean="0">
                <a:solidFill>
                  <a:srgbClr val="FFFF00"/>
                </a:solidFill>
              </a:rPr>
              <a:t>    </a:t>
            </a:r>
          </a:p>
          <a:p>
            <a:pPr marL="0" indent="0">
              <a:buNone/>
            </a:pPr>
            <a:r>
              <a:rPr lang="en-US" altLang="zh-CN" b="1" dirty="0" smtClean="0">
                <a:solidFill>
                  <a:srgbClr val="FFFF00"/>
                </a:solidFill>
              </a:rPr>
              <a:t>      the </a:t>
            </a:r>
            <a:r>
              <a:rPr lang="en-US" altLang="zh-CN" b="1" dirty="0">
                <a:solidFill>
                  <a:srgbClr val="FFFF00"/>
                </a:solidFill>
              </a:rPr>
              <a:t>park, and your feelings about this </a:t>
            </a:r>
            <a:r>
              <a:rPr lang="en-US" altLang="zh-CN" b="1" dirty="0" smtClean="0">
                <a:solidFill>
                  <a:srgbClr val="FFFF00"/>
                </a:solidFill>
              </a:rPr>
              <a:t>story. </a:t>
            </a:r>
          </a:p>
          <a:p>
            <a:pPr marL="0" indent="0">
              <a:buNone/>
            </a:pPr>
            <a:r>
              <a:rPr lang="en-US" altLang="zh-CN" b="1" dirty="0" smtClean="0">
                <a:solidFill>
                  <a:srgbClr val="FFFF00"/>
                </a:solidFill>
              </a:rPr>
              <a:t>      Note 2: A </a:t>
            </a:r>
            <a:r>
              <a:rPr lang="en-US" altLang="zh-CN" b="1" dirty="0">
                <a:solidFill>
                  <a:srgbClr val="FFFF00"/>
                </a:solidFill>
              </a:rPr>
              <a:t>video, a written passage or a </a:t>
            </a:r>
            <a:r>
              <a:rPr lang="en-US" altLang="zh-CN" b="1" dirty="0" smtClean="0">
                <a:solidFill>
                  <a:srgbClr val="FFFF00"/>
                </a:solidFill>
              </a:rPr>
              <a:t>poster.</a:t>
            </a:r>
            <a:endParaRPr lang="en-US" altLang="zh-CN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89806" y="3933056"/>
            <a:ext cx="8640960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/>
              <a:t>(2) Search more information about the orphan </a:t>
            </a:r>
            <a:r>
              <a:rPr lang="en-US" altLang="zh-CN" sz="3200" b="1" dirty="0" smtClean="0"/>
              <a:t>    </a:t>
            </a:r>
          </a:p>
          <a:p>
            <a:r>
              <a:rPr lang="en-US" altLang="zh-CN" sz="3200" b="1" dirty="0" smtClean="0"/>
              <a:t>      elephant </a:t>
            </a:r>
            <a:r>
              <a:rPr lang="en-US" altLang="zh-CN" sz="3200" b="1" dirty="0" smtClean="0"/>
              <a:t>parks </a:t>
            </a:r>
            <a:r>
              <a:rPr lang="en-US" altLang="zh-CN" sz="3200" b="1" dirty="0"/>
              <a:t>in Kenya and Sri Lanka. Then </a:t>
            </a:r>
            <a:r>
              <a:rPr lang="en-US" altLang="zh-CN" sz="3200" b="1" dirty="0" smtClean="0"/>
              <a:t>      </a:t>
            </a:r>
          </a:p>
          <a:p>
            <a:r>
              <a:rPr lang="en-US" altLang="zh-CN" sz="3200" b="1" dirty="0" smtClean="0"/>
              <a:t>      write </a:t>
            </a:r>
            <a:r>
              <a:rPr lang="en-US" altLang="zh-CN" sz="3200" b="1" dirty="0"/>
              <a:t>down a report of your research.</a:t>
            </a:r>
          </a:p>
        </p:txBody>
      </p:sp>
    </p:spTree>
    <p:extLst>
      <p:ext uri="{BB962C8B-B14F-4D97-AF65-F5344CB8AC3E}">
        <p14:creationId xmlns:p14="http://schemas.microsoft.com/office/powerpoint/2010/main" val="40361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28596" y="857232"/>
            <a:ext cx="8229600" cy="72008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latin typeface="+mn-lt"/>
                <a:ea typeface="+mn-ea"/>
                <a:cs typeface="+mn-cs"/>
              </a:rPr>
              <a:t>Find out more information. </a:t>
            </a:r>
            <a:endParaRPr lang="zh-CN" altLang="en-US" b="1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77" y="3140968"/>
            <a:ext cx="2307332" cy="22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80713" y="3142618"/>
            <a:ext cx="3240360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zh-CN" sz="3600" dirty="0" smtClean="0"/>
          </a:p>
          <a:p>
            <a:r>
              <a:rPr lang="en-US" altLang="zh-CN" sz="3600" dirty="0" smtClean="0"/>
              <a:t>The video:</a:t>
            </a:r>
          </a:p>
          <a:p>
            <a:r>
              <a:rPr lang="en-US" altLang="zh-CN" sz="3600" b="1" i="1" dirty="0" smtClean="0"/>
              <a:t>Born to Be Wild</a:t>
            </a:r>
          </a:p>
          <a:p>
            <a:endParaRPr lang="zh-CN" altLang="en-US" sz="3600" b="1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749" y="3203353"/>
            <a:ext cx="2339752" cy="224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5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2357430"/>
            <a:ext cx="3643338" cy="31700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altLang="zh-CN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see in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picture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What’s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title?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  </a:t>
            </a:r>
          </a:p>
          <a:p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you guess why these </a:t>
            </a:r>
          </a:p>
          <a:p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elephants become </a:t>
            </a:r>
          </a:p>
          <a:p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orphans?</a:t>
            </a:r>
          </a:p>
          <a:p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-32" y="571480"/>
            <a:ext cx="9001156" cy="64807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3600" b="1" dirty="0" smtClean="0"/>
              <a:t>Read the cover of the book and answer the questions.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5125" y="1857364"/>
            <a:ext cx="3978875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椭圆 6"/>
          <p:cNvSpPr/>
          <p:nvPr/>
        </p:nvSpPr>
        <p:spPr>
          <a:xfrm>
            <a:off x="5357818" y="2571744"/>
            <a:ext cx="3643338" cy="135732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5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 the reading </a:t>
            </a:r>
            <a:r>
              <a:rPr lang="en-US" altLang="zh-C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zh-CN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endParaRPr lang="zh-CN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F64AAC8-BB97-4F82-B3AB-909AA7941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b="9050"/>
          <a:stretch/>
        </p:blipFill>
        <p:spPr>
          <a:xfrm>
            <a:off x="1907704" y="2276872"/>
            <a:ext cx="5368418" cy="347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756285" y="476672"/>
            <a:ext cx="7344816" cy="64807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3600" b="1" dirty="0" smtClean="0"/>
              <a:t>Read </a:t>
            </a:r>
            <a:r>
              <a:rPr lang="en-US" altLang="zh-CN" sz="3600" b="1" dirty="0" smtClean="0"/>
              <a:t>pages </a:t>
            </a:r>
            <a:r>
              <a:rPr lang="en-US" altLang="zh-CN" sz="3600" b="1" dirty="0" smtClean="0"/>
              <a:t>2-5 and answer the question.</a:t>
            </a:r>
          </a:p>
        </p:txBody>
      </p:sp>
      <p:sp>
        <p:nvSpPr>
          <p:cNvPr id="5" name="矩形 4"/>
          <p:cNvSpPr/>
          <p:nvPr/>
        </p:nvSpPr>
        <p:spPr>
          <a:xfrm>
            <a:off x="226261" y="1484784"/>
            <a:ext cx="8404865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these elephants become orphans?</a:t>
            </a:r>
          </a:p>
        </p:txBody>
      </p:sp>
      <p:sp>
        <p:nvSpPr>
          <p:cNvPr id="6" name="矩形 5"/>
          <p:cNvSpPr/>
          <p:nvPr/>
        </p:nvSpPr>
        <p:spPr>
          <a:xfrm>
            <a:off x="736888" y="2348880"/>
            <a:ext cx="7488832" cy="132343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REASON 1: </a:t>
            </a:r>
            <a:r>
              <a:rPr lang="en-US" altLang="zh-CN" sz="4000" b="1" dirty="0"/>
              <a:t>T</a:t>
            </a:r>
            <a:r>
              <a:rPr lang="en-US" altLang="zh-CN" sz="4000" b="1" dirty="0" smtClean="0"/>
              <a:t>heir mothers have been killed.</a:t>
            </a:r>
          </a:p>
        </p:txBody>
      </p:sp>
      <p:sp>
        <p:nvSpPr>
          <p:cNvPr id="7" name="矩形 6"/>
          <p:cNvSpPr/>
          <p:nvPr/>
        </p:nvSpPr>
        <p:spPr>
          <a:xfrm>
            <a:off x="776302" y="3933056"/>
            <a:ext cx="7488832" cy="25545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REASON 2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: </a:t>
            </a:r>
            <a:r>
              <a:rPr lang="en-US" altLang="zh-CN" sz="4000" b="1" dirty="0" smtClean="0"/>
              <a:t>They are separated from mothers when they cross rivers because of dangerous environment.</a:t>
            </a:r>
          </a:p>
        </p:txBody>
      </p:sp>
    </p:spTree>
    <p:extLst>
      <p:ext uri="{BB962C8B-B14F-4D97-AF65-F5344CB8AC3E}">
        <p14:creationId xmlns:p14="http://schemas.microsoft.com/office/powerpoint/2010/main" val="401574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28662" y="1214422"/>
            <a:ext cx="671517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elephants become orphans, …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2910" y="4929198"/>
            <a:ext cx="7572428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Where are 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they?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are people doing there for 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them?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2411760" y="263445"/>
            <a:ext cx="3782690" cy="82068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zh-CN" sz="3600" b="1" dirty="0" smtClean="0"/>
              <a:t>Guess the story.</a:t>
            </a:r>
          </a:p>
        </p:txBody>
      </p:sp>
      <p:pic>
        <p:nvPicPr>
          <p:cNvPr id="12" name="Picture 2" descr="https://timgsa.baidu.com/timg?image&amp;quality=80&amp;size=b9999_10000&amp;sec=1535729272707&amp;di=2527d5b7bb32521247e8fe307d9a07dd&amp;imgtype=0&amp;src=http%3A%2F%2Fpic34.photophoto.cn%2F20150331%2F0017031069223049_b.jpg">
            <a:extLst>
              <a:ext uri="{FF2B5EF4-FFF2-40B4-BE49-F238E27FC236}">
                <a16:creationId xmlns:a16="http://schemas.microsoft.com/office/drawing/2014/main" xmlns="" id="{6AE568A9-8137-4E7B-88C5-B82B89C85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0" t="3249" r="18500" b="44597"/>
          <a:stretch/>
        </p:blipFill>
        <p:spPr bwMode="auto">
          <a:xfrm>
            <a:off x="7643834" y="285728"/>
            <a:ext cx="1008112" cy="139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66944"/>
            <a:ext cx="1995629" cy="250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166943"/>
            <a:ext cx="1799350" cy="250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238381"/>
            <a:ext cx="1876645" cy="23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39" y="2238382"/>
            <a:ext cx="1881139" cy="24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098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00034" y="4429132"/>
            <a:ext cx="7929462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Where are these elephants?</a:t>
            </a:r>
          </a:p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are people doing there for 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them?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421650" y="298290"/>
            <a:ext cx="8388932" cy="82068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3600" b="1" dirty="0"/>
              <a:t>Read </a:t>
            </a:r>
            <a:r>
              <a:rPr lang="en-US" altLang="zh-CN" sz="3600" b="1" dirty="0"/>
              <a:t>p</a:t>
            </a:r>
            <a:r>
              <a:rPr lang="en-US" altLang="zh-CN" sz="3600" b="1" dirty="0" smtClean="0"/>
              <a:t>ages </a:t>
            </a:r>
            <a:r>
              <a:rPr lang="en-US" altLang="zh-CN" sz="3600" b="1" dirty="0" smtClean="0"/>
              <a:t>6-13 </a:t>
            </a:r>
            <a:r>
              <a:rPr lang="en-US" altLang="zh-CN" sz="3600" b="1" dirty="0"/>
              <a:t>and answer the questions.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17430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714488"/>
            <a:ext cx="1571635" cy="218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785926"/>
            <a:ext cx="163914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785926"/>
            <a:ext cx="1643074" cy="210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40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421650" y="298290"/>
            <a:ext cx="8388932" cy="82068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3600" b="1" dirty="0"/>
              <a:t>Read </a:t>
            </a:r>
            <a:r>
              <a:rPr lang="en-US" altLang="zh-CN" sz="3600" b="1" dirty="0" smtClean="0"/>
              <a:t>pages </a:t>
            </a:r>
            <a:r>
              <a:rPr lang="en-US" altLang="zh-CN" sz="3600" b="1" dirty="0" smtClean="0"/>
              <a:t>6-13 </a:t>
            </a:r>
            <a:r>
              <a:rPr lang="en-US" altLang="zh-CN" sz="3600" b="1" dirty="0"/>
              <a:t>and answer the questions.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2718365"/>
            <a:ext cx="9001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What are people doing there for 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them?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77" y="1268760"/>
            <a:ext cx="9001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Where are these 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elephants?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682" y="1988840"/>
            <a:ext cx="5950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 They </a:t>
            </a:r>
            <a:r>
              <a:rPr lang="en-US" altLang="zh-CN" sz="4000" b="1" dirty="0"/>
              <a:t>are in a </a:t>
            </a:r>
            <a:r>
              <a:rPr lang="en-US" altLang="zh-CN" sz="4000" b="1" dirty="0" smtClean="0"/>
              <a:t>special park</a:t>
            </a:r>
            <a:r>
              <a:rPr lang="en-US" altLang="zh-CN" sz="4000" b="1" dirty="0"/>
              <a:t>.  </a:t>
            </a:r>
            <a:endParaRPr lang="zh-CN" alt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0866" y="3500438"/>
            <a:ext cx="85131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People take care of the orphan </a:t>
            </a:r>
            <a:r>
              <a:rPr lang="en-US" altLang="zh-CN" sz="4000" b="1" dirty="0" smtClean="0"/>
              <a:t>elephants, say, teach </a:t>
            </a:r>
            <a:r>
              <a:rPr lang="en-US" altLang="zh-CN" sz="4000" b="1" dirty="0" smtClean="0"/>
              <a:t>them how to feed/drink, </a:t>
            </a:r>
            <a:r>
              <a:rPr lang="en-US" altLang="zh-CN" sz="4000" b="1" dirty="0" smtClean="0"/>
              <a:t>put </a:t>
            </a:r>
            <a:r>
              <a:rPr lang="en-US" altLang="zh-CN" sz="4000" b="1" dirty="0" smtClean="0"/>
              <a:t>an umbrella over </a:t>
            </a:r>
            <a:r>
              <a:rPr lang="en-US" altLang="zh-CN" sz="4000" b="1" dirty="0" smtClean="0"/>
              <a:t>them. 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8864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285720" y="1500174"/>
            <a:ext cx="5698976" cy="158417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4000" b="1" dirty="0" smtClean="0"/>
              <a:t>Complete the chart about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zh-CN" sz="4000" b="1" dirty="0" err="1" smtClean="0"/>
              <a:t>Dika’s</a:t>
            </a:r>
            <a:r>
              <a:rPr lang="en-US" altLang="zh-CN" sz="4000" b="1" dirty="0" smtClean="0"/>
              <a:t> life experience. </a:t>
            </a:r>
            <a:endParaRPr lang="zh-CN" altLang="en-US" sz="4000" b="1" dirty="0"/>
          </a:p>
        </p:txBody>
      </p:sp>
      <p:cxnSp>
        <p:nvCxnSpPr>
          <p:cNvPr id="6" name="AutoShape 19"/>
          <p:cNvCxnSpPr>
            <a:cxnSpLocks noChangeShapeType="1"/>
          </p:cNvCxnSpPr>
          <p:nvPr/>
        </p:nvCxnSpPr>
        <p:spPr bwMode="auto">
          <a:xfrm>
            <a:off x="755576" y="4653136"/>
            <a:ext cx="7344816" cy="0"/>
          </a:xfrm>
          <a:prstGeom prst="straightConnector1">
            <a:avLst/>
          </a:prstGeom>
          <a:noFill/>
          <a:ln w="476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连接符 6"/>
          <p:cNvCxnSpPr/>
          <p:nvPr/>
        </p:nvCxnSpPr>
        <p:spPr>
          <a:xfrm>
            <a:off x="1870494" y="4365104"/>
            <a:ext cx="0" cy="288032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4449823" y="4365104"/>
            <a:ext cx="0" cy="288032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876256" y="4404951"/>
            <a:ext cx="0" cy="288032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9250" y="642918"/>
            <a:ext cx="2804750" cy="33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402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857224" y="928670"/>
            <a:ext cx="7258000" cy="12961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4000" b="1" dirty="0" smtClean="0"/>
              <a:t>Talk and write four important facts about orphan elephants. </a:t>
            </a:r>
          </a:p>
          <a:p>
            <a:pPr marL="0" indent="0">
              <a:buFont typeface="Arial" pitchFamily="34" charset="0"/>
              <a:buNone/>
            </a:pP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7917280" cy="4248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67007" y="0"/>
            <a:ext cx="2276993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Cambria" panose="02040503050406030204" pitchFamily="18" charset="0"/>
              </a:rPr>
              <a:t>Pair Work 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2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469</Words>
  <Application>Microsoft Office PowerPoint</Application>
  <PresentationFormat>全屏显示(4:3)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Orphan Elephants</vt:lpstr>
      <vt:lpstr>PowerPoint 演示文稿</vt:lpstr>
      <vt:lpstr>Enjoy the reading time！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Orphan Elephants</dc:title>
  <dc:creator>lenovo</dc:creator>
  <cp:lastModifiedBy>fltrp</cp:lastModifiedBy>
  <cp:revision>34</cp:revision>
  <dcterms:created xsi:type="dcterms:W3CDTF">2018-10-16T14:12:15Z</dcterms:created>
  <dcterms:modified xsi:type="dcterms:W3CDTF">2019-01-17T01:47:14Z</dcterms:modified>
</cp:coreProperties>
</file>