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85" r:id="rId3"/>
    <p:sldId id="286" r:id="rId4"/>
    <p:sldId id="287" r:id="rId5"/>
    <p:sldId id="288" r:id="rId6"/>
    <p:sldId id="289" r:id="rId7"/>
    <p:sldId id="358" r:id="rId8"/>
    <p:sldId id="290" r:id="rId9"/>
    <p:sldId id="359" r:id="rId10"/>
    <p:sldId id="293" r:id="rId11"/>
    <p:sldId id="294" r:id="rId12"/>
    <p:sldId id="295" r:id="rId13"/>
    <p:sldId id="29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850"/>
    <a:srgbClr val="FFAA2D"/>
    <a:srgbClr val="FF4791"/>
    <a:srgbClr val="FF0066"/>
    <a:srgbClr val="FF66FF"/>
    <a:srgbClr val="FF9900"/>
    <a:srgbClr val="008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F05D55-E006-48E7-95D0-4E3F59A2751F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3521180-0131-439B-A12F-3F6D7D53DD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644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0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0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16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0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1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1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D100-435D-4E3B-A0CC-9A5AD9266E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4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2D8F-9590-484A-9789-4A7A751CC8E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0830-6A29-4F78-9B13-51F8B6228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F2C0-357D-48EC-8A86-C87AFE204C97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B5AA-B9CB-4F98-B5D9-EDE4828401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AF49-C39E-4B6D-B655-F5A5B1156E8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FDCF-5E12-4108-A743-F5FB19A3C7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C4C-F835-4E28-AD81-0B8024BE436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CCB9-694D-47BE-9847-641635E45E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9829-91D5-4321-B275-94BC01A6CF4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E5BF-D2EB-4ECC-A21D-F75AA3235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07A6-76F8-4220-AC3B-005FD23718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F7E0-82BA-4075-A30E-6B62B8CCC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487-AB50-40BE-89AD-96B2AABF3425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14CA-1625-4C5B-B08D-C148F7487D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9605-FCC0-45D0-A964-20DD3CC14256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936A-49BD-4200-BEEC-560CB6488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59CC-8282-4448-BA7F-564E5E9EB8B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BE79-E947-48F1-8A27-78DD4A57BA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B9E3-1FC5-49E4-90E5-5C5ADFF79AB4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D2D4-0BE5-4585-BA8F-17FCDE65D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4DA-489B-447E-B1CF-57D547B88A9A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CA1-CB30-4969-ABDC-E1EC17AA4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A3A5A3-DE9C-4548-AD0F-6E134F72C622}" type="datetimeFigureOut">
              <a:rPr lang="zh-CN" altLang="en-US"/>
              <a:pPr>
                <a:defRPr/>
              </a:pPr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72310D-C9D0-4E15-98FC-6B0CB9D62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3608" y="1268760"/>
            <a:ext cx="698477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宋体" pitchFamily="2" charset="-122"/>
              </a:rPr>
              <a:t>Jobs for Sniffer Dogs</a:t>
            </a:r>
            <a:endParaRPr lang="zh-CN" altLang="en-US" sz="6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0A3A82D-BBCF-48D6-A296-1C19C8F6D3F6}"/>
              </a:ext>
            </a:extLst>
          </p:cNvPr>
          <p:cNvSpPr/>
          <p:nvPr/>
        </p:nvSpPr>
        <p:spPr>
          <a:xfrm>
            <a:off x="500034" y="214290"/>
            <a:ext cx="464347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sunset" dir="t">
                <a:rot lat="0" lon="0" rev="0"/>
              </a:lightRig>
            </a:scene3d>
            <a:sp3d>
              <a:bevelT w="0" h="0"/>
              <a:bevelB w="0" h="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多维阅读第</a:t>
            </a: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14</a:t>
            </a:r>
            <a:r>
              <a: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3500" dist="38100" dir="2700000" algn="tl" rotWithShape="0">
                    <a:prstClr val="black">
                      <a:alpha val="51000"/>
                    </a:prstClr>
                  </a:outerShdw>
                </a:effectLst>
                <a:latin typeface="Arial Black" pitchFamily="34" charset="0"/>
                <a:ea typeface="Arial Unicode MS" pitchFamily="34" charset="-122"/>
                <a:cs typeface="Arial" pitchFamily="34" charset="0"/>
              </a:rPr>
              <a:t>级</a:t>
            </a:r>
            <a:endParaRPr lang="en-US" altLang="zh-C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3500" dist="38100" dir="2700000" algn="tl" rotWithShape="0">
                  <a:prstClr val="black">
                    <a:alpha val="51000"/>
                  </a:prstClr>
                </a:outerShdw>
              </a:effectLst>
              <a:latin typeface="Arial Black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74411"/>
            <a:ext cx="6500858" cy="40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Group 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8194" name="Picture 2" descr="https://timgsa.baidu.com/timg?image&amp;quality=80&amp;size=b9999_10000&amp;sec=1535733661059&amp;di=0676da3382cb2832badde2dd89011d4d&amp;imgtype=0&amp;src=http%3A%2F%2Fimgsrc.baidu.com%2Fimgad%2Fpic%2Fitem%2F91529822720e0cf3af03c50e0046f21fbf09aa4b.jpg">
            <a:extLst>
              <a:ext uri="{FF2B5EF4-FFF2-40B4-BE49-F238E27FC236}">
                <a16:creationId xmlns:a16="http://schemas.microsoft.com/office/drawing/2014/main" xmlns="" id="{83323279-3109-4C5E-AC1B-C4FB8C924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901" r="7961" b="5901"/>
          <a:stretch/>
        </p:blipFill>
        <p:spPr bwMode="auto">
          <a:xfrm>
            <a:off x="7215206" y="0"/>
            <a:ext cx="1928794" cy="19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3BB7EE38-D8E2-4FFF-BF56-9F0AB6936E02}"/>
              </a:ext>
            </a:extLst>
          </p:cNvPr>
          <p:cNvSpPr txBox="1"/>
          <p:nvPr/>
        </p:nvSpPr>
        <p:spPr>
          <a:xfrm>
            <a:off x="648394" y="2035394"/>
            <a:ext cx="88201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Based on the KWL table and facts, introduce</a:t>
            </a:r>
          </a:p>
          <a:p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     sniffer dogs’ jobs. </a:t>
            </a:r>
            <a:endParaRPr lang="en-US" altLang="zh-CN" sz="3200" b="1" dirty="0">
              <a:latin typeface="Calibri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5EEF68C0-E5E6-4744-9187-B9C20743F79A}"/>
              </a:ext>
            </a:extLst>
          </p:cNvPr>
          <p:cNvSpPr txBox="1"/>
          <p:nvPr/>
        </p:nvSpPr>
        <p:spPr>
          <a:xfrm>
            <a:off x="648394" y="3487167"/>
            <a:ext cx="88201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Share your opinions about their jobs. </a:t>
            </a:r>
            <a:endParaRPr lang="en-US" altLang="zh-CN" sz="3200" b="1" dirty="0">
              <a:latin typeface="Calibri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641E4E5-715A-4364-9B79-16E01ECC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572"/>
          <a:stretch>
            <a:fillRect/>
          </a:stretch>
        </p:blipFill>
        <p:spPr>
          <a:xfrm>
            <a:off x="0" y="4719961"/>
            <a:ext cx="3249906" cy="213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04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deeper meaning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A881FF5-C8C2-407B-8576-367DF1AB9DEE}"/>
              </a:ext>
            </a:extLst>
          </p:cNvPr>
          <p:cNvSpPr txBox="1"/>
          <p:nvPr/>
        </p:nvSpPr>
        <p:spPr>
          <a:xfrm>
            <a:off x="648394" y="1844824"/>
            <a:ext cx="8820150" cy="22320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Questions: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Why is the book titled </a:t>
            </a:r>
            <a:r>
              <a:rPr lang="en-US" altLang="zh-CN" sz="3200" b="1" i="1" dirty="0">
                <a:solidFill>
                  <a:srgbClr val="008000"/>
                </a:solidFill>
                <a:latin typeface="Calibri" pitchFamily="34" charset="0"/>
              </a:rPr>
              <a:t>Jobs for Sniffer Dogs</a:t>
            </a: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3200" b="1" dirty="0">
                <a:solidFill>
                  <a:srgbClr val="008000"/>
                </a:solidFill>
                <a:latin typeface="Calibri" pitchFamily="34" charset="0"/>
              </a:rPr>
              <a:t>Why does the author write the book? </a:t>
            </a:r>
            <a:endParaRPr lang="en-US" altLang="zh-CN" sz="3200" b="1" dirty="0">
              <a:latin typeface="Calibri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133D2EA-9558-4EAA-B97D-330AD63B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676906"/>
            <a:ext cx="2270989" cy="193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84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203848" y="62068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Summary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9218" name="Picture 2" descr="https://timgsa.baidu.com/timg?image&amp;quality=80&amp;size=b9999_10000&amp;sec=1535734198566&amp;di=5bcc0b76de624892647ebdd2a790b25c&amp;imgtype=0&amp;src=http%3A%2F%2Fpic.58pic.com%2F58pic%2F14%2F64%2F28%2F31V58PIC4dY_1024.jpg">
            <a:extLst>
              <a:ext uri="{FF2B5EF4-FFF2-40B4-BE49-F238E27FC236}">
                <a16:creationId xmlns:a16="http://schemas.microsoft.com/office/drawing/2014/main" xmlns="" id="{52013DDB-50E5-426F-8DB0-0C39D992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7321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82015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rgbClr val="008000"/>
                </a:solidFill>
                <a:latin typeface="Calibri" pitchFamily="34" charset="0"/>
              </a:rPr>
              <a:t>小组成员合作，制作一幅海报，介绍一种帮助人类的动物，包括该动物的简介、工作状态</a:t>
            </a:r>
            <a:r>
              <a:rPr lang="zh-CN" altLang="en-US" sz="3600" dirty="0" smtClean="0">
                <a:solidFill>
                  <a:srgbClr val="008000"/>
                </a:solidFill>
                <a:latin typeface="Calibri" pitchFamily="34" charset="0"/>
              </a:rPr>
              <a:t>等，并在</a:t>
            </a:r>
            <a:r>
              <a:rPr lang="zh-CN" altLang="en-US" sz="3600" dirty="0">
                <a:solidFill>
                  <a:srgbClr val="008000"/>
                </a:solidFill>
                <a:latin typeface="Calibri" pitchFamily="34" charset="0"/>
              </a:rPr>
              <a:t>全班进行展示。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Homework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7170" name="Picture 2" descr="https://timgsa.baidu.com/timg?image&amp;quality=80&amp;size=b9999_10000&amp;sec=1535733430220&amp;di=9db38923fe28dc7ffc46256ce465f681&amp;imgtype=0&amp;src=http%3A%2F%2F8.pic.pc6.com%2Fup%2F2016-7%2F2016761527270971980.png">
            <a:extLst>
              <a:ext uri="{FF2B5EF4-FFF2-40B4-BE49-F238E27FC236}">
                <a16:creationId xmlns:a16="http://schemas.microsoft.com/office/drawing/2014/main" xmlns="" id="{8E162A99-7849-4163-A9D1-C718F922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83" y="5373216"/>
            <a:ext cx="1355958" cy="13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794F88DD-2036-45FE-BEAE-8929EADFC265}"/>
              </a:ext>
            </a:extLst>
          </p:cNvPr>
          <p:cNvSpPr txBox="1"/>
          <p:nvPr/>
        </p:nvSpPr>
        <p:spPr>
          <a:xfrm>
            <a:off x="251520" y="3548042"/>
            <a:ext cx="882015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dirty="0">
                <a:solidFill>
                  <a:srgbClr val="008000"/>
                </a:solidFill>
                <a:latin typeface="Calibri" pitchFamily="34" charset="0"/>
              </a:rPr>
              <a:t>课后和小组成员一起利用网络或者图书馆查询</a:t>
            </a:r>
            <a:r>
              <a:rPr lang="zh-CN" altLang="en-US" sz="3600" dirty="0" smtClean="0">
                <a:solidFill>
                  <a:srgbClr val="008000"/>
                </a:solidFill>
                <a:latin typeface="Calibri" pitchFamily="34" charset="0"/>
              </a:rPr>
              <a:t>资料，看看</a:t>
            </a:r>
            <a:r>
              <a:rPr lang="zh-CN" altLang="en-US" sz="3600" dirty="0">
                <a:solidFill>
                  <a:srgbClr val="008000"/>
                </a:solidFill>
                <a:latin typeface="Calibri" pitchFamily="34" charset="0"/>
              </a:rPr>
              <a:t>是否有其他类别的嗅探</a:t>
            </a:r>
            <a:r>
              <a:rPr lang="zh-CN" altLang="en-US" sz="3600" dirty="0" smtClean="0">
                <a:solidFill>
                  <a:srgbClr val="008000"/>
                </a:solidFill>
                <a:latin typeface="Calibri" pitchFamily="34" charset="0"/>
              </a:rPr>
              <a:t>犬，并在</a:t>
            </a:r>
            <a:r>
              <a:rPr lang="zh-CN" altLang="en-US" sz="3600" dirty="0">
                <a:solidFill>
                  <a:srgbClr val="008000"/>
                </a:solidFill>
                <a:latin typeface="Calibri" pitchFamily="34" charset="0"/>
              </a:rPr>
              <a:t>全班汇报调查结果。</a:t>
            </a:r>
            <a:endParaRPr lang="en-US" altLang="zh-CN" sz="36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7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:a16="http://schemas.microsoft.com/office/drawing/2014/main" xmlns="" id="{295B3B48-2F0B-4A0F-825E-A5D3E0D86D36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Answer some questions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xmlns="" id="{88D0D870-5AA6-4C3F-99A5-D8B33CE5E3D2}"/>
              </a:ext>
            </a:extLst>
          </p:cNvPr>
          <p:cNvSpPr txBox="1">
            <a:spLocks/>
          </p:cNvSpPr>
          <p:nvPr/>
        </p:nvSpPr>
        <p:spPr bwMode="auto">
          <a:xfrm>
            <a:off x="3779912" y="1672729"/>
            <a:ext cx="547260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>
                <a:solidFill>
                  <a:schemeClr val="tx1"/>
                </a:solidFill>
              </a:rPr>
              <a:t>1. What can you see on the 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cover?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2. What’s the title and what do   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you think the meaning of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the title is?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3. Can you guess what we will</a:t>
            </a:r>
          </a:p>
          <a:p>
            <a:pPr algn="l"/>
            <a:r>
              <a:rPr lang="en-US" altLang="zh-CN" b="1" dirty="0">
                <a:solidFill>
                  <a:schemeClr val="tx1"/>
                </a:solidFill>
              </a:rPr>
              <a:t>     talk about in class?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4712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1046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>
            <a:extLst>
              <a:ext uri="{FF2B5EF4-FFF2-40B4-BE49-F238E27FC236}">
                <a16:creationId xmlns:a16="http://schemas.microsoft.com/office/drawing/2014/main" xmlns="" id="{306DB4C9-6D34-4B7E-838A-8047DF59B567}"/>
              </a:ext>
            </a:extLst>
          </p:cNvPr>
          <p:cNvSpPr txBox="1">
            <a:spLocks/>
          </p:cNvSpPr>
          <p:nvPr/>
        </p:nvSpPr>
        <p:spPr bwMode="auto">
          <a:xfrm>
            <a:off x="1214414" y="785794"/>
            <a:ext cx="6572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Open the books 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enjoy the reading time </a:t>
            </a:r>
            <a:endParaRPr lang="zh-CN" alt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F64AAC8-BB97-4F82-B3AB-909AA7941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9050"/>
          <a:stretch/>
        </p:blipFill>
        <p:spPr>
          <a:xfrm>
            <a:off x="342093" y="3429000"/>
            <a:ext cx="3588323" cy="2322465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5727295344&amp;di=fcb0d0b38b2b961ac38e1e1fc3aa46e5&amp;imgtype=0&amp;src=http%3A%2F%2Fimg02.tooopen.com%2Fimages%2F20160328%2Ftooopen_sy_157594281185.jpg">
            <a:extLst>
              <a:ext uri="{FF2B5EF4-FFF2-40B4-BE49-F238E27FC236}">
                <a16:creationId xmlns:a16="http://schemas.microsoft.com/office/drawing/2014/main" xmlns="" id="{0CD31120-59D7-4B71-B772-1A6E9034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5" y="2780928"/>
            <a:ext cx="3990653" cy="37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7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124744"/>
            <a:ext cx="8820150" cy="6114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2-5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the 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Is it very hard for people to find bedbugs? Why?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will bedbug sniffer dogs do when</a:t>
            </a: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     they smell the bedbug?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2276872"/>
            <a:ext cx="5975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Yes. Because they are very small and can sneak into places through tiny cracks.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4489956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will stop sniffing. </a:t>
            </a: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4A3AD9D-1F3D-47AF-982D-C07AC5A6F729}"/>
              </a:ext>
            </a:extLst>
          </p:cNvPr>
          <p:cNvGrpSpPr/>
          <p:nvPr/>
        </p:nvGrpSpPr>
        <p:grpSpPr>
          <a:xfrm>
            <a:off x="395536" y="5119268"/>
            <a:ext cx="8280920" cy="1190052"/>
            <a:chOff x="36810" y="4944448"/>
            <a:chExt cx="8495630" cy="1460153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32690C46-0078-4546-8FF1-E1AF5CB6C494}"/>
                </a:ext>
              </a:extLst>
            </p:cNvPr>
            <p:cNvSpPr/>
            <p:nvPr/>
          </p:nvSpPr>
          <p:spPr>
            <a:xfrm>
              <a:off x="1094928" y="5109406"/>
              <a:ext cx="7437512" cy="1295195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How do you think the sniffer dog might know the smell of a bedbug?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D:\9 读物 新西兰\Package 14 全部\多维阅读第14级\jpg\2灵敏的鼻子\2灵敏的鼻子_页面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428868"/>
            <a:ext cx="2027115" cy="2533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857232"/>
            <a:ext cx="9505180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6-7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</a:t>
            </a:r>
            <a:endParaRPr lang="en-US" altLang="zh-CN" sz="28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Where do termites hide?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Is it very hard for termite sniffer dogs to find </a:t>
            </a:r>
            <a:r>
              <a:rPr lang="en-US" altLang="zh-CN" sz="2800" dirty="0" smtClean="0">
                <a:latin typeface="Calibri" pitchFamily="34" charset="0"/>
              </a:rPr>
              <a:t>a termite?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     Why?</a:t>
            </a: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2329061"/>
            <a:ext cx="63367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hide in the walls.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3697868"/>
            <a:ext cx="84591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No. Because they are trained to know the smell of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different insects and they know the smell of a termite.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60925AB-9004-4BB0-B74D-5D5D2F3F6D9C}"/>
              </a:ext>
            </a:extLst>
          </p:cNvPr>
          <p:cNvGrpSpPr/>
          <p:nvPr/>
        </p:nvGrpSpPr>
        <p:grpSpPr>
          <a:xfrm>
            <a:off x="395536" y="4903244"/>
            <a:ext cx="8280920" cy="1190052"/>
            <a:chOff x="36810" y="4944448"/>
            <a:chExt cx="8495630" cy="1460153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73A1EFA7-1DDD-44E2-A5CD-08129241085E}"/>
                </a:ext>
              </a:extLst>
            </p:cNvPr>
            <p:cNvSpPr/>
            <p:nvPr/>
          </p:nvSpPr>
          <p:spPr>
            <a:xfrm>
              <a:off x="1094928" y="5109406"/>
              <a:ext cx="7437512" cy="1295195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What do you think might happen to a house that has termites?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17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0F1D9A0E-2D96-48C6-879F-6AB694A131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D:\9 读物 新西兰\Package 14 全部\多维阅读第14级\jpg\2灵敏的鼻子\2灵敏的鼻子_页面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714480" cy="214288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9888" y="1"/>
            <a:ext cx="1721070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15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820150" cy="43909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8-11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</a:t>
            </a:r>
            <a:endParaRPr lang="en-US" altLang="zh-CN" sz="28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What are truffles like?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will truffle sniffer dogs do when </a:t>
            </a: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     they smell a truffle?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2473077"/>
            <a:ext cx="6119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are like big mushrooms.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3568" y="4201924"/>
            <a:ext cx="824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scratch the ground and then dig it up.</a:t>
            </a: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4A3AD9D-1F3D-47AF-982D-C07AC5A6F729}"/>
              </a:ext>
            </a:extLst>
          </p:cNvPr>
          <p:cNvGrpSpPr/>
          <p:nvPr/>
        </p:nvGrpSpPr>
        <p:grpSpPr>
          <a:xfrm>
            <a:off x="1118244" y="5013176"/>
            <a:ext cx="6694116" cy="1390108"/>
            <a:chOff x="36810" y="4944448"/>
            <a:chExt cx="6694116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32690C46-0078-4546-8FF1-E1AF5CB6C494}"/>
                </a:ext>
              </a:extLst>
            </p:cNvPr>
            <p:cNvSpPr/>
            <p:nvPr/>
          </p:nvSpPr>
          <p:spPr>
            <a:xfrm>
              <a:off x="1094928" y="5229200"/>
              <a:ext cx="5635998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Why do you think truffles cost a lot of money?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圆角矩形 15">
            <a:extLst>
              <a:ext uri="{FF2B5EF4-FFF2-40B4-BE49-F238E27FC236}">
                <a16:creationId xmlns:a16="http://schemas.microsoft.com/office/drawing/2014/main" xmlns="" id="{093AC28F-C15D-4658-A737-CAD8B5E0F242}"/>
              </a:ext>
            </a:extLst>
          </p:cNvPr>
          <p:cNvSpPr/>
          <p:nvPr/>
        </p:nvSpPr>
        <p:spPr>
          <a:xfrm>
            <a:off x="2176362" y="5325720"/>
            <a:ext cx="5924030" cy="1055608"/>
          </a:xfrm>
          <a:prstGeom prst="roundRect">
            <a:avLst/>
          </a:prstGeom>
          <a:solidFill>
            <a:srgbClr val="FFAA2D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zh-C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Why do you think </a:t>
            </a:r>
            <a:r>
              <a:rPr lang="en-US" altLang="zh-C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dogs are </a:t>
            </a:r>
            <a:r>
              <a:rPr lang="en-US" altLang="zh-C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not </a:t>
            </a:r>
            <a:r>
              <a:rPr lang="en-US" altLang="zh-C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trained with a truffle </a:t>
            </a:r>
            <a:r>
              <a:rPr lang="en-US" altLang="zh-C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first?</a:t>
            </a:r>
            <a:r>
              <a:rPr lang="en-US" altLang="zh-CN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rPr>
              <a:t> </a:t>
            </a:r>
            <a:endParaRPr lang="zh-CN" alt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40" y="0"/>
            <a:ext cx="1719260" cy="21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2170" y="0"/>
            <a:ext cx="1748788" cy="21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634807"/>
            <a:ext cx="563575" cy="5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19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820150" cy="39600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Read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p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ages 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12-13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and answer </a:t>
            </a:r>
            <a:endParaRPr lang="en-US" altLang="zh-CN" sz="2800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/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the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questions.</a:t>
            </a:r>
          </a:p>
          <a:p>
            <a:pPr marL="342900" indent="-342900">
              <a:lnSpc>
                <a:spcPts val="2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1. What is Toby’s job?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  <a:p>
            <a:pPr marL="342900" indent="-342900"/>
            <a:r>
              <a:rPr lang="en-US" altLang="zh-CN" sz="2800" dirty="0">
                <a:latin typeface="Calibri" pitchFamily="34" charset="0"/>
              </a:rPr>
              <a:t>2. What will scientists do with the bumblebee nest?</a:t>
            </a:r>
          </a:p>
          <a:p>
            <a:pPr marL="342900" indent="-342900">
              <a:lnSpc>
                <a:spcPts val="4000"/>
              </a:lnSpc>
            </a:pP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2617748"/>
            <a:ext cx="597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His job is to find bumblebee nests.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4005064"/>
            <a:ext cx="8099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They will find out more about bees.</a:t>
            </a: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and answer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4A3AD9D-1F3D-47AF-982D-C07AC5A6F729}"/>
              </a:ext>
            </a:extLst>
          </p:cNvPr>
          <p:cNvGrpSpPr/>
          <p:nvPr/>
        </p:nvGrpSpPr>
        <p:grpSpPr>
          <a:xfrm>
            <a:off x="1118244" y="4869160"/>
            <a:ext cx="7054156" cy="1390108"/>
            <a:chOff x="36810" y="4944448"/>
            <a:chExt cx="7054156" cy="1390108"/>
          </a:xfrm>
        </p:grpSpPr>
        <p:sp>
          <p:nvSpPr>
            <p:cNvPr id="12" name="圆角矩形 15">
              <a:extLst>
                <a:ext uri="{FF2B5EF4-FFF2-40B4-BE49-F238E27FC236}">
                  <a16:creationId xmlns:a16="http://schemas.microsoft.com/office/drawing/2014/main" xmlns="" id="{32690C46-0078-4546-8FF1-E1AF5CB6C494}"/>
                </a:ext>
              </a:extLst>
            </p:cNvPr>
            <p:cNvSpPr/>
            <p:nvPr/>
          </p:nvSpPr>
          <p:spPr>
            <a:xfrm>
              <a:off x="1094928" y="5229200"/>
              <a:ext cx="5996038" cy="1055608"/>
            </a:xfrm>
            <a:prstGeom prst="roundRect">
              <a:avLst/>
            </a:prstGeom>
            <a:solidFill>
              <a:srgbClr val="FFAA2D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altLang="zh-CN" sz="2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</a:rPr>
                <a:t>How do you think sniffer dogs might help people in other ways?</a:t>
              </a:r>
              <a:r>
                <a:rPr lang="en-US" altLang="zh-CN" sz="28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rPr>
                <a:t> </a:t>
              </a:r>
              <a:endParaRPr lang="zh-CN" altLang="en-US" sz="40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pic>
          <p:nvPicPr>
            <p:cNvPr id="2050" name="Picture 2" descr="https://timgsa.baidu.com/timg?image&amp;quality=80&amp;size=b9999_10000&amp;sec=1535729272707&amp;di=2527d5b7bb32521247e8fe307d9a07dd&amp;imgtype=0&amp;src=http%3A%2F%2Fpic34.photophoto.cn%2F20150331%2F0017031069223049_b.jpg">
              <a:extLst>
                <a:ext uri="{FF2B5EF4-FFF2-40B4-BE49-F238E27FC236}">
                  <a16:creationId xmlns:a16="http://schemas.microsoft.com/office/drawing/2014/main" xmlns="" id="{6AE568A9-8137-4E7B-88C5-B82B89C85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50" t="3249" r="18500" b="44597"/>
            <a:stretch/>
          </p:blipFill>
          <p:spPr bwMode="auto">
            <a:xfrm>
              <a:off x="36810" y="4944448"/>
              <a:ext cx="1008112" cy="139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3104" y="0"/>
            <a:ext cx="1570896" cy="195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7730" y="0"/>
            <a:ext cx="159297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62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370" y="1341438"/>
            <a:ext cx="88201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Complete the KWL table.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detailed information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22" name="Picture 4" descr="https://timgsa.baidu.com/timg?image&amp;quality=80&amp;size=b9999_10000&amp;sec=1538920973351&amp;di=07edb389f6028e56cd4590e03d3f80ff&amp;imgtype=jpg&amp;src=http%3A%2F%2Fimg1.imgtn.bdimg.com%2Fit%2Fu%3D1353562121%2C4109151029%26fm%3D214%26gp%3D0.jpg">
            <a:extLst>
              <a:ext uri="{FF2B5EF4-FFF2-40B4-BE49-F238E27FC236}">
                <a16:creationId xmlns:a16="http://schemas.microsoft.com/office/drawing/2014/main" xmlns="" id="{2123DBD2-E723-4F8F-8FB3-BB9D40A61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4"/>
          <a:stretch/>
        </p:blipFill>
        <p:spPr bwMode="auto">
          <a:xfrm>
            <a:off x="5076056" y="1015025"/>
            <a:ext cx="141875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A2D16C2-3F55-42C2-9E5E-2DD7C33C1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1" t="16401" r="63387" b="72037"/>
          <a:stretch/>
        </p:blipFill>
        <p:spPr>
          <a:xfrm>
            <a:off x="323528" y="2708920"/>
            <a:ext cx="8752284" cy="18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9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370" y="1341438"/>
            <a:ext cx="88201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List out the important facts and interesting facts about</a:t>
            </a:r>
          </a:p>
          <a:p>
            <a:pPr marL="342900" indent="-342900"/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j</a:t>
            </a:r>
            <a:r>
              <a:rPr lang="en-US" altLang="zh-CN" sz="2800" dirty="0" smtClean="0">
                <a:solidFill>
                  <a:srgbClr val="008000"/>
                </a:solidFill>
                <a:latin typeface="Calibri" pitchFamily="34" charset="0"/>
              </a:rPr>
              <a:t>obs </a:t>
            </a:r>
            <a:r>
              <a:rPr lang="en-US" altLang="zh-CN" sz="2800" dirty="0">
                <a:solidFill>
                  <a:srgbClr val="008000"/>
                </a:solidFill>
                <a:latin typeface="Calibri" pitchFamily="34" charset="0"/>
              </a:rPr>
              <a:t>for sniffer dogs.</a:t>
            </a:r>
            <a:endParaRPr lang="en-US" altLang="zh-CN" sz="2800" dirty="0">
              <a:latin typeface="Calibri" pitchFamily="34" charset="0"/>
            </a:endParaRPr>
          </a:p>
          <a:p>
            <a:pPr marL="342900" indent="-342900"/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1" name="标题 3">
            <a:extLst>
              <a:ext uri="{FF2B5EF4-FFF2-40B4-BE49-F238E27FC236}">
                <a16:creationId xmlns:a16="http://schemas.microsoft.com/office/drawing/2014/main" xmlns="" id="{A48BB154-36E6-4A4E-95A9-331A9F482E97}"/>
              </a:ext>
            </a:extLst>
          </p:cNvPr>
          <p:cNvSpPr txBox="1">
            <a:spLocks/>
          </p:cNvSpPr>
          <p:nvPr/>
        </p:nvSpPr>
        <p:spPr bwMode="auto">
          <a:xfrm>
            <a:off x="395536" y="128826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</a:rPr>
              <a:t>Read for detailed information</a:t>
            </a:r>
            <a:endParaRPr lang="zh-CN" alt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ea typeface="+mn-ea"/>
            </a:endParaRPr>
          </a:p>
        </p:txBody>
      </p:sp>
      <p:pic>
        <p:nvPicPr>
          <p:cNvPr id="22" name="Picture 4" descr="https://timgsa.baidu.com/timg?image&amp;quality=80&amp;size=b9999_10000&amp;sec=1538920973351&amp;di=07edb389f6028e56cd4590e03d3f80ff&amp;imgtype=jpg&amp;src=http%3A%2F%2Fimg1.imgtn.bdimg.com%2Fit%2Fu%3D1353562121%2C4109151029%26fm%3D214%26gp%3D0.jpg">
            <a:extLst>
              <a:ext uri="{FF2B5EF4-FFF2-40B4-BE49-F238E27FC236}">
                <a16:creationId xmlns:a16="http://schemas.microsoft.com/office/drawing/2014/main" xmlns="" id="{2123DBD2-E723-4F8F-8FB3-BB9D40A61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4"/>
          <a:stretch/>
        </p:blipFill>
        <p:spPr bwMode="auto">
          <a:xfrm>
            <a:off x="7206380" y="359163"/>
            <a:ext cx="141875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CE5F99B-3DB6-45E0-B365-0F2F4C669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" t="33201" r="59449" b="13600"/>
          <a:stretch/>
        </p:blipFill>
        <p:spPr>
          <a:xfrm>
            <a:off x="1907704" y="2420888"/>
            <a:ext cx="518457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0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gradFill>
              <a:gsLst>
                <a:gs pos="0">
                  <a:srgbClr val="FFFFFF">
                    <a:tint val="40000"/>
                    <a:satMod val="250000"/>
                  </a:srgbClr>
                </a:gs>
                <a:gs pos="9000">
                  <a:srgbClr val="FFFFFF">
                    <a:tint val="52000"/>
                    <a:satMod val="300000"/>
                  </a:srgbClr>
                </a:gs>
                <a:gs pos="50000">
                  <a:srgbClr val="FFFFFF">
                    <a:shade val="20000"/>
                    <a:satMod val="300000"/>
                  </a:srgbClr>
                </a:gs>
                <a:gs pos="79000">
                  <a:srgbClr val="FFFFFF">
                    <a:tint val="52000"/>
                    <a:satMod val="300000"/>
                  </a:srgbClr>
                </a:gs>
                <a:gs pos="100000">
                  <a:srgbClr val="FFFFFF">
                    <a:tint val="40000"/>
                    <a:satMod val="250000"/>
                  </a:srgbClr>
                </a:gs>
              </a:gsLst>
              <a:lin ang="5400000"/>
            </a:gradFill>
            <a:effectLst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495</Words>
  <Application>Microsoft Office PowerPoint</Application>
  <PresentationFormat>全屏显示(4:3)</PresentationFormat>
  <Paragraphs>93</Paragraphs>
  <Slides>13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fltrp</cp:lastModifiedBy>
  <cp:revision>177</cp:revision>
  <dcterms:created xsi:type="dcterms:W3CDTF">2013-10-22T06:28:28Z</dcterms:created>
  <dcterms:modified xsi:type="dcterms:W3CDTF">2019-01-17T01:06:29Z</dcterms:modified>
</cp:coreProperties>
</file>