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73" r:id="rId6"/>
    <p:sldId id="259" r:id="rId7"/>
    <p:sldId id="260" r:id="rId8"/>
    <p:sldId id="264" r:id="rId9"/>
    <p:sldId id="261" r:id="rId10"/>
    <p:sldId id="262" r:id="rId11"/>
    <p:sldId id="266" r:id="rId12"/>
    <p:sldId id="265" r:id="rId13"/>
    <p:sldId id="268" r:id="rId14"/>
    <p:sldId id="271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altLang="zh-CN" sz="6600" b="1" i="1" dirty="0" smtClean="0">
                <a:solidFill>
                  <a:schemeClr val="bg1"/>
                </a:solidFill>
              </a:rPr>
              <a:t>Reaching the Top</a:t>
            </a:r>
            <a:endParaRPr lang="zh-CN" altLang="en-US" sz="66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288032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多维阅读第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14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级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83191"/>
            <a:ext cx="6286544" cy="397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86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62" y="2060849"/>
            <a:ext cx="82296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prstClr val="black"/>
                </a:solidFill>
              </a:rPr>
              <a:t>What are the features of each way to reach the 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treetops?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508" y="811528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Read and discuss.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7007" y="0"/>
            <a:ext cx="227699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Pair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072494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(Students’ </a:t>
            </a:r>
            <a:r>
              <a:rPr lang="en-US" altLang="zh-CN" sz="3600" b="1" dirty="0" smtClean="0"/>
              <a:t>own answers</a:t>
            </a:r>
            <a:r>
              <a:rPr lang="en-US" altLang="zh-CN" sz="3600" b="1" dirty="0" smtClean="0"/>
              <a:t>. </a:t>
            </a:r>
            <a:r>
              <a:rPr lang="en-US" altLang="zh-CN" sz="3600" dirty="0" smtClean="0"/>
              <a:t>Such as height limitation, tools preparation, convenience and so on</a:t>
            </a:r>
            <a:r>
              <a:rPr lang="en-US" altLang="zh-CN" sz="36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05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6" y="1704999"/>
            <a:ext cx="384569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507" y="626625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Complete the mind-map.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7007" y="0"/>
            <a:ext cx="227699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Pair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3275013" y="1971675"/>
            <a:ext cx="1038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3576637" y="3060700"/>
            <a:ext cx="1038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3311525" y="4041069"/>
            <a:ext cx="1038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41813" y="1716818"/>
            <a:ext cx="3830587" cy="89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  Way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3: 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baseline="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Feature:</a:t>
            </a:r>
            <a:r>
              <a:rPr lang="en-US" altLang="zh-CN" sz="2400" b="1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____________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14862" y="2851880"/>
            <a:ext cx="3830587" cy="89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  Way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2: 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baseline="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Feature:</a:t>
            </a:r>
            <a:r>
              <a:rPr lang="en-US" altLang="zh-CN" sz="2400" b="1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____________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349750" y="3957475"/>
            <a:ext cx="3830587" cy="89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  Way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1: 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baseline="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Feature:</a:t>
            </a:r>
            <a:r>
              <a:rPr lang="en-US" altLang="zh-CN" sz="2400" b="1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____________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0208" y="52375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dirty="0">
                <a:latin typeface="Arial" pitchFamily="34" charset="0"/>
                <a:ea typeface="宋体" pitchFamily="2" charset="-122"/>
                <a:cs typeface="宋体" pitchFamily="2" charset="-122"/>
              </a:rPr>
              <a:t>Activities in the treetop: </a:t>
            </a:r>
            <a:r>
              <a:rPr lang="en-US" altLang="zh-CN" sz="2400" b="1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_________________________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3834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If you were Meg, introduce your adventures of reaching the canopy.</a:t>
            </a:r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7030A0"/>
                </a:solidFill>
              </a:rPr>
              <a:t>Tips: 1. What is the canopy?</a:t>
            </a:r>
          </a:p>
          <a:p>
            <a:pPr marL="514350" indent="-514350">
              <a:buNone/>
            </a:pPr>
            <a:r>
              <a:rPr lang="en-US" altLang="zh-CN" b="1" dirty="0">
                <a:solidFill>
                  <a:srgbClr val="7030A0"/>
                </a:solidFill>
              </a:rPr>
              <a:t> </a:t>
            </a:r>
            <a:r>
              <a:rPr lang="en-US" altLang="zh-CN" b="1" dirty="0" smtClean="0">
                <a:solidFill>
                  <a:srgbClr val="7030A0"/>
                </a:solidFill>
              </a:rPr>
              <a:t>         2. How do </a:t>
            </a:r>
            <a:r>
              <a:rPr lang="en-US" altLang="zh-CN" b="1" dirty="0">
                <a:solidFill>
                  <a:srgbClr val="7030A0"/>
                </a:solidFill>
              </a:rPr>
              <a:t>you </a:t>
            </a:r>
            <a:r>
              <a:rPr lang="en-US" altLang="zh-CN" b="1" dirty="0" smtClean="0">
                <a:solidFill>
                  <a:srgbClr val="7030A0"/>
                </a:solidFill>
              </a:rPr>
              <a:t>use each </a:t>
            </a:r>
            <a:r>
              <a:rPr lang="en-US" altLang="zh-CN" b="1" dirty="0">
                <a:solidFill>
                  <a:srgbClr val="7030A0"/>
                </a:solidFill>
              </a:rPr>
              <a:t>way to reach the </a:t>
            </a:r>
            <a:r>
              <a:rPr lang="en-US" altLang="zh-CN" b="1" dirty="0" smtClean="0">
                <a:solidFill>
                  <a:srgbClr val="7030A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altLang="zh-CN" b="1" dirty="0" smtClean="0">
                <a:solidFill>
                  <a:srgbClr val="7030A0"/>
                </a:solidFill>
              </a:rPr>
              <a:t>              canopy? </a:t>
            </a:r>
          </a:p>
          <a:p>
            <a:pPr marL="514350" indent="-514350">
              <a:buNone/>
            </a:pPr>
            <a:r>
              <a:rPr lang="en-US" altLang="zh-CN" b="1" dirty="0">
                <a:solidFill>
                  <a:srgbClr val="7030A0"/>
                </a:solidFill>
              </a:rPr>
              <a:t> </a:t>
            </a:r>
            <a:r>
              <a:rPr lang="en-US" altLang="zh-CN" b="1" dirty="0" smtClean="0">
                <a:solidFill>
                  <a:srgbClr val="7030A0"/>
                </a:solidFill>
              </a:rPr>
              <a:t>         3. What do you do </a:t>
            </a:r>
            <a:r>
              <a:rPr lang="en-US" altLang="zh-CN" b="1" dirty="0">
                <a:solidFill>
                  <a:srgbClr val="7030A0"/>
                </a:solidFill>
              </a:rPr>
              <a:t>in the </a:t>
            </a:r>
            <a:r>
              <a:rPr lang="en-US" altLang="zh-CN" b="1" dirty="0" smtClean="0">
                <a:solidFill>
                  <a:srgbClr val="7030A0"/>
                </a:solidFill>
              </a:rPr>
              <a:t>canopy?</a:t>
            </a:r>
            <a:endParaRPr lang="en-US" altLang="zh-CN" b="1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6867007" y="0"/>
            <a:ext cx="227699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Pair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508" y="811528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Introduce the story.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484138" y="19888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</a:pPr>
            <a:r>
              <a:rPr lang="en-US" altLang="zh-CN" b="1" dirty="0" smtClean="0"/>
              <a:t>1. Which way is the best way to reach treetops  </a:t>
            </a:r>
          </a:p>
          <a:p>
            <a:pPr marL="514350" indent="-514350">
              <a:buNone/>
            </a:pPr>
            <a:r>
              <a:rPr lang="en-US" altLang="zh-CN" b="1" dirty="0" smtClean="0"/>
              <a:t>     in the forest among these three ways? Why?</a:t>
            </a:r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2. Can you think out another way to reach </a:t>
            </a:r>
          </a:p>
          <a:p>
            <a:pPr marL="0" indent="0">
              <a:buNone/>
            </a:pPr>
            <a:r>
              <a:rPr lang="en-US" altLang="zh-CN" b="1" dirty="0" smtClean="0"/>
              <a:t>    treetops in the rainforest?</a:t>
            </a:r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6516217" y="0"/>
            <a:ext cx="262778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Group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83" y="811528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Speak your mind.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286124"/>
            <a:ext cx="768434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(Students’ </a:t>
            </a:r>
            <a:r>
              <a:rPr lang="en-US" altLang="zh-CN" sz="3600" b="1" dirty="0" smtClean="0"/>
              <a:t>own answers</a:t>
            </a:r>
            <a:r>
              <a:rPr lang="en-US" altLang="zh-CN" sz="3600" b="1" dirty="0" smtClean="0"/>
              <a:t>. 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5572140"/>
            <a:ext cx="768434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(Students’ </a:t>
            </a:r>
            <a:r>
              <a:rPr lang="en-US" altLang="zh-CN" sz="3600" b="1" dirty="0" smtClean="0"/>
              <a:t>own answers</a:t>
            </a:r>
            <a:r>
              <a:rPr lang="en-US" altLang="zh-CN" sz="3600" b="1" dirty="0" smtClean="0"/>
              <a:t>. )</a:t>
            </a:r>
          </a:p>
        </p:txBody>
      </p:sp>
    </p:spTree>
    <p:extLst>
      <p:ext uri="{BB962C8B-B14F-4D97-AF65-F5344CB8AC3E}">
        <p14:creationId xmlns:p14="http://schemas.microsoft.com/office/powerpoint/2010/main" val="29847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4137" y="2704392"/>
            <a:ext cx="8229600" cy="89269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1. What do you think of Meg?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7583" y="811528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Speak your mind.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7" y="0"/>
            <a:ext cx="262778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Group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98425" y="4682877"/>
            <a:ext cx="8229600" cy="892696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dirty="0" smtClean="0"/>
              <a:t>2. Can you share your adventure experience? </a:t>
            </a:r>
            <a:endParaRPr lang="zh-CN" altLang="en-US" b="1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45814" y="1600201"/>
            <a:ext cx="8524477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800" b="1" i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Choose one question and discuss it in groups of </a:t>
            </a:r>
            <a:r>
              <a:rPr lang="en-US" altLang="zh-CN" sz="4800" b="1" i="1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four.</a:t>
            </a:r>
            <a:endParaRPr lang="zh-CN" altLang="en-US" sz="4800" b="1" i="1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728" y="3568487"/>
            <a:ext cx="825529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(Students’ </a:t>
            </a:r>
            <a:r>
              <a:rPr lang="en-US" altLang="zh-CN" sz="3600" b="1" dirty="0" smtClean="0"/>
              <a:t>own answers</a:t>
            </a:r>
            <a:r>
              <a:rPr lang="en-US" altLang="zh-CN" sz="3600" b="1" dirty="0" smtClean="0"/>
              <a:t>.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425" y="5575573"/>
            <a:ext cx="8229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(Students’ </a:t>
            </a:r>
            <a:r>
              <a:rPr lang="en-US" altLang="zh-CN" sz="3600" b="1" dirty="0" smtClean="0"/>
              <a:t>own answers</a:t>
            </a:r>
            <a:r>
              <a:rPr lang="en-US" altLang="zh-CN" sz="3600" b="1" dirty="0" smtClean="0"/>
              <a:t>. )</a:t>
            </a:r>
          </a:p>
        </p:txBody>
      </p:sp>
    </p:spTree>
    <p:extLst>
      <p:ext uri="{BB962C8B-B14F-4D97-AF65-F5344CB8AC3E}">
        <p14:creationId xmlns:p14="http://schemas.microsoft.com/office/powerpoint/2010/main" val="26766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6090" y="1556792"/>
            <a:ext cx="850049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 smtClean="0"/>
              <a:t>Meg and his two sons are interviewed in the CCTV 9 program </a:t>
            </a:r>
            <a:r>
              <a:rPr lang="en-US" altLang="zh-CN" sz="3600" b="1" i="1" dirty="0" smtClean="0"/>
              <a:t>Nature</a:t>
            </a:r>
            <a:r>
              <a:rPr lang="en-US" altLang="zh-CN" sz="3600" b="1" dirty="0" smtClean="0"/>
              <a:t>. Today, the program introduces adventures of treetops in the rainforest. </a:t>
            </a:r>
            <a:endParaRPr lang="zh-CN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981" y="802029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Role-play.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7" y="0"/>
            <a:ext cx="262778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Group Work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41201" y="4077072"/>
            <a:ext cx="850049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i="1" dirty="0" smtClean="0">
                <a:solidFill>
                  <a:srgbClr val="0070C0"/>
                </a:solidFill>
              </a:rPr>
              <a:t>Role 1: Meg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b="1" i="1" dirty="0" smtClean="0">
                <a:solidFill>
                  <a:srgbClr val="0070C0"/>
                </a:solidFill>
              </a:rPr>
              <a:t>Roles 2&amp;3: Meg’s two sons(Rick and Sam)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b="1" i="1" dirty="0" smtClean="0">
                <a:solidFill>
                  <a:srgbClr val="0070C0"/>
                </a:solidFill>
              </a:rPr>
              <a:t>Role 4: Host 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796" y="519140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Summary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" name="Picture 2" descr="https://timgsa.baidu.com/timg?image&amp;quality=80&amp;size=b9999_10000&amp;sec=1535734198566&amp;di=5bcc0b76de624892647ebdd2a790b25c&amp;imgtype=0&amp;src=http%3A%2F%2Fpic.58pic.com%2F58pic%2F14%2F64%2F28%2F31V58PIC4dY_1024.jpg">
            <a:extLst>
              <a:ext uri="{FF2B5EF4-FFF2-40B4-BE49-F238E27FC236}">
                <a16:creationId xmlns="" xmlns:a16="http://schemas.microsoft.com/office/drawing/2014/main" id="{52013DDB-50E5-426F-8DB0-0C39D992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21" y="1707102"/>
            <a:ext cx="537321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084" y="548680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Cambria" panose="02040503050406030204" pitchFamily="18" charset="0"/>
              </a:rPr>
              <a:t>Homework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158" y="2928934"/>
            <a:ext cx="8208912" cy="255454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2. </a:t>
            </a:r>
            <a:r>
              <a:rPr lang="en-US" altLang="zh-CN" sz="3200" b="1" dirty="0"/>
              <a:t>Go to the library or search on the Internet </a:t>
            </a:r>
            <a:r>
              <a:rPr lang="en-US" altLang="zh-CN" sz="3200" b="1" dirty="0" smtClean="0"/>
              <a:t>  </a:t>
            </a:r>
          </a:p>
          <a:p>
            <a:r>
              <a:rPr lang="en-US" altLang="zh-CN" sz="3200" b="1" dirty="0" smtClean="0"/>
              <a:t>      to </a:t>
            </a:r>
            <a:r>
              <a:rPr lang="en-US" altLang="zh-CN" sz="3200" b="1" dirty="0"/>
              <a:t>find out more information about Canopy </a:t>
            </a:r>
            <a:r>
              <a:rPr lang="en-US" altLang="zh-CN" sz="3200" b="1" dirty="0" smtClean="0"/>
              <a:t>  </a:t>
            </a:r>
          </a:p>
          <a:p>
            <a:r>
              <a:rPr lang="en-US" altLang="zh-CN" sz="3200" b="1" dirty="0" smtClean="0"/>
              <a:t>      Meg</a:t>
            </a:r>
            <a:r>
              <a:rPr lang="en-US" altLang="zh-CN" sz="3200" b="1" dirty="0"/>
              <a:t>, including her experience, difficulties, </a:t>
            </a:r>
            <a:r>
              <a:rPr lang="en-US" altLang="zh-CN" sz="3200" b="1" dirty="0" smtClean="0"/>
              <a:t> </a:t>
            </a:r>
          </a:p>
          <a:p>
            <a:r>
              <a:rPr lang="en-US" altLang="zh-CN" sz="3200" b="1" dirty="0" smtClean="0"/>
              <a:t>      awards </a:t>
            </a:r>
            <a:r>
              <a:rPr lang="en-US" altLang="zh-CN" sz="3200" b="1" dirty="0"/>
              <a:t>and </a:t>
            </a:r>
            <a:r>
              <a:rPr lang="en-US" altLang="zh-CN" sz="3200" b="1" dirty="0" smtClean="0"/>
              <a:t>contribution. </a:t>
            </a:r>
            <a:r>
              <a:rPr lang="en-US" altLang="zh-CN" sz="3200" b="1" dirty="0" smtClean="0"/>
              <a:t>Then </a:t>
            </a:r>
            <a:r>
              <a:rPr lang="en-US" altLang="zh-CN" sz="3200" b="1" dirty="0"/>
              <a:t>write down </a:t>
            </a:r>
            <a:r>
              <a:rPr lang="en-US" altLang="zh-CN" sz="3200" b="1" dirty="0" smtClean="0"/>
              <a:t> </a:t>
            </a:r>
          </a:p>
          <a:p>
            <a:r>
              <a:rPr lang="en-US" altLang="zh-CN" sz="3200" b="1" dirty="0" smtClean="0"/>
              <a:t>      a </a:t>
            </a:r>
            <a:r>
              <a:rPr lang="en-US" altLang="zh-CN" sz="3200" b="1" dirty="0"/>
              <a:t>report. 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57158" y="1857364"/>
            <a:ext cx="820891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1. Find </a:t>
            </a:r>
            <a:r>
              <a:rPr lang="en-US" altLang="zh-CN" sz="3200" b="1" dirty="0"/>
              <a:t>another way to reach the treetops in </a:t>
            </a:r>
            <a:r>
              <a:rPr lang="en-US" altLang="zh-CN" sz="3200" b="1" dirty="0" smtClean="0"/>
              <a:t> </a:t>
            </a:r>
          </a:p>
          <a:p>
            <a:pPr marL="514350" indent="-514350"/>
            <a:r>
              <a:rPr lang="en-US" altLang="zh-CN" sz="3200" b="1" dirty="0" smtClean="0"/>
              <a:t>      rainforest </a:t>
            </a:r>
            <a:r>
              <a:rPr lang="en-US" altLang="zh-CN" sz="3200" b="1" dirty="0"/>
              <a:t>and describe it </a:t>
            </a:r>
            <a:r>
              <a:rPr lang="en-US" altLang="zh-CN" sz="3200" b="1" dirty="0" smtClean="0"/>
              <a:t>in some </a:t>
            </a:r>
            <a:r>
              <a:rPr lang="en-US" altLang="zh-CN" sz="3200" b="1" dirty="0"/>
              <a:t>sentences.</a:t>
            </a:r>
            <a:endParaRPr lang="zh-CN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38116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753" y="1928802"/>
            <a:ext cx="4334123" cy="1903658"/>
          </a:xfrm>
          <a:noFill/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en-US" altLang="zh-CN" sz="3600" b="1" dirty="0" smtClean="0"/>
              <a:t>1. What is the title </a:t>
            </a:r>
          </a:p>
          <a:p>
            <a:pPr marL="742950" indent="-742950">
              <a:buNone/>
            </a:pPr>
            <a:r>
              <a:rPr lang="en-US" altLang="zh-CN" sz="3600" b="1" dirty="0" smtClean="0"/>
              <a:t>     of this book?</a:t>
            </a:r>
          </a:p>
        </p:txBody>
      </p:sp>
      <p:sp>
        <p:nvSpPr>
          <p:cNvPr id="4" name="矩形 3"/>
          <p:cNvSpPr/>
          <p:nvPr/>
        </p:nvSpPr>
        <p:spPr>
          <a:xfrm>
            <a:off x="357158" y="3571876"/>
            <a:ext cx="47863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2.</a:t>
            </a:r>
            <a:r>
              <a:rPr lang="en-US" altLang="zh-CN" dirty="0" smtClean="0"/>
              <a:t> </a:t>
            </a:r>
            <a:r>
              <a:rPr lang="en-US" altLang="zh-CN" sz="3600" b="1" dirty="0" smtClean="0"/>
              <a:t>Can </a:t>
            </a:r>
            <a:r>
              <a:rPr lang="en-US" altLang="zh-CN" sz="3600" b="1" dirty="0"/>
              <a:t>you guess </a:t>
            </a:r>
            <a:r>
              <a:rPr lang="en-US" altLang="zh-CN" sz="3600" b="1" dirty="0" smtClean="0"/>
              <a:t>where</a:t>
            </a:r>
          </a:p>
          <a:p>
            <a:r>
              <a:rPr lang="en-US" altLang="zh-CN" sz="3600" b="1" dirty="0" smtClean="0"/>
              <a:t>    </a:t>
            </a:r>
            <a:r>
              <a:rPr lang="en-US" altLang="zh-CN" sz="3600" b="1" dirty="0"/>
              <a:t>the top is? Is </a:t>
            </a:r>
            <a:r>
              <a:rPr lang="en-US" altLang="zh-CN" sz="3600" b="1" dirty="0" smtClean="0"/>
              <a:t>it easy  </a:t>
            </a:r>
          </a:p>
          <a:p>
            <a:r>
              <a:rPr lang="en-US" altLang="zh-CN" sz="3600" b="1" dirty="0" smtClean="0"/>
              <a:t>     to </a:t>
            </a:r>
            <a:r>
              <a:rPr lang="en-US" altLang="zh-CN" sz="3600" b="1" dirty="0"/>
              <a:t>reach the top?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81027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mbria" panose="02040503050406030204" pitchFamily="18" charset="0"/>
              </a:rPr>
              <a:t>Look at  the cover and answer the questions.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36" y="1826558"/>
            <a:ext cx="4000496" cy="503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34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en-US" altLang="zh-CN" b="1" dirty="0" smtClean="0"/>
              <a:t>Enjoy the reading time!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F64AAC8-BB97-4F82-B3AB-909AA794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9050"/>
          <a:stretch/>
        </p:blipFill>
        <p:spPr>
          <a:xfrm>
            <a:off x="1907704" y="2276872"/>
            <a:ext cx="5368418" cy="34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8152" y="1450816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 smtClean="0"/>
              <a:t>1.</a:t>
            </a:r>
            <a:r>
              <a:rPr lang="en-US" altLang="zh-CN" sz="3600" dirty="0" smtClean="0"/>
              <a:t> </a:t>
            </a:r>
            <a:r>
              <a:rPr lang="en-US" altLang="zh-CN" sz="3600" b="1" dirty="0" smtClean="0"/>
              <a:t>Where is the top? </a:t>
            </a:r>
            <a:endParaRPr lang="zh-CN" altLang="en-US" sz="3600" b="1" dirty="0"/>
          </a:p>
        </p:txBody>
      </p:sp>
      <p:sp>
        <p:nvSpPr>
          <p:cNvPr id="8" name="矩形 7"/>
          <p:cNvSpPr/>
          <p:nvPr/>
        </p:nvSpPr>
        <p:spPr>
          <a:xfrm>
            <a:off x="417998" y="3356992"/>
            <a:ext cx="78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/>
              <a:t>2. Is it easy to reach the treetops? 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644" y="404664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mbria" panose="02040503050406030204" pitchFamily="18" charset="0"/>
              </a:rPr>
              <a:t>Read 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pages 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2-3 and check your guess.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097147"/>
            <a:ext cx="764659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/>
              <a:t>The top is  in </a:t>
            </a:r>
            <a:r>
              <a:rPr lang="en-US" altLang="zh-CN" sz="3600" b="1" dirty="0" smtClean="0"/>
              <a:t>the </a:t>
            </a:r>
            <a:r>
              <a:rPr lang="en-US" altLang="zh-CN" sz="3600" b="1" dirty="0"/>
              <a:t>rainforest. The top of these trees is called the </a:t>
            </a:r>
            <a:r>
              <a:rPr lang="en-US" altLang="zh-CN" sz="3600" b="1" i="1" u="sng" dirty="0"/>
              <a:t>canopy.</a:t>
            </a:r>
            <a:endParaRPr lang="zh-CN" altLang="en-US" sz="3600" b="1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49313" y="4003323"/>
            <a:ext cx="764659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No, it isn’t. </a:t>
            </a:r>
            <a:endParaRPr lang="zh-CN" altLang="en-US" sz="3600" b="1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11559" y="4706318"/>
            <a:ext cx="7684343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Students</a:t>
            </a:r>
            <a:r>
              <a:rPr lang="en-US" altLang="zh-CN" sz="3600" b="1" dirty="0" smtClean="0"/>
              <a:t>’ own </a:t>
            </a:r>
            <a:r>
              <a:rPr lang="en-US" altLang="zh-CN" sz="3600" b="1" dirty="0" smtClean="0"/>
              <a:t>answers. </a:t>
            </a:r>
          </a:p>
          <a:p>
            <a:r>
              <a:rPr lang="en-US" altLang="zh-CN" sz="3600" b="1" dirty="0" smtClean="0"/>
              <a:t>(For example, because it is tall.) </a:t>
            </a:r>
            <a:endParaRPr lang="zh-CN" altLang="en-US" sz="3600" b="1" i="1" u="sng" dirty="0"/>
          </a:p>
        </p:txBody>
      </p:sp>
    </p:spTree>
    <p:extLst>
      <p:ext uri="{BB962C8B-B14F-4D97-AF65-F5344CB8AC3E}">
        <p14:creationId xmlns:p14="http://schemas.microsoft.com/office/powerpoint/2010/main" val="22918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90947"/>
            <a:ext cx="4092062" cy="510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90619"/>
            <a:ext cx="4031065" cy="51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18" y="1729612"/>
            <a:ext cx="8229600" cy="67667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sz="3600" b="1" dirty="0"/>
              <a:t>Who is the scientist?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18" y="469642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mbria" panose="02040503050406030204" pitchFamily="18" charset="0"/>
              </a:rPr>
              <a:t>Read </a:t>
            </a:r>
            <a:r>
              <a:rPr lang="en-US" altLang="zh-CN" sz="3200" b="1" dirty="0">
                <a:latin typeface="Cambria" panose="02040503050406030204" pitchFamily="18" charset="0"/>
              </a:rPr>
              <a:t>p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ages 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4-5 </a:t>
            </a:r>
            <a:r>
              <a:rPr lang="en-US" altLang="zh-CN" sz="3200" b="1" dirty="0">
                <a:latin typeface="Cambria" panose="02040503050406030204" pitchFamily="18" charset="0"/>
              </a:rPr>
              <a:t>and answer 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the questions.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848" y="3385796"/>
            <a:ext cx="7972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3600" b="1" dirty="0"/>
              <a:t>2. </a:t>
            </a:r>
            <a:r>
              <a:rPr lang="en-US" altLang="zh-CN" sz="3600" b="1" dirty="0" smtClean="0"/>
              <a:t>Why </a:t>
            </a:r>
            <a:r>
              <a:rPr lang="en-US" altLang="zh-CN" sz="3600" b="1" dirty="0"/>
              <a:t>do you think the scientist likes to </a:t>
            </a:r>
            <a:r>
              <a:rPr lang="en-US" altLang="zh-CN" sz="3600" b="1" dirty="0" smtClean="0"/>
              <a:t> </a:t>
            </a:r>
          </a:p>
          <a:p>
            <a:r>
              <a:rPr lang="en-US" altLang="zh-CN" sz="3600" b="1" dirty="0" smtClean="0"/>
              <a:t>     climb </a:t>
            </a:r>
            <a:r>
              <a:rPr lang="en-US" altLang="zh-CN" sz="3600" b="1" dirty="0"/>
              <a:t>to the treetops?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449692"/>
            <a:ext cx="764659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/>
              <a:t>The </a:t>
            </a:r>
            <a:r>
              <a:rPr lang="en-US" altLang="zh-CN" sz="3600" b="1" dirty="0" smtClean="0"/>
              <a:t>scientist is Meg.</a:t>
            </a:r>
            <a:endParaRPr lang="zh-CN" alt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586125"/>
            <a:ext cx="764659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(Students’ </a:t>
            </a:r>
            <a:r>
              <a:rPr lang="en-US" altLang="zh-CN" sz="3600" b="1" dirty="0" smtClean="0"/>
              <a:t>own answers</a:t>
            </a:r>
            <a:r>
              <a:rPr lang="en-US" altLang="zh-CN" sz="3600" b="1" dirty="0" smtClean="0"/>
              <a:t>. For example, because she has always liked  trees.)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587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18" y="1603621"/>
            <a:ext cx="8229600" cy="11087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altLang="zh-CN" sz="3600" b="1" dirty="0"/>
              <a:t>What are the three ways to reach the treetops</a:t>
            </a:r>
            <a:r>
              <a:rPr lang="en-US" altLang="zh-CN" sz="3600" b="1" dirty="0" smtClean="0"/>
              <a:t>?</a:t>
            </a:r>
            <a:endParaRPr lang="en-US" altLang="zh-CN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18" y="404664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mbria" panose="02040503050406030204" pitchFamily="18" charset="0"/>
              </a:rPr>
              <a:t>Read 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pages 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6-11 </a:t>
            </a:r>
            <a:r>
              <a:rPr lang="en-US" altLang="zh-CN" sz="3200" b="1" dirty="0">
                <a:latin typeface="Cambria" panose="02040503050406030204" pitchFamily="18" charset="0"/>
              </a:rPr>
              <a:t>and answer the questions.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156" y="2712341"/>
            <a:ext cx="764659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They are </a:t>
            </a:r>
            <a:r>
              <a:rPr lang="en-US" altLang="zh-CN" sz="3600" b="1" i="1" dirty="0" smtClean="0"/>
              <a:t>a walkway through the trees, the canopy raft and tower cranes.</a:t>
            </a:r>
            <a:endParaRPr lang="zh-CN" alt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4867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8" y="404664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mbria" panose="02040503050406030204" pitchFamily="18" charset="0"/>
              </a:rPr>
              <a:t>Read 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Pages 6-11 </a:t>
            </a:r>
            <a:r>
              <a:rPr lang="en-US" altLang="zh-CN" sz="3200" b="1" dirty="0">
                <a:latin typeface="Cambria" panose="02040503050406030204" pitchFamily="18" charset="0"/>
              </a:rPr>
              <a:t>and answer the questions.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20" y="1332054"/>
            <a:ext cx="856895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600" b="1" dirty="0" smtClean="0">
                <a:solidFill>
                  <a:prstClr val="black"/>
                </a:solidFill>
              </a:rPr>
              <a:t>2. </a:t>
            </a:r>
            <a:r>
              <a:rPr lang="en-US" altLang="zh-CN" sz="3600" b="1" dirty="0">
                <a:solidFill>
                  <a:prstClr val="black"/>
                </a:solidFill>
              </a:rPr>
              <a:t>How the scientist uses each way to reach 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   </a:t>
            </a:r>
          </a:p>
          <a:p>
            <a:pPr lvl="0">
              <a:spcBef>
                <a:spcPct val="20000"/>
              </a:spcBef>
            </a:pPr>
            <a:r>
              <a:rPr lang="en-US" altLang="zh-CN" sz="3600" b="1" dirty="0" smtClean="0">
                <a:solidFill>
                  <a:prstClr val="black"/>
                </a:solidFill>
              </a:rPr>
              <a:t>    the </a:t>
            </a:r>
            <a:r>
              <a:rPr lang="en-US" altLang="zh-CN" sz="3600" b="1" dirty="0">
                <a:solidFill>
                  <a:prstClr val="black"/>
                </a:solidFill>
              </a:rPr>
              <a:t>treetops? 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959" y="2882341"/>
            <a:ext cx="8398071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A walkway is like a bridge. It goes between the trees.</a:t>
            </a:r>
            <a:endParaRPr lang="zh-CN" alt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6958" y="4082670"/>
            <a:ext cx="8398071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A hot air balloon drops the raft onto the trees.</a:t>
            </a:r>
            <a:endParaRPr lang="zh-CN" alt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6957" y="5282999"/>
            <a:ext cx="839807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The tower crane can go up and down.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11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984" y="1484785"/>
            <a:ext cx="8229600" cy="1296144"/>
          </a:xfrm>
        </p:spPr>
        <p:txBody>
          <a:bodyPr>
            <a:normAutofit lnSpcReduction="10000"/>
          </a:bodyPr>
          <a:lstStyle/>
          <a:p>
            <a:pPr marL="742950" indent="-742950">
              <a:buNone/>
            </a:pPr>
            <a:r>
              <a:rPr lang="en-US" altLang="zh-CN" sz="3600" b="1" dirty="0" smtClean="0">
                <a:solidFill>
                  <a:prstClr val="black"/>
                </a:solidFill>
              </a:rPr>
              <a:t>1. What </a:t>
            </a:r>
            <a:r>
              <a:rPr lang="en-US" altLang="zh-CN" sz="3600" b="1" dirty="0">
                <a:solidFill>
                  <a:prstClr val="black"/>
                </a:solidFill>
              </a:rPr>
              <a:t>did Meg and his sons do in the 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  </a:t>
            </a:r>
          </a:p>
          <a:p>
            <a:pPr marL="742950" indent="-742950">
              <a:buNone/>
            </a:pPr>
            <a:r>
              <a:rPr lang="en-US" altLang="zh-CN" sz="3600" b="1" dirty="0" smtClean="0">
                <a:solidFill>
                  <a:prstClr val="black"/>
                </a:solidFill>
              </a:rPr>
              <a:t>    treetops</a:t>
            </a:r>
            <a:r>
              <a:rPr lang="en-US" altLang="zh-CN" sz="3600" b="1" dirty="0">
                <a:solidFill>
                  <a:prstClr val="black"/>
                </a:solidFill>
              </a:rPr>
              <a:t>?</a:t>
            </a:r>
          </a:p>
          <a:p>
            <a:pPr marL="514350" indent="-514350">
              <a:buAutoNum type="arabicPeriod"/>
            </a:pPr>
            <a:endParaRPr lang="en-US" altLang="zh-CN" sz="36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984" y="404664"/>
            <a:ext cx="874270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mbria" panose="02040503050406030204" pitchFamily="18" charset="0"/>
              </a:rPr>
              <a:t>Read </a:t>
            </a:r>
            <a:r>
              <a:rPr lang="en-US" altLang="zh-CN" sz="3200" b="1" dirty="0">
                <a:latin typeface="Cambria" panose="02040503050406030204" pitchFamily="18" charset="0"/>
              </a:rPr>
              <a:t>p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ages 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12-13 </a:t>
            </a:r>
            <a:r>
              <a:rPr lang="en-US" altLang="zh-CN" sz="3200" b="1" dirty="0">
                <a:latin typeface="Cambria" panose="02040503050406030204" pitchFamily="18" charset="0"/>
              </a:rPr>
              <a:t>and answer  the 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questions. </a:t>
            </a:r>
            <a:endParaRPr lang="zh-C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5835" y="4199417"/>
            <a:ext cx="770485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600" b="1" dirty="0">
                <a:solidFill>
                  <a:prstClr val="black"/>
                </a:solidFill>
              </a:rPr>
              <a:t>2. What does Meg want to find in the 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  </a:t>
            </a:r>
          </a:p>
          <a:p>
            <a:pPr lvl="0">
              <a:spcBef>
                <a:spcPct val="20000"/>
              </a:spcBef>
            </a:pPr>
            <a:r>
              <a:rPr lang="en-US" altLang="zh-CN" sz="3600" b="1" dirty="0" smtClean="0">
                <a:solidFill>
                  <a:prstClr val="black"/>
                </a:solidFill>
              </a:rPr>
              <a:t>     treetops </a:t>
            </a:r>
            <a:r>
              <a:rPr lang="en-US" altLang="zh-CN" sz="3600" b="1" dirty="0">
                <a:solidFill>
                  <a:prstClr val="black"/>
                </a:solidFill>
              </a:rPr>
              <a:t>in the future? 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835" y="2699219"/>
            <a:ext cx="8398071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They slept in trees and ate bugs. They had many adventures in trees.</a:t>
            </a:r>
            <a:endParaRPr lang="zh-CN" alt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514819"/>
            <a:ext cx="8398071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Meg wants to help find the secrets of the treetops.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6027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660</Words>
  <Application>Microsoft Office PowerPoint</Application>
  <PresentationFormat>全屏显示(4:3)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Reaching the Top</vt:lpstr>
      <vt:lpstr>PowerPoint 演示文稿</vt:lpstr>
      <vt:lpstr>Enjoy the reading time!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the Top</dc:title>
  <dc:creator>lenovo</dc:creator>
  <cp:lastModifiedBy>fltrp</cp:lastModifiedBy>
  <cp:revision>64</cp:revision>
  <dcterms:created xsi:type="dcterms:W3CDTF">2018-10-17T13:48:47Z</dcterms:created>
  <dcterms:modified xsi:type="dcterms:W3CDTF">2019-01-17T01:34:56Z</dcterms:modified>
</cp:coreProperties>
</file>