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85" r:id="rId3"/>
    <p:sldId id="286" r:id="rId4"/>
    <p:sldId id="287" r:id="rId5"/>
    <p:sldId id="288" r:id="rId6"/>
    <p:sldId id="289" r:id="rId7"/>
    <p:sldId id="290" r:id="rId8"/>
    <p:sldId id="297" r:id="rId9"/>
    <p:sldId id="293" r:id="rId10"/>
    <p:sldId id="298" r:id="rId11"/>
    <p:sldId id="295" r:id="rId12"/>
    <p:sldId id="292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C34"/>
    <a:srgbClr val="95B850"/>
    <a:srgbClr val="FFAA2D"/>
    <a:srgbClr val="FF4791"/>
    <a:srgbClr val="FF0066"/>
    <a:srgbClr val="FF66FF"/>
    <a:srgbClr val="FF99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F05D55-E006-48E7-95D0-4E3F59A2751F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521180-0131-439B-A12F-3F6D7D53DD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032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0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0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2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4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3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D8F-9590-484A-9789-4A7A751CC8E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830-6A29-4F78-9B13-51F8B6228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2C0-357D-48EC-8A86-C87AFE204C97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B5AA-B9CB-4F98-B5D9-EDE482840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AF49-C39E-4B6D-B655-F5A5B1156E8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FDCF-5E12-4108-A743-F5FB19A3C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C4C-F835-4E28-AD81-0B8024BE436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CB9-694D-47BE-9847-641635E45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9829-91D5-4321-B275-94BC01A6CF4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5BF-D2EB-4ECC-A21D-F75AA3235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07A6-76F8-4220-AC3B-005FD23718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F7E0-82BA-4075-A30E-6B62B8CCC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487-AB50-40BE-89AD-96B2AABF34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4CA-1625-4C5B-B08D-C148F7487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9605-FCC0-45D0-A964-20DD3CC1425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936A-49BD-4200-BEEC-560CB6488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59CC-8282-4448-BA7F-564E5E9EB8B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E79-E947-48F1-8A27-78DD4A57B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B9E3-1FC5-49E4-90E5-5C5ADFF79AB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D2D4-0BE5-4585-BA8F-17FCDE65D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4DA-489B-447E-B1CF-57D547B88A9A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CA1-CB30-4969-ABDC-E1EC17AA4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A3A5A3-DE9C-4548-AD0F-6E134F72C62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2310D-C9D0-4E15-98FC-6B0CB9D62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85852" y="1285860"/>
            <a:ext cx="63544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宋体" pitchFamily="2" charset="-122"/>
              </a:rPr>
              <a:t>Ollie and Ruby</a:t>
            </a:r>
            <a:endParaRPr lang="zh-CN" altLang="en-US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0A3A82D-BBCF-48D6-A296-1C19C8F6D3F6}"/>
              </a:ext>
            </a:extLst>
          </p:cNvPr>
          <p:cNvSpPr/>
          <p:nvPr/>
        </p:nvSpPr>
        <p:spPr>
          <a:xfrm>
            <a:off x="-3203848" y="216516"/>
            <a:ext cx="9144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sunset" dir="t">
                <a:rot lat="0" lon="0" rev="0"/>
              </a:lightRig>
            </a:scene3d>
            <a:sp3d>
              <a:bevelT w="0" h="0"/>
              <a:bevelB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多维阅读第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14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级</a:t>
            </a:r>
            <a:endParaRPr lang="en-US" altLang="zh-C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dist="38100" dir="2700000" algn="tl" rotWithShape="0">
                  <a:prstClr val="black">
                    <a:alpha val="51000"/>
                  </a:prstClr>
                </a:outerShdw>
              </a:effectLst>
              <a:latin typeface="Arial Black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5747"/>
            <a:ext cx="6715172" cy="42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071802" y="500042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Role play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2B8A556A-2BDC-477B-911C-12F00EA55DE1}"/>
              </a:ext>
            </a:extLst>
          </p:cNvPr>
          <p:cNvSpPr txBox="1"/>
          <p:nvPr/>
        </p:nvSpPr>
        <p:spPr>
          <a:xfrm>
            <a:off x="142844" y="1785926"/>
            <a:ext cx="9215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579C34"/>
                </a:solidFill>
                <a:latin typeface="+mn-lt"/>
              </a:rPr>
              <a:t>Imagine Ollie never helped Ruby to cheat in the exam, </a:t>
            </a:r>
          </a:p>
          <a:p>
            <a:pPr marL="342900" indent="-342900"/>
            <a:r>
              <a:rPr lang="en-US" sz="3200" dirty="0" smtClean="0">
                <a:solidFill>
                  <a:srgbClr val="579C34"/>
                </a:solidFill>
                <a:latin typeface="+mn-lt"/>
              </a:rPr>
              <a:t>what would the story be like? What could you do to </a:t>
            </a:r>
          </a:p>
          <a:p>
            <a:pPr marL="342900" indent="-342900"/>
            <a:r>
              <a:rPr lang="en-US" sz="3200" dirty="0" smtClean="0">
                <a:solidFill>
                  <a:srgbClr val="579C34"/>
                </a:solidFill>
                <a:latin typeface="+mn-lt"/>
              </a:rPr>
              <a:t>help Ruby</a:t>
            </a:r>
            <a:r>
              <a:rPr lang="en-US" altLang="zh-CN" sz="3200" dirty="0" smtClean="0">
                <a:solidFill>
                  <a:srgbClr val="579C34"/>
                </a:solidFill>
                <a:latin typeface="+mn-lt"/>
              </a:rPr>
              <a:t>?</a:t>
            </a:r>
            <a:endParaRPr lang="en-US" altLang="zh-CN" sz="3200" dirty="0">
              <a:solidFill>
                <a:srgbClr val="579C34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16430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9846" y="3857628"/>
            <a:ext cx="15448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3" y="3786190"/>
            <a:ext cx="19028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10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203848" y="62068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Summary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9218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="" xmlns:a16="http://schemas.microsoft.com/office/drawing/2014/main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1612"/>
            <a:ext cx="9534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</a:rPr>
              <a:t>小组合作，列举帮助他人提高学业的方法。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071802" y="21429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Homework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A8F9952D-7920-46AA-AE1E-CF54F8AAEE87}"/>
              </a:ext>
            </a:extLst>
          </p:cNvPr>
          <p:cNvSpPr txBox="1"/>
          <p:nvPr/>
        </p:nvSpPr>
        <p:spPr>
          <a:xfrm>
            <a:off x="0" y="2857496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</a:rPr>
              <a:t>小组合作，制作主题为“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Say No to Cheating</a:t>
            </a: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</a:rPr>
              <a:t>”的海报，号召同学们诚信学习。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group homework 的图像结果"/>
          <p:cNvPicPr>
            <a:picLocks noChangeAspect="1" noChangeArrowheads="1"/>
          </p:cNvPicPr>
          <p:nvPr/>
        </p:nvPicPr>
        <p:blipFill>
          <a:blip r:embed="rId3"/>
          <a:srcRect b="12233"/>
          <a:stretch>
            <a:fillRect/>
          </a:stretch>
        </p:blipFill>
        <p:spPr bwMode="auto">
          <a:xfrm>
            <a:off x="5490329" y="4786322"/>
            <a:ext cx="365370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27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="" xmlns:a16="http://schemas.microsoft.com/office/drawing/2014/main" id="{295B3B48-2F0B-4A0F-825E-A5D3E0D86D36}"/>
              </a:ext>
            </a:extLst>
          </p:cNvPr>
          <p:cNvSpPr txBox="1">
            <a:spLocks/>
          </p:cNvSpPr>
          <p:nvPr/>
        </p:nvSpPr>
        <p:spPr bwMode="auto">
          <a:xfrm>
            <a:off x="2428860" y="285728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 some questions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8" name="内容占位符 4">
            <a:extLst>
              <a:ext uri="{FF2B5EF4-FFF2-40B4-BE49-F238E27FC236}">
                <a16:creationId xmlns="" xmlns:a16="http://schemas.microsoft.com/office/drawing/2014/main" id="{88D0D870-5AA6-4C3F-99A5-D8B33CE5E3D2}"/>
              </a:ext>
            </a:extLst>
          </p:cNvPr>
          <p:cNvSpPr txBox="1">
            <a:spLocks/>
          </p:cNvSpPr>
          <p:nvPr/>
        </p:nvSpPr>
        <p:spPr bwMode="auto">
          <a:xfrm>
            <a:off x="3671392" y="1785927"/>
            <a:ext cx="54726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zh-CN" b="1" dirty="0" smtClean="0">
                <a:solidFill>
                  <a:schemeClr val="tx1"/>
                </a:solidFill>
              </a:rPr>
              <a:t>What’s the title?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514350" indent="-514350" algn="l">
              <a:buFont typeface="Arial" charset="0"/>
              <a:buAutoNum type="arabicPeriod"/>
            </a:pPr>
            <a:r>
              <a:rPr lang="en-US" altLang="zh-CN" b="1" dirty="0" smtClean="0">
                <a:solidFill>
                  <a:schemeClr val="tx1"/>
                </a:solidFill>
              </a:rPr>
              <a:t>What can you see on the cover?</a:t>
            </a:r>
          </a:p>
          <a:p>
            <a:pPr marL="514350" indent="-514350" algn="l">
              <a:buAutoNum type="arabicPeriod"/>
            </a:pPr>
            <a:r>
              <a:rPr lang="en-US" altLang="zh-CN" b="1" dirty="0" smtClean="0">
                <a:solidFill>
                  <a:schemeClr val="tx1"/>
                </a:solidFill>
              </a:rPr>
              <a:t>What are Ollie and Ruby?</a:t>
            </a:r>
          </a:p>
          <a:p>
            <a:pPr marL="514350" indent="-514350" algn="l">
              <a:buAutoNum type="arabicPeriod"/>
            </a:pPr>
            <a:r>
              <a:rPr lang="en-US" altLang="zh-CN" b="1" dirty="0" smtClean="0">
                <a:solidFill>
                  <a:schemeClr val="tx1"/>
                </a:solidFill>
              </a:rPr>
              <a:t> Are they good friends?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520416" cy="444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10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>
            <a:extLst>
              <a:ext uri="{FF2B5EF4-FFF2-40B4-BE49-F238E27FC236}">
                <a16:creationId xmlns="" xmlns:a16="http://schemas.microsoft.com/office/drawing/2014/main" id="{306DB4C9-6D34-4B7E-838A-8047DF59B567}"/>
              </a:ext>
            </a:extLst>
          </p:cNvPr>
          <p:cNvSpPr txBox="1">
            <a:spLocks/>
          </p:cNvSpPr>
          <p:nvPr/>
        </p:nvSpPr>
        <p:spPr bwMode="auto">
          <a:xfrm>
            <a:off x="642910" y="1142984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    </a:t>
            </a:r>
            <a:r>
              <a:rPr lang="en-US" altLang="zh-C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Let’s enjoy reading together!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6" name="Picture 2" descr="https://timgsa.baidu.com/timg?image&amp;quality=80&amp;size=b9999_10000&amp;sec=1535727295344&amp;di=fcb0d0b38b2b961ac38e1e1fc3aa46e5&amp;imgtype=0&amp;src=http%3A%2F%2Fimg02.tooopen.com%2Fimages%2F20160328%2Ftooopen_sy_157594281185.jpg">
            <a:extLst>
              <a:ext uri="{FF2B5EF4-FFF2-40B4-BE49-F238E27FC236}">
                <a16:creationId xmlns="" xmlns:a16="http://schemas.microsoft.com/office/drawing/2014/main" id="{0CD31120-59D7-4B71-B772-1A6E9034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5" y="2780928"/>
            <a:ext cx="3990653" cy="37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enjoy reading 的图像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3143272" cy="2440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67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341438"/>
            <a:ext cx="8820150" cy="30982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2-3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</a:t>
            </a:r>
            <a:r>
              <a:rPr lang="en-US" altLang="zh-CN" sz="2800" dirty="0" smtClean="0">
                <a:latin typeface="Calibri" pitchFamily="34" charset="0"/>
              </a:rPr>
              <a:t>. How did Ruby do </a:t>
            </a:r>
            <a:r>
              <a:rPr lang="en-US" altLang="zh-CN" sz="2800" dirty="0" err="1" smtClean="0">
                <a:latin typeface="Calibri" pitchFamily="34" charset="0"/>
              </a:rPr>
              <a:t>maths</a:t>
            </a:r>
            <a:r>
              <a:rPr lang="en-US" altLang="zh-CN" sz="2800" dirty="0" smtClean="0">
                <a:latin typeface="Calibri" pitchFamily="34" charset="0"/>
              </a:rPr>
              <a:t>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 smtClean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10" y="2643182"/>
            <a:ext cx="597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She copied Ollie.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357422" y="35716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4A3AD9D-1F3D-47AF-982D-C07AC5A6F729}"/>
              </a:ext>
            </a:extLst>
          </p:cNvPr>
          <p:cNvGrpSpPr/>
          <p:nvPr/>
        </p:nvGrpSpPr>
        <p:grpSpPr>
          <a:xfrm>
            <a:off x="0" y="4286256"/>
            <a:ext cx="8495630" cy="1390108"/>
            <a:chOff x="36810" y="4944448"/>
            <a:chExt cx="8495630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="" xmlns:a16="http://schemas.microsoft.com/office/drawing/2014/main" id="{32690C46-0078-4546-8FF1-E1AF5CB6C494}"/>
                </a:ext>
              </a:extLst>
            </p:cNvPr>
            <p:cNvSpPr/>
            <p:nvPr/>
          </p:nvSpPr>
          <p:spPr>
            <a:xfrm>
              <a:off x="1094928" y="5229200"/>
              <a:ext cx="7437512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dirty="0" smtClean="0">
                  <a:latin typeface="Calibri" pitchFamily="34" charset="0"/>
                </a:rPr>
                <a:t>What do you think was wrong about Ruby doing </a:t>
              </a:r>
              <a:r>
                <a:rPr lang="en-US" altLang="zh-CN" sz="2800" dirty="0" err="1" smtClean="0">
                  <a:latin typeface="Calibri" pitchFamily="34" charset="0"/>
                </a:rPr>
                <a:t>maths</a:t>
              </a:r>
              <a:r>
                <a:rPr lang="en-US" altLang="zh-CN" sz="2800" dirty="0" smtClean="0">
                  <a:latin typeface="Calibri" pitchFamily="34" charset="0"/>
                </a:rPr>
                <a:t> this way ?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="" xmlns:a16="http://schemas.microsoft.com/office/drawing/2014/main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286564" cy="253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7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9505180" cy="611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4-11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1. What was Ruby’s result in her </a:t>
            </a:r>
            <a:r>
              <a:rPr lang="en-US" altLang="zh-CN" sz="2800" dirty="0" err="1" smtClean="0">
                <a:latin typeface="Calibri" pitchFamily="34" charset="0"/>
              </a:rPr>
              <a:t>maths</a:t>
            </a:r>
            <a:r>
              <a:rPr lang="en-US" altLang="zh-CN" sz="2800" dirty="0" smtClean="0">
                <a:latin typeface="Calibri" pitchFamily="34" charset="0"/>
              </a:rPr>
              <a:t> test?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2. What do you think is wrong with what Ollie </a:t>
            </a: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    and Ruby were doing? Why do you think that?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itchFamily="34" charset="0"/>
              </a:rPr>
              <a:t>3.Do you think Ollie was right? Was it worth it?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4. </a:t>
            </a:r>
            <a:r>
              <a:rPr lang="en-US" altLang="zh-CN" sz="2800" dirty="0" smtClean="0">
                <a:latin typeface="Calibri" pitchFamily="34" charset="0"/>
              </a:rPr>
              <a:t>What do you think might happen to the watch?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2071678"/>
            <a:ext cx="597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She got one hundred percent in it. 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3429000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(Students’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own answers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. )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428860" y="142852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34" y="4214818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(Students’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own answers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. )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5143512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Ollie would keep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it. 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879" y="142852"/>
            <a:ext cx="255912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500306"/>
            <a:ext cx="1714480" cy="17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4085" y="5286388"/>
            <a:ext cx="173991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15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071547"/>
            <a:ext cx="8820150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14-17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400" dirty="0" smtClean="0">
                <a:latin typeface="Calibri" pitchFamily="34" charset="0"/>
              </a:rPr>
              <a:t>1. Who did the principal talk to first?</a:t>
            </a:r>
            <a:endParaRPr lang="en-US" altLang="zh-CN" sz="24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400" dirty="0">
              <a:latin typeface="Calibri" pitchFamily="34" charset="0"/>
            </a:endParaRPr>
          </a:p>
          <a:p>
            <a:pPr marL="342900" indent="-342900"/>
            <a:r>
              <a:rPr lang="en-US" altLang="zh-CN" sz="2400" dirty="0">
                <a:latin typeface="Calibri" pitchFamily="34" charset="0"/>
              </a:rPr>
              <a:t>2. What </a:t>
            </a:r>
            <a:r>
              <a:rPr lang="en-US" altLang="zh-CN" sz="2400" dirty="0" smtClean="0">
                <a:latin typeface="Calibri" pitchFamily="34" charset="0"/>
              </a:rPr>
              <a:t>did Ollie have to do at lunchtime for </a:t>
            </a:r>
          </a:p>
          <a:p>
            <a:pPr marL="342900" indent="-342900"/>
            <a:r>
              <a:rPr lang="en-US" altLang="zh-CN" sz="2400" dirty="0" smtClean="0">
                <a:latin typeface="Calibri" pitchFamily="34" charset="0"/>
              </a:rPr>
              <a:t>    five weeks?</a:t>
            </a:r>
          </a:p>
          <a:p>
            <a:pPr marL="342900" indent="-342900"/>
            <a:endParaRPr lang="en-US" altLang="zh-CN" sz="2400" dirty="0" smtClean="0">
              <a:latin typeface="Calibri" pitchFamily="34" charset="0"/>
            </a:endParaRPr>
          </a:p>
          <a:p>
            <a:pPr marL="342900" indent="-342900"/>
            <a:r>
              <a:rPr lang="en-US" altLang="zh-CN" sz="2400" dirty="0" smtClean="0">
                <a:latin typeface="Calibri" pitchFamily="34" charset="0"/>
              </a:rPr>
              <a:t>3. What did Ruby have to do every lunchtime?</a:t>
            </a:r>
          </a:p>
          <a:p>
            <a:pPr marL="342900" indent="-342900"/>
            <a:endParaRPr lang="en-US" altLang="zh-CN" sz="2400" dirty="0" smtClean="0">
              <a:latin typeface="Calibri" pitchFamily="34" charset="0"/>
            </a:endParaRPr>
          </a:p>
          <a:p>
            <a:pPr marL="342900" indent="-342900"/>
            <a:r>
              <a:rPr lang="en-US" altLang="zh-CN" sz="2400" dirty="0" smtClean="0">
                <a:latin typeface="Calibri" pitchFamily="34" charset="0"/>
              </a:rPr>
              <a:t>4. Why did Ruby find about her </a:t>
            </a:r>
            <a:r>
              <a:rPr lang="en-US" altLang="zh-CN" sz="2400" dirty="0" err="1" smtClean="0">
                <a:latin typeface="Calibri" pitchFamily="34" charset="0"/>
              </a:rPr>
              <a:t>maths</a:t>
            </a:r>
            <a:r>
              <a:rPr lang="en-US" altLang="zh-CN" sz="2400" dirty="0" smtClean="0">
                <a:latin typeface="Calibri" pitchFamily="34" charset="0"/>
              </a:rPr>
              <a:t>?</a:t>
            </a:r>
            <a:endParaRPr lang="en-US" altLang="zh-CN" sz="24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2214554"/>
            <a:ext cx="5975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Ollie Simmons.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3357562"/>
            <a:ext cx="8099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He was going to teach Ruby </a:t>
            </a:r>
            <a:r>
              <a:rPr lang="en-US" altLang="zh-CN" sz="2400" dirty="0" err="1" smtClean="0">
                <a:solidFill>
                  <a:srgbClr val="FF0000"/>
                </a:solidFill>
                <a:latin typeface="Calibri" pitchFamily="34" charset="0"/>
              </a:rPr>
              <a:t>maths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428860" y="35716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472" y="4071942"/>
            <a:ext cx="8099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She had to do </a:t>
            </a:r>
            <a:r>
              <a:rPr lang="en-US" altLang="zh-CN" sz="2400" dirty="0" err="1" smtClean="0">
                <a:solidFill>
                  <a:srgbClr val="FF0000"/>
                </a:solidFill>
                <a:latin typeface="Calibri" pitchFamily="34" charset="0"/>
              </a:rPr>
              <a:t>maths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10" y="4857760"/>
            <a:ext cx="8099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She found she could do </a:t>
            </a:r>
            <a:r>
              <a:rPr lang="en-US" altLang="zh-CN" sz="2400" dirty="0" err="1" smtClean="0">
                <a:solidFill>
                  <a:srgbClr val="FF0000"/>
                </a:solidFill>
                <a:latin typeface="Calibri" pitchFamily="34" charset="0"/>
              </a:rPr>
              <a:t>maths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 after all. 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54A3AD9D-1F3D-47AF-982D-C07AC5A6F729}"/>
              </a:ext>
            </a:extLst>
          </p:cNvPr>
          <p:cNvGrpSpPr/>
          <p:nvPr/>
        </p:nvGrpSpPr>
        <p:grpSpPr>
          <a:xfrm>
            <a:off x="0" y="5500701"/>
            <a:ext cx="6429388" cy="1214446"/>
            <a:chOff x="36810" y="4944448"/>
            <a:chExt cx="7286644" cy="1243803"/>
          </a:xfrm>
        </p:grpSpPr>
        <p:sp>
          <p:nvSpPr>
            <p:cNvPr id="15" name="圆角矩形 15">
              <a:extLst>
                <a:ext uri="{FF2B5EF4-FFF2-40B4-BE49-F238E27FC236}">
                  <a16:creationId xmlns="" xmlns:a16="http://schemas.microsoft.com/office/drawing/2014/main" id="{32690C46-0078-4546-8FF1-E1AF5CB6C494}"/>
                </a:ext>
              </a:extLst>
            </p:cNvPr>
            <p:cNvSpPr/>
            <p:nvPr/>
          </p:nvSpPr>
          <p:spPr>
            <a:xfrm>
              <a:off x="1108348" y="5090779"/>
              <a:ext cx="6215106" cy="941626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400" dirty="0" smtClean="0">
                  <a:latin typeface="Calibri" pitchFamily="34" charset="0"/>
                </a:rPr>
                <a:t>What do you think Ruby learnt </a:t>
              </a:r>
              <a:r>
                <a:rPr lang="en-US" altLang="zh-CN" sz="2400" dirty="0" smtClean="0">
                  <a:latin typeface="Calibri" pitchFamily="34" charset="0"/>
                </a:rPr>
                <a:t>from </a:t>
              </a:r>
              <a:r>
                <a:rPr lang="en-US" altLang="zh-CN" sz="2400" dirty="0" smtClean="0">
                  <a:latin typeface="Calibri" pitchFamily="34" charset="0"/>
                </a:rPr>
                <a:t>this? </a:t>
              </a:r>
            </a:p>
            <a:p>
              <a:r>
                <a:rPr lang="en-US" altLang="zh-CN" sz="2400" dirty="0" smtClean="0">
                  <a:latin typeface="Calibri" pitchFamily="34" charset="0"/>
                </a:rPr>
                <a:t>What do you think Ollie learnt?</a:t>
              </a:r>
              <a:endParaRPr lang="zh-CN" alt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16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="" xmlns:a16="http://schemas.microsoft.com/office/drawing/2014/main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243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9004" y="1571612"/>
            <a:ext cx="1460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86124"/>
            <a:ext cx="23903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553752"/>
            <a:ext cx="1071570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274" y="5000636"/>
            <a:ext cx="24074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9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se2-mm.cn.bing.net/th?id=OIP.IWQ8LT53LQmmMN8UFXp4WQHaH6&amp;w=190&amp;h=195&amp;c=7&amp;o=5&amp;pid=1.7"/>
          <p:cNvPicPr>
            <a:picLocks noChangeAspect="1" noChangeArrowheads="1"/>
          </p:cNvPicPr>
          <p:nvPr/>
        </p:nvPicPr>
        <p:blipFill>
          <a:blip r:embed="rId3"/>
          <a:srcRect b="11538"/>
          <a:stretch>
            <a:fillRect/>
          </a:stretch>
        </p:blipFill>
        <p:spPr bwMode="auto">
          <a:xfrm rot="624288">
            <a:off x="7354139" y="138080"/>
            <a:ext cx="1666906" cy="151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4904942F-BFBB-4C2B-875B-722E844C4D30}"/>
              </a:ext>
            </a:extLst>
          </p:cNvPr>
          <p:cNvSpPr/>
          <p:nvPr/>
        </p:nvSpPr>
        <p:spPr>
          <a:xfrm>
            <a:off x="1004289" y="3135436"/>
            <a:ext cx="3075831" cy="12971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noProof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Ollie and Ruby helped each toher before the principal talked</a:t>
            </a:r>
            <a:endParaRPr lang="en-US" altLang="zh-CN" sz="2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C590F809-45E0-49B1-A5A7-5065A5D268BF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3010093"/>
            <a:ext cx="444223" cy="51128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92CC233A-CC6B-4018-B8F7-82D7EC674C81}"/>
              </a:ext>
            </a:extLst>
          </p:cNvPr>
          <p:cNvCxnSpPr>
            <a:cxnSpLocks/>
          </p:cNvCxnSpPr>
          <p:nvPr/>
        </p:nvCxnSpPr>
        <p:spPr>
          <a:xfrm flipV="1">
            <a:off x="3811230" y="3025610"/>
            <a:ext cx="495257" cy="40339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DBDC5CA1-30CE-445F-A0B7-171786D951CC}"/>
              </a:ext>
            </a:extLst>
          </p:cNvPr>
          <p:cNvCxnSpPr>
            <a:cxnSpLocks/>
          </p:cNvCxnSpPr>
          <p:nvPr/>
        </p:nvCxnSpPr>
        <p:spPr>
          <a:xfrm flipH="1" flipV="1">
            <a:off x="2428860" y="2428868"/>
            <a:ext cx="1" cy="71454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86BEB4BF-86FC-4F96-AEB1-B5D5136ADF38}"/>
              </a:ext>
            </a:extLst>
          </p:cNvPr>
          <p:cNvSpPr/>
          <p:nvPr/>
        </p:nvSpPr>
        <p:spPr>
          <a:xfrm>
            <a:off x="5158234" y="3067918"/>
            <a:ext cx="3075831" cy="12971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Ollie and Ruby helped each other after the principal talked</a:t>
            </a:r>
            <a:endParaRPr lang="en-US" altLang="zh-CN" sz="2000" noProof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8C71C362-E5B6-4F67-B487-3C1FD9F3F391}"/>
              </a:ext>
            </a:extLst>
          </p:cNvPr>
          <p:cNvCxnSpPr>
            <a:cxnSpLocks/>
          </p:cNvCxnSpPr>
          <p:nvPr/>
        </p:nvCxnSpPr>
        <p:spPr>
          <a:xfrm flipH="1" flipV="1">
            <a:off x="4837513" y="2942575"/>
            <a:ext cx="444223" cy="51128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E77C020B-7151-4615-934F-4CEC37326422}"/>
              </a:ext>
            </a:extLst>
          </p:cNvPr>
          <p:cNvCxnSpPr>
            <a:cxnSpLocks/>
          </p:cNvCxnSpPr>
          <p:nvPr/>
        </p:nvCxnSpPr>
        <p:spPr>
          <a:xfrm flipV="1">
            <a:off x="7965175" y="2958092"/>
            <a:ext cx="495257" cy="40339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BEE73A4D-9B2F-408E-81F5-711EB7BA8AFF}"/>
              </a:ext>
            </a:extLst>
          </p:cNvPr>
          <p:cNvCxnSpPr>
            <a:cxnSpLocks/>
          </p:cNvCxnSpPr>
          <p:nvPr/>
        </p:nvCxnSpPr>
        <p:spPr>
          <a:xfrm flipH="1" flipV="1">
            <a:off x="6727972" y="2353591"/>
            <a:ext cx="1" cy="71454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4904942F-BFBB-4C2B-875B-722E844C4D30}"/>
              </a:ext>
            </a:extLst>
          </p:cNvPr>
          <p:cNvSpPr/>
          <p:nvPr/>
        </p:nvSpPr>
        <p:spPr>
          <a:xfrm>
            <a:off x="1000100" y="3143248"/>
            <a:ext cx="3075831" cy="12971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Ollie and Ruby helped each other before the principal talked</a:t>
            </a:r>
            <a:endParaRPr lang="en-US" altLang="zh-CN" sz="2600" noProof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85720" y="428604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complete the mind-map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of the story</a:t>
            </a:r>
            <a:endParaRPr lang="zh-CN" alt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14884"/>
            <a:ext cx="1357322" cy="15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14884"/>
            <a:ext cx="23903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059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n-US" altLang="zh-CN" dirty="0" smtClean="0"/>
              <a:t>Based on the mind-map, introduce the story </a:t>
            </a:r>
            <a:r>
              <a:rPr lang="en-US" altLang="zh-CN" i="1" dirty="0" smtClean="0">
                <a:solidFill>
                  <a:srgbClr val="7030A0"/>
                </a:solidFill>
              </a:rPr>
              <a:t>Ollie and Ruby</a:t>
            </a:r>
            <a:r>
              <a:rPr lang="en-US" altLang="zh-CN" dirty="0" smtClean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zh-CN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zh-CN" dirty="0" smtClean="0"/>
              <a:t>2. Share how Ollie and Ruby changed and what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zh-CN" dirty="0" smtClean="0"/>
              <a:t>    they could learn from the experience.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0572"/>
          <a:stretch>
            <a:fillRect/>
          </a:stretch>
        </p:blipFill>
        <p:spPr>
          <a:xfrm>
            <a:off x="6429388" y="4857760"/>
            <a:ext cx="2428892" cy="159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428860" y="571480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Discuss in groups  </a:t>
            </a:r>
            <a:endParaRPr lang="zh-CN" alt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2643174" y="285728"/>
            <a:ext cx="3357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Reading circle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3BB7EE38-D8E2-4FFF-BF56-9F0AB6936E02}"/>
              </a:ext>
            </a:extLst>
          </p:cNvPr>
          <p:cNvSpPr txBox="1"/>
          <p:nvPr/>
        </p:nvSpPr>
        <p:spPr>
          <a:xfrm>
            <a:off x="571472" y="928670"/>
            <a:ext cx="88201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en-US" sz="3200" b="1" dirty="0" smtClean="0"/>
              <a:t>Tasks for different characters.</a:t>
            </a:r>
            <a:endParaRPr lang="zh-CN" altLang="en-US" sz="3200" dirty="0"/>
          </a:p>
        </p:txBody>
      </p:sp>
      <p:pic>
        <p:nvPicPr>
          <p:cNvPr id="11266" name="Picture 2" descr="reading circle  的图像结果"/>
          <p:cNvPicPr>
            <a:picLocks noChangeAspect="1" noChangeArrowheads="1"/>
          </p:cNvPicPr>
          <p:nvPr/>
        </p:nvPicPr>
        <p:blipFill>
          <a:blip r:embed="rId3"/>
          <a:srcRect b="8730"/>
          <a:stretch>
            <a:fillRect/>
          </a:stretch>
        </p:blipFill>
        <p:spPr bwMode="auto">
          <a:xfrm>
            <a:off x="7948584" y="5572140"/>
            <a:ext cx="1195416" cy="1158487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348" y="1571612"/>
          <a:ext cx="7429552" cy="4000528"/>
        </p:xfrm>
        <a:graphic>
          <a:graphicData uri="http://schemas.openxmlformats.org/drawingml/2006/table">
            <a:tbl>
              <a:tblPr/>
              <a:tblGrid>
                <a:gridCol w="2193667"/>
                <a:gridCol w="5235885"/>
              </a:tblGrid>
              <a:tr h="836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+mn-lt"/>
                          <a:ea typeface="宋体"/>
                          <a:cs typeface="SimHei"/>
                        </a:rPr>
                        <a:t>Sentence </a:t>
                      </a:r>
                      <a:r>
                        <a:rPr lang="en-US" sz="1400" kern="0" dirty="0">
                          <a:latin typeface="+mn-lt"/>
                          <a:ea typeface="宋体"/>
                          <a:cs typeface="SimHei"/>
                        </a:rPr>
                        <a:t>Master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宋体"/>
                          <a:cs typeface="SimHei"/>
                        </a:rPr>
                        <a:t>Share some impressive or expressive sentences from the book with group members and tell the reason.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8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1300"/>
                        </a:spcAft>
                      </a:pPr>
                      <a:r>
                        <a:rPr lang="en-US" sz="1400" kern="0">
                          <a:latin typeface="+mn-lt"/>
                          <a:ea typeface="宋体"/>
                          <a:cs typeface="SimHei"/>
                        </a:rPr>
                        <a:t>Character Analyzer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宋体"/>
                          <a:cs typeface="SimHei"/>
                        </a:rPr>
                        <a:t>Analyze </a:t>
                      </a:r>
                      <a:r>
                        <a:rPr lang="en-US" sz="1400" kern="100" dirty="0">
                          <a:latin typeface="+mn-lt"/>
                          <a:ea typeface="宋体"/>
                          <a:cs typeface="SimHei"/>
                        </a:rPr>
                        <a:t>some main characters with both descriptive words and supporting details from the book.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4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130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宋体"/>
                          <a:cs typeface="SimHei"/>
                        </a:rPr>
                        <a:t>Theme </a:t>
                      </a:r>
                      <a:r>
                        <a:rPr lang="en-US" sz="1400" kern="100" dirty="0">
                          <a:latin typeface="+mn-lt"/>
                          <a:ea typeface="宋体"/>
                          <a:cs typeface="SimHei"/>
                        </a:rPr>
                        <a:t>Analyzer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宋体"/>
                          <a:cs typeface="SimHei"/>
                        </a:rPr>
                        <a:t>Analyze </a:t>
                      </a:r>
                      <a:r>
                        <a:rPr lang="en-US" sz="1400" kern="100" dirty="0">
                          <a:latin typeface="+mn-lt"/>
                          <a:ea typeface="宋体"/>
                          <a:cs typeface="SimHei"/>
                        </a:rPr>
                        <a:t>the theme and tell the </a:t>
                      </a:r>
                      <a:r>
                        <a:rPr lang="en-US" sz="1400" kern="100" dirty="0" smtClean="0">
                          <a:latin typeface="+mn-lt"/>
                          <a:ea typeface="宋体"/>
                          <a:cs typeface="SimHei"/>
                        </a:rPr>
                        <a:t>writer’s </a:t>
                      </a:r>
                      <a:r>
                        <a:rPr lang="en-US" sz="1400" kern="100" dirty="0">
                          <a:latin typeface="+mn-lt"/>
                          <a:ea typeface="宋体"/>
                          <a:cs typeface="SimHei"/>
                        </a:rPr>
                        <a:t>purpose.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1300"/>
                        </a:spcAft>
                      </a:pPr>
                      <a:r>
                        <a:rPr lang="en-US" sz="1400" kern="0">
                          <a:latin typeface="+mn-lt"/>
                          <a:ea typeface="宋体"/>
                          <a:cs typeface="SimHei"/>
                        </a:rPr>
                        <a:t>Moral Master</a:t>
                      </a:r>
                      <a:endParaRPr lang="zh-CN" sz="1400" kern="10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+mn-lt"/>
                          <a:ea typeface="宋体"/>
                          <a:cs typeface="SimHei"/>
                        </a:rPr>
                        <a:t>Find </a:t>
                      </a:r>
                      <a:r>
                        <a:rPr lang="en-US" sz="1400" kern="0" dirty="0">
                          <a:latin typeface="+mn-lt"/>
                          <a:ea typeface="宋体"/>
                          <a:cs typeface="SimHei"/>
                        </a:rPr>
                        <a:t>more ways to help Ruby.</a:t>
                      </a:r>
                      <a:endParaRPr lang="zh-CN" sz="1400" kern="100" dirty="0">
                        <a:latin typeface="+mn-lt"/>
                        <a:ea typeface="宋体"/>
                        <a:cs typeface="SimHei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0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477</Words>
  <Application>Microsoft Office PowerPoint</Application>
  <PresentationFormat>全屏显示(4:3)</PresentationFormat>
  <Paragraphs>86</Paragraphs>
  <Slides>12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fltrp</cp:lastModifiedBy>
  <cp:revision>160</cp:revision>
  <dcterms:created xsi:type="dcterms:W3CDTF">2013-10-22T06:28:28Z</dcterms:created>
  <dcterms:modified xsi:type="dcterms:W3CDTF">2019-01-17T01:24:07Z</dcterms:modified>
</cp:coreProperties>
</file>