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4" r:id="rId11"/>
    <p:sldId id="296" r:id="rId12"/>
    <p:sldId id="295" r:id="rId13"/>
    <p:sldId id="292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850"/>
    <a:srgbClr val="FFAA2D"/>
    <a:srgbClr val="FF4791"/>
    <a:srgbClr val="FF0066"/>
    <a:srgbClr val="FF66FF"/>
    <a:srgbClr val="FF9900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83" d="100"/>
          <a:sy n="83" d="100"/>
        </p:scale>
        <p:origin x="-144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5F05D55-E006-48E7-95D0-4E3F59A2751F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3521180-0131-439B-A12F-3F6D7D53DD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34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0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3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1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0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62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03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11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2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23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4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2D8F-9590-484A-9789-4A7A751CC8E4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0830-6A29-4F78-9B13-51F8B62283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F2C0-357D-48EC-8A86-C87AFE204C97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B5AA-B9CB-4F98-B5D9-EDE4828401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AF49-C39E-4B6D-B655-F5A5B1156E8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FDCF-5E12-4108-A743-F5FB19A3C7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C4C-F835-4E28-AD81-0B8024BE436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CCB9-694D-47BE-9847-641635E45E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9829-91D5-4321-B275-94BC01A6CF46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E5BF-D2EB-4ECC-A21D-F75AA3235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07A6-76F8-4220-AC3B-005FD237182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F7E0-82BA-4075-A30E-6B62B8CCC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5487-AB50-40BE-89AD-96B2AABF342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14CA-1625-4C5B-B08D-C148F7487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9605-FCC0-45D0-A964-20DD3CC14256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936A-49BD-4200-BEEC-560CB6488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59CC-8282-4448-BA7F-564E5E9EB8B2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BE79-E947-48F1-8A27-78DD4A57BA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B9E3-1FC5-49E4-90E5-5C5ADFF79AB4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D2D4-0BE5-4585-BA8F-17FCDE65D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B4DA-489B-447E-B1CF-57D547B88A9A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CA1-CB30-4969-ABDC-E1EC17AA4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A3A5A3-DE9C-4548-AD0F-6E134F72C622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72310D-C9D0-4E15-98FC-6B0CB9D62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42910" y="1214422"/>
            <a:ext cx="835824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i="1" noProof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+mj-lt"/>
                <a:ea typeface="+mj-ea"/>
                <a:cs typeface="+mj-cs"/>
              </a:rPr>
              <a:t>Bossy Cousin Kate</a:t>
            </a:r>
            <a:endParaRPr lang="zh-CN" altLang="en-US" sz="6600" b="1" i="1" noProof="1">
              <a:solidFill>
                <a:srgbClr val="FF0000"/>
              </a:solid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0A3A82D-BBCF-48D6-A296-1C19C8F6D3F6}"/>
              </a:ext>
            </a:extLst>
          </p:cNvPr>
          <p:cNvSpPr/>
          <p:nvPr/>
        </p:nvSpPr>
        <p:spPr>
          <a:xfrm>
            <a:off x="-3203848" y="216516"/>
            <a:ext cx="9144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sunset" dir="t">
                <a:rot lat="0" lon="0" rev="0"/>
              </a:lightRig>
            </a:scene3d>
            <a:sp3d>
              <a:bevelT w="0" h="0"/>
              <a:bevelB w="0" h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多维阅读第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14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级</a:t>
            </a:r>
            <a:endParaRPr lang="en-US" altLang="zh-C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3500" dist="38100" dir="2700000" algn="tl" rotWithShape="0">
                  <a:prstClr val="black">
                    <a:alpha val="51000"/>
                  </a:prstClr>
                </a:outerShdw>
              </a:effectLst>
              <a:latin typeface="Arial Black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6000792" cy="37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for deeper meaning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8194" name="Picture 2" descr="https://timgsa.baidu.com/timg?image&amp;quality=80&amp;size=b9999_10000&amp;sec=1535733661059&amp;di=0676da3382cb2832badde2dd89011d4d&amp;imgtype=0&amp;src=http%3A%2F%2Fimgsrc.baidu.com%2Fimgad%2Fpic%2Fitem%2F91529822720e0cf3af03c50e0046f21fbf09aa4b.jpg">
            <a:extLst>
              <a:ext uri="{FF2B5EF4-FFF2-40B4-BE49-F238E27FC236}">
                <a16:creationId xmlns="" xmlns:a16="http://schemas.microsoft.com/office/drawing/2014/main" id="{83323279-3109-4C5E-AC1B-C4FB8C924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5901" r="7961" b="5901"/>
          <a:stretch/>
        </p:blipFill>
        <p:spPr bwMode="auto">
          <a:xfrm>
            <a:off x="7614261" y="0"/>
            <a:ext cx="1529739" cy="15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041802"/>
            <a:ext cx="6623069" cy="581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84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Role play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11266" name="Picture 2" descr="https://timgsa.baidu.com/timg?image&amp;quality=80&amp;size=b9999_10000&amp;sec=1535734307429&amp;di=a0267d0563e1b5f128fb6cd28d30f09e&amp;imgtype=0&amp;src=http%3A%2F%2Fpic26.photophoto.cn%2F20130109%2F0009021117764079_b.jpg">
            <a:extLst>
              <a:ext uri="{FF2B5EF4-FFF2-40B4-BE49-F238E27FC236}">
                <a16:creationId xmlns="" xmlns:a16="http://schemas.microsoft.com/office/drawing/2014/main" id="{7B74A410-363A-40C4-A6F2-1319B3AAC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9" b="25850"/>
          <a:stretch/>
        </p:blipFill>
        <p:spPr bwMode="auto">
          <a:xfrm>
            <a:off x="6944762" y="0"/>
            <a:ext cx="201972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2B8A556A-2BDC-477B-911C-12F00EA55DE1}"/>
              </a:ext>
            </a:extLst>
          </p:cNvPr>
          <p:cNvSpPr txBox="1"/>
          <p:nvPr/>
        </p:nvSpPr>
        <p:spPr>
          <a:xfrm>
            <a:off x="432370" y="1919734"/>
            <a:ext cx="88201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3200" dirty="0">
                <a:solidFill>
                  <a:srgbClr val="008000"/>
                </a:solidFill>
                <a:latin typeface="Calibri" pitchFamily="34" charset="0"/>
              </a:rPr>
              <a:t>Imagine Kate’s cousins refused to help her do the </a:t>
            </a:r>
          </a:p>
          <a:p>
            <a:pPr marL="342900" indent="-342900"/>
            <a:r>
              <a:rPr lang="en-US" altLang="zh-CN" sz="3200" dirty="0">
                <a:solidFill>
                  <a:srgbClr val="008000"/>
                </a:solidFill>
                <a:latin typeface="Calibri" pitchFamily="34" charset="0"/>
              </a:rPr>
              <a:t>housework, what would the story be like?</a:t>
            </a:r>
            <a:endParaRPr lang="en-US" altLang="zh-CN" sz="32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1704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714752"/>
            <a:ext cx="17650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714752"/>
            <a:ext cx="183095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86190"/>
            <a:ext cx="1771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4103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203848" y="620688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Summary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9218" name="Picture 2" descr="https://timgsa.baidu.com/timg?image&amp;quality=80&amp;size=b9999_10000&amp;sec=1535734198566&amp;di=5bcc0b76de624892647ebdd2a790b25c&amp;imgtype=0&amp;src=http%3A%2F%2Fpic.58pic.com%2F58pic%2F14%2F64%2F28%2F31V58PIC4dY_1024.jpg">
            <a:extLst>
              <a:ext uri="{FF2B5EF4-FFF2-40B4-BE49-F238E27FC236}">
                <a16:creationId xmlns="" xmlns:a16="http://schemas.microsoft.com/office/drawing/2014/main" id="{52013DDB-50E5-426F-8DB0-0C39D992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7321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820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600" dirty="0">
                <a:solidFill>
                  <a:srgbClr val="008000"/>
                </a:solidFill>
                <a:latin typeface="Calibri" pitchFamily="34" charset="0"/>
              </a:rPr>
              <a:t>Write down how we </a:t>
            </a:r>
            <a:r>
              <a:rPr lang="en-US" altLang="zh-CN" sz="3600">
                <a:solidFill>
                  <a:srgbClr val="008000"/>
                </a:solidFill>
                <a:latin typeface="Calibri" pitchFamily="34" charset="0"/>
              </a:rPr>
              <a:t>can </a:t>
            </a:r>
            <a:r>
              <a:rPr lang="en-US" altLang="zh-CN" sz="3600" smtClean="0">
                <a:solidFill>
                  <a:srgbClr val="008000"/>
                </a:solidFill>
                <a:latin typeface="Calibri" pitchFamily="34" charset="0"/>
              </a:rPr>
              <a:t>get </a:t>
            </a:r>
            <a:r>
              <a:rPr lang="en-US" altLang="zh-CN" sz="3600" dirty="0">
                <a:solidFill>
                  <a:srgbClr val="008000"/>
                </a:solidFill>
                <a:latin typeface="Calibri" pitchFamily="34" charset="0"/>
              </a:rPr>
              <a:t>on well with our cousins.</a:t>
            </a:r>
            <a:endParaRPr lang="en-US" altLang="zh-CN" sz="36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Homework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A8F9952D-7920-46AA-AE1E-CF54F8AAEE87}"/>
              </a:ext>
            </a:extLst>
          </p:cNvPr>
          <p:cNvSpPr txBox="1"/>
          <p:nvPr/>
        </p:nvSpPr>
        <p:spPr>
          <a:xfrm>
            <a:off x="395536" y="3356992"/>
            <a:ext cx="882015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600" dirty="0">
                <a:solidFill>
                  <a:srgbClr val="008000"/>
                </a:solidFill>
                <a:latin typeface="Calibri" pitchFamily="34" charset="0"/>
              </a:rPr>
              <a:t>Write down what might happen to Kate after her cousins leave her home.</a:t>
            </a:r>
            <a:endParaRPr lang="en-US" altLang="zh-CN" sz="36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7170" name="Picture 2" descr="https://timgsa.baidu.com/timg?image&amp;quality=80&amp;size=b9999_10000&amp;sec=1535733430220&amp;di=9db38923fe28dc7ffc46256ce465f681&amp;imgtype=0&amp;src=http%3A%2F%2F8.pic.pc6.com%2Fup%2F2016-7%2F2016761527270971980.png">
            <a:extLst>
              <a:ext uri="{FF2B5EF4-FFF2-40B4-BE49-F238E27FC236}">
                <a16:creationId xmlns="" xmlns:a16="http://schemas.microsoft.com/office/drawing/2014/main" id="{8E162A99-7849-4163-A9D1-C718F922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80421"/>
            <a:ext cx="1748753" cy="17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7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>
            <a:extLst>
              <a:ext uri="{FF2B5EF4-FFF2-40B4-BE49-F238E27FC236}">
                <a16:creationId xmlns="" xmlns:a16="http://schemas.microsoft.com/office/drawing/2014/main" id="{295B3B48-2F0B-4A0F-825E-A5D3E0D86D36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58195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Answer some questions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8" name="内容占位符 4">
            <a:extLst>
              <a:ext uri="{FF2B5EF4-FFF2-40B4-BE49-F238E27FC236}">
                <a16:creationId xmlns="" xmlns:a16="http://schemas.microsoft.com/office/drawing/2014/main" id="{88D0D870-5AA6-4C3F-99A5-D8B33CE5E3D2}"/>
              </a:ext>
            </a:extLst>
          </p:cNvPr>
          <p:cNvSpPr txBox="1">
            <a:spLocks/>
          </p:cNvSpPr>
          <p:nvPr/>
        </p:nvSpPr>
        <p:spPr bwMode="auto">
          <a:xfrm>
            <a:off x="6072198" y="2857496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内容占位符 4">
            <a:extLst>
              <a:ext uri="{FF2B5EF4-FFF2-40B4-BE49-F238E27FC236}">
                <a16:creationId xmlns="" xmlns:a16="http://schemas.microsoft.com/office/drawing/2014/main" id="{88D0D870-5AA6-4C3F-99A5-D8B33CE5E3D2}"/>
              </a:ext>
            </a:extLst>
          </p:cNvPr>
          <p:cNvSpPr txBox="1">
            <a:spLocks/>
          </p:cNvSpPr>
          <p:nvPr/>
        </p:nvSpPr>
        <p:spPr bwMode="auto">
          <a:xfrm>
            <a:off x="785786" y="4714860"/>
            <a:ext cx="7429552" cy="19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/>
            <a:r>
              <a:rPr lang="en-US" altLang="zh-CN" sz="2400" b="1" dirty="0" smtClean="0">
                <a:solidFill>
                  <a:schemeClr val="tx1"/>
                </a:solidFill>
              </a:rPr>
              <a:t>1. What’s the title?</a:t>
            </a:r>
          </a:p>
          <a:p>
            <a:pPr marL="514350" indent="-514350" algn="l"/>
            <a:r>
              <a:rPr lang="en-US" altLang="zh-CN" sz="2400" b="1" dirty="0" smtClean="0">
                <a:solidFill>
                  <a:schemeClr val="tx1"/>
                </a:solidFill>
              </a:rPr>
              <a:t>2. What’s the meaning of “bossy”? 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altLang="zh-CN" sz="2400" b="1" dirty="0" smtClean="0">
                <a:solidFill>
                  <a:schemeClr val="tx1"/>
                </a:solidFill>
              </a:rPr>
              <a:t>3. How many characters are there? And who are they?</a:t>
            </a:r>
          </a:p>
          <a:p>
            <a:pPr marL="514350" indent="-514350" algn="l"/>
            <a:r>
              <a:rPr lang="en-US" altLang="zh-CN" sz="2400" b="1" dirty="0" smtClean="0">
                <a:solidFill>
                  <a:schemeClr val="tx1"/>
                </a:solidFill>
              </a:rPr>
              <a:t>4. What </a:t>
            </a:r>
            <a:r>
              <a:rPr lang="en-US" altLang="zh-CN" sz="2400" b="1" dirty="0">
                <a:solidFill>
                  <a:schemeClr val="tx1"/>
                </a:solidFill>
              </a:rPr>
              <a:t>do you think might happen to them?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5643602" cy="354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104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>
            <a:extLst>
              <a:ext uri="{FF2B5EF4-FFF2-40B4-BE49-F238E27FC236}">
                <a16:creationId xmlns="" xmlns:a16="http://schemas.microsoft.com/office/drawing/2014/main" id="{306DB4C9-6D34-4B7E-838A-8047DF59B567}"/>
              </a:ext>
            </a:extLst>
          </p:cNvPr>
          <p:cNvSpPr txBox="1">
            <a:spLocks/>
          </p:cNvSpPr>
          <p:nvPr/>
        </p:nvSpPr>
        <p:spPr bwMode="auto">
          <a:xfrm>
            <a:off x="914400" y="642918"/>
            <a:ext cx="69437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Open the </a:t>
            </a:r>
            <a:r>
              <a:rPr lang="en-US" altLang="zh-CN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book </a:t>
            </a: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enjoy the reading time 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F64AAC8-BB97-4F82-B3AB-909AA794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9050"/>
          <a:stretch/>
        </p:blipFill>
        <p:spPr>
          <a:xfrm>
            <a:off x="342093" y="3429000"/>
            <a:ext cx="3588323" cy="2322465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35727295344&amp;di=fcb0d0b38b2b961ac38e1e1fc3aa46e5&amp;imgtype=0&amp;src=http%3A%2F%2Fimg02.tooopen.com%2Fimages%2F20160328%2Ftooopen_sy_157594281185.jpg">
            <a:extLst>
              <a:ext uri="{FF2B5EF4-FFF2-40B4-BE49-F238E27FC236}">
                <a16:creationId xmlns="" xmlns:a16="http://schemas.microsoft.com/office/drawing/2014/main" id="{0CD31120-59D7-4B71-B772-1A6E9034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5" y="2780928"/>
            <a:ext cx="3990653" cy="37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7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928670"/>
            <a:ext cx="8820150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2-3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</a:t>
            </a:r>
            <a:endParaRPr lang="en-US" altLang="zh-CN" sz="2800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the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1. What was Kate like?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What </a:t>
            </a:r>
            <a:r>
              <a:rPr lang="en-US" altLang="zh-CN" sz="2800" dirty="0" smtClean="0">
                <a:latin typeface="Calibri" pitchFamily="34" charset="0"/>
              </a:rPr>
              <a:t>trouble do Kate’s cousins have?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0866" y="2492375"/>
            <a:ext cx="647940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She was really bossy.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0866" y="3429000"/>
            <a:ext cx="97917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Their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trouble is that 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Kate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likes to get 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her own way.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4A3AD9D-1F3D-47AF-982D-C07AC5A6F729}"/>
              </a:ext>
            </a:extLst>
          </p:cNvPr>
          <p:cNvGrpSpPr/>
          <p:nvPr/>
        </p:nvGrpSpPr>
        <p:grpSpPr>
          <a:xfrm>
            <a:off x="36810" y="4653136"/>
            <a:ext cx="8495630" cy="1390108"/>
            <a:chOff x="36810" y="4944448"/>
            <a:chExt cx="8495630" cy="1390108"/>
          </a:xfrm>
        </p:grpSpPr>
        <p:sp>
          <p:nvSpPr>
            <p:cNvPr id="12" name="圆角矩形 15">
              <a:extLst>
                <a:ext uri="{FF2B5EF4-FFF2-40B4-BE49-F238E27FC236}">
                  <a16:creationId xmlns="" xmlns:a16="http://schemas.microsoft.com/office/drawing/2014/main" id="{32690C46-0078-4546-8FF1-E1AF5CB6C494}"/>
                </a:ext>
              </a:extLst>
            </p:cNvPr>
            <p:cNvSpPr/>
            <p:nvPr/>
          </p:nvSpPr>
          <p:spPr>
            <a:xfrm>
              <a:off x="1094928" y="5229200"/>
              <a:ext cx="7437512" cy="1055608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Why do you </a:t>
              </a:r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think Cousin Kate likes to get her own way?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 </a:t>
              </a:r>
              <a:endParaRPr lang="zh-CN" alt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="" xmlns:a16="http://schemas.microsoft.com/office/drawing/2014/main" id="{6AE568A9-8137-4E7B-88C5-B82B89C8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928670"/>
            <a:ext cx="1636121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9022" y="935420"/>
            <a:ext cx="16252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73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69" y="0"/>
            <a:ext cx="1717663" cy="18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388" y="908720"/>
            <a:ext cx="9505180" cy="611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4-13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the 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1. Why did Kate’s cousins have to do what she said?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What did Kate ask her cousins to do first?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3. What did Kate do while her cousins were working?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4. What did Kate ask her cousins to do next?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5. What happened when Kate’s cousins rushed </a:t>
            </a: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    out of the henhouse?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2060848"/>
            <a:ext cx="662473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Because they wanted to play the game.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2996952"/>
            <a:ext cx="845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She asked them to rake the leaves up.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812AF7CB-DB12-43C5-8799-976A48E3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789040"/>
            <a:ext cx="845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She sat on the ground and watched them.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7372A070-4F15-42E2-AE74-0ABFBEB9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633972"/>
            <a:ext cx="845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She asked them to get every egg under the hens.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FBA05B42-9733-4C8B-9588-86B0F201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930116"/>
            <a:ext cx="845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They fell over and broke the eggs.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7023" y="2214554"/>
            <a:ext cx="11769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2125" y="5143512"/>
            <a:ext cx="181190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15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857232"/>
            <a:ext cx="8820150" cy="39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14-17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answer </a:t>
            </a:r>
          </a:p>
          <a:p>
            <a:pPr marL="342900" indent="-342900"/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the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2800" dirty="0" smtClean="0">
                <a:latin typeface="Calibri" pitchFamily="34" charset="0"/>
              </a:rPr>
              <a:t>How </a:t>
            </a:r>
            <a:r>
              <a:rPr lang="en-US" altLang="zh-CN" sz="2800" dirty="0">
                <a:latin typeface="Calibri" pitchFamily="34" charset="0"/>
              </a:rPr>
              <a:t>did Kate’s mother feel </a:t>
            </a:r>
            <a:r>
              <a:rPr lang="en-US" altLang="zh-CN" sz="2800" dirty="0" smtClean="0">
                <a:latin typeface="Calibri" pitchFamily="34" charset="0"/>
              </a:rPr>
              <a:t>when </a:t>
            </a:r>
          </a:p>
          <a:p>
            <a:pPr marL="514350" indent="-514350"/>
            <a:r>
              <a:rPr lang="en-US" altLang="zh-CN" sz="2800" dirty="0" smtClean="0">
                <a:latin typeface="Calibri" pitchFamily="34" charset="0"/>
              </a:rPr>
              <a:t>       she knew the </a:t>
            </a:r>
            <a:r>
              <a:rPr lang="en-US" altLang="zh-CN" sz="2800" dirty="0">
                <a:latin typeface="Calibri" pitchFamily="34" charset="0"/>
              </a:rPr>
              <a:t>whole things?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What did Kate’s mother finally do?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2905125"/>
            <a:ext cx="6192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She was really cross.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2874" y="3915053"/>
            <a:ext cx="85311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She asked Kate to work for the computer game and 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gave it to Kate’s cousins to take home.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4A3AD9D-1F3D-47AF-982D-C07AC5A6F729}"/>
              </a:ext>
            </a:extLst>
          </p:cNvPr>
          <p:cNvGrpSpPr/>
          <p:nvPr/>
        </p:nvGrpSpPr>
        <p:grpSpPr>
          <a:xfrm>
            <a:off x="108818" y="5013176"/>
            <a:ext cx="8495630" cy="1390108"/>
            <a:chOff x="36810" y="4944448"/>
            <a:chExt cx="8495630" cy="1390108"/>
          </a:xfrm>
        </p:grpSpPr>
        <p:sp>
          <p:nvSpPr>
            <p:cNvPr id="12" name="圆角矩形 15">
              <a:extLst>
                <a:ext uri="{FF2B5EF4-FFF2-40B4-BE49-F238E27FC236}">
                  <a16:creationId xmlns="" xmlns:a16="http://schemas.microsoft.com/office/drawing/2014/main" id="{32690C46-0078-4546-8FF1-E1AF5CB6C494}"/>
                </a:ext>
              </a:extLst>
            </p:cNvPr>
            <p:cNvSpPr/>
            <p:nvPr/>
          </p:nvSpPr>
          <p:spPr>
            <a:xfrm>
              <a:off x="1094928" y="5229200"/>
              <a:ext cx="7437512" cy="1055608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Do you </a:t>
              </a:r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think what happened in the end was </a:t>
              </a:r>
              <a:r>
                <a:rPr lang="en-US" altLang="zh-CN" sz="2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right? </a:t>
              </a:r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Why or why not?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 </a:t>
              </a:r>
              <a:endParaRPr lang="zh-CN" alt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="" xmlns:a16="http://schemas.microsoft.com/office/drawing/2014/main" id="{6AE568A9-8137-4E7B-88C5-B82B89C8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928670"/>
            <a:ext cx="3168406" cy="207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19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000109"/>
            <a:ext cx="8820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Complete the mind-map of the story.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for detailed information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3074" name="Picture 2" descr="https://timgsa.baidu.com/timg?image&amp;quality=80&amp;size=b9999_10000&amp;sec=1535731874574&amp;di=fb700351419b53d2f4dd16f30f19207a&amp;imgtype=0&amp;src=http%3A%2F%2Fimg.esoyu.com%2Fico%2F201805%2F01100642_e5d3e62959.png">
            <a:extLst>
              <a:ext uri="{FF2B5EF4-FFF2-40B4-BE49-F238E27FC236}">
                <a16:creationId xmlns="" xmlns:a16="http://schemas.microsoft.com/office/drawing/2014/main" id="{1A6A55A8-CE9D-4A05-8802-0D03685C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2" y="99307"/>
            <a:ext cx="1430288" cy="14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4904942F-BFBB-4C2B-875B-722E844C4D30}"/>
              </a:ext>
            </a:extLst>
          </p:cNvPr>
          <p:cNvSpPr/>
          <p:nvPr/>
        </p:nvSpPr>
        <p:spPr>
          <a:xfrm>
            <a:off x="1004289" y="3135436"/>
            <a:ext cx="3075831" cy="12971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00" noProof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altLang="zh-CN" sz="2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Kate’s mother got home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C590F809-45E0-49B1-A5A7-5065A5D268BF}"/>
              </a:ext>
            </a:extLst>
          </p:cNvPr>
          <p:cNvCxnSpPr>
            <a:cxnSpLocks/>
          </p:cNvCxnSpPr>
          <p:nvPr/>
        </p:nvCxnSpPr>
        <p:spPr>
          <a:xfrm flipH="1" flipV="1">
            <a:off x="683568" y="3010093"/>
            <a:ext cx="444223" cy="51128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="" xmlns:a16="http://schemas.microsoft.com/office/drawing/2014/main" id="{92CC233A-CC6B-4018-B8F7-82D7EC674C81}"/>
              </a:ext>
            </a:extLst>
          </p:cNvPr>
          <p:cNvCxnSpPr>
            <a:cxnSpLocks/>
          </p:cNvCxnSpPr>
          <p:nvPr/>
        </p:nvCxnSpPr>
        <p:spPr>
          <a:xfrm flipV="1">
            <a:off x="3811230" y="3025610"/>
            <a:ext cx="495257" cy="40339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DBDC5CA1-30CE-445F-A0B7-171786D951CC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2542204" y="2420888"/>
            <a:ext cx="1" cy="71454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86BEB4BF-86FC-4F96-AEB1-B5D5136ADF38}"/>
              </a:ext>
            </a:extLst>
          </p:cNvPr>
          <p:cNvSpPr/>
          <p:nvPr/>
        </p:nvSpPr>
        <p:spPr>
          <a:xfrm>
            <a:off x="5158234" y="3067918"/>
            <a:ext cx="3075831" cy="12971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00" noProof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altLang="zh-CN" sz="2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Kate’s mother got home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="" xmlns:a16="http://schemas.microsoft.com/office/drawing/2014/main" id="{8C71C362-E5B6-4F67-B487-3C1FD9F3F391}"/>
              </a:ext>
            </a:extLst>
          </p:cNvPr>
          <p:cNvCxnSpPr>
            <a:cxnSpLocks/>
          </p:cNvCxnSpPr>
          <p:nvPr/>
        </p:nvCxnSpPr>
        <p:spPr>
          <a:xfrm flipH="1" flipV="1">
            <a:off x="4837513" y="2942575"/>
            <a:ext cx="444223" cy="51128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="" xmlns:a16="http://schemas.microsoft.com/office/drawing/2014/main" id="{E77C020B-7151-4615-934F-4CEC37326422}"/>
              </a:ext>
            </a:extLst>
          </p:cNvPr>
          <p:cNvCxnSpPr>
            <a:cxnSpLocks/>
          </p:cNvCxnSpPr>
          <p:nvPr/>
        </p:nvCxnSpPr>
        <p:spPr>
          <a:xfrm flipV="1">
            <a:off x="7965175" y="2958092"/>
            <a:ext cx="495257" cy="40339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="" xmlns:a16="http://schemas.microsoft.com/office/drawing/2014/main" id="{BEE73A4D-9B2F-408E-81F5-711EB7BA8AFF}"/>
              </a:ext>
            </a:extLst>
          </p:cNvPr>
          <p:cNvCxnSpPr>
            <a:cxnSpLocks/>
          </p:cNvCxnSpPr>
          <p:nvPr/>
        </p:nvCxnSpPr>
        <p:spPr>
          <a:xfrm flipH="1" flipV="1">
            <a:off x="6727972" y="2353591"/>
            <a:ext cx="1" cy="71454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714884"/>
            <a:ext cx="2786082" cy="174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714884"/>
            <a:ext cx="2656064" cy="170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059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370" y="1052736"/>
            <a:ext cx="91801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Put the pictures in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the right order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retell the story.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Retell the story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6146" name="Picture 2" descr="https://timgsa.baidu.com/timg?image&amp;quality=80&amp;size=b9999_10000&amp;sec=1535732610234&amp;di=4202e1b521c7d24c252139a51716acb4&amp;imgtype=0&amp;src=http%3A%2F%2Fpic34.photophoto.cn%2F20150304%2F0020033051903628_b.jpg">
            <a:extLst>
              <a:ext uri="{FF2B5EF4-FFF2-40B4-BE49-F238E27FC236}">
                <a16:creationId xmlns="" xmlns:a16="http://schemas.microsoft.com/office/drawing/2014/main" id="{9B7B56BC-2E69-4E7D-911E-D0180676E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5210" r="8300" b="7641"/>
          <a:stretch/>
        </p:blipFill>
        <p:spPr bwMode="auto">
          <a:xfrm>
            <a:off x="8287869" y="34384"/>
            <a:ext cx="856131" cy="10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FE4B7047-CCD7-4EB0-8E44-42E2C0485D8B}"/>
              </a:ext>
            </a:extLst>
          </p:cNvPr>
          <p:cNvCxnSpPr/>
          <p:nvPr/>
        </p:nvCxnSpPr>
        <p:spPr>
          <a:xfrm>
            <a:off x="1071538" y="3929066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A6CACC4B-4E73-4983-9678-39BDDD3FCD6F}"/>
              </a:ext>
            </a:extLst>
          </p:cNvPr>
          <p:cNvCxnSpPr/>
          <p:nvPr/>
        </p:nvCxnSpPr>
        <p:spPr>
          <a:xfrm>
            <a:off x="3428992" y="3929066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3EF0DF56-F352-422B-A3AE-4E78373ED528}"/>
              </a:ext>
            </a:extLst>
          </p:cNvPr>
          <p:cNvCxnSpPr/>
          <p:nvPr/>
        </p:nvCxnSpPr>
        <p:spPr>
          <a:xfrm>
            <a:off x="5500694" y="3857628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7363EABC-F494-427D-8840-11B9E7BE0078}"/>
              </a:ext>
            </a:extLst>
          </p:cNvPr>
          <p:cNvCxnSpPr/>
          <p:nvPr/>
        </p:nvCxnSpPr>
        <p:spPr>
          <a:xfrm>
            <a:off x="1071538" y="6357958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E31BB8B7-AEB2-44CE-8F36-A73FC4512552}"/>
              </a:ext>
            </a:extLst>
          </p:cNvPr>
          <p:cNvCxnSpPr/>
          <p:nvPr/>
        </p:nvCxnSpPr>
        <p:spPr>
          <a:xfrm>
            <a:off x="3428992" y="6286520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1A6EEAD0-8B7B-45FC-A6BF-2330EC901203}"/>
              </a:ext>
            </a:extLst>
          </p:cNvPr>
          <p:cNvCxnSpPr/>
          <p:nvPr/>
        </p:nvCxnSpPr>
        <p:spPr>
          <a:xfrm>
            <a:off x="5715008" y="6286520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25553"/>
            <a:ext cx="1717663" cy="18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8625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643050"/>
            <a:ext cx="1571636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643050"/>
            <a:ext cx="1714512" cy="173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4214818"/>
            <a:ext cx="1500198" cy="172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4143380"/>
            <a:ext cx="1357322" cy="173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373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378" y="2636912"/>
            <a:ext cx="882015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000" b="1" dirty="0" smtClean="0">
                <a:latin typeface="Adobe 繁黑體 Std B" pitchFamily="34" charset="-128"/>
                <a:ea typeface="Adobe 繁黑體 Std B" pitchFamily="34" charset="-128"/>
              </a:rPr>
              <a:t>1. Work </a:t>
            </a:r>
            <a:r>
              <a:rPr lang="en-US" altLang="zh-CN" sz="2000" b="1" dirty="0">
                <a:latin typeface="Adobe 繁黑體 Std B" pitchFamily="34" charset="-128"/>
                <a:ea typeface="Adobe 繁黑體 Std B" pitchFamily="34" charset="-128"/>
              </a:rPr>
              <a:t>in groups of </a:t>
            </a:r>
            <a:r>
              <a:rPr lang="en-US" altLang="zh-CN" sz="2000" b="1" dirty="0" smtClean="0">
                <a:latin typeface="Adobe 繁黑體 Std B" pitchFamily="34" charset="-128"/>
                <a:ea typeface="Adobe 繁黑體 Std B" pitchFamily="34" charset="-128"/>
              </a:rPr>
              <a:t>four.</a:t>
            </a:r>
            <a:endParaRPr lang="en-US" altLang="zh-CN" sz="2000" b="1" dirty="0">
              <a:latin typeface="Adobe 繁黑體 Std B" pitchFamily="34" charset="-128"/>
              <a:ea typeface="Adobe 繁黑體 Std B" pitchFamily="34" charset="-128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000" b="1" dirty="0" smtClean="0">
                <a:latin typeface="Adobe 繁黑體 Std B" pitchFamily="34" charset="-128"/>
                <a:ea typeface="Adobe 繁黑體 Std B" pitchFamily="34" charset="-128"/>
              </a:rPr>
              <a:t>2. Take </a:t>
            </a:r>
            <a:r>
              <a:rPr lang="en-US" altLang="zh-CN" sz="2000" b="1" dirty="0">
                <a:latin typeface="Adobe 繁黑體 Std B" pitchFamily="34" charset="-128"/>
                <a:ea typeface="Adobe 繁黑體 Std B" pitchFamily="34" charset="-128"/>
              </a:rPr>
              <a:t>your own challenges and answer your questions.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Adobe 繁黑體 Std B" pitchFamily="34" charset="-128"/>
                <a:ea typeface="Adobe 繁黑體 Std B" pitchFamily="34" charset="-128"/>
              </a:rPr>
              <a:t>3. Write </a:t>
            </a:r>
            <a:r>
              <a:rPr lang="en-US" altLang="zh-CN" sz="2000" b="1" dirty="0">
                <a:latin typeface="Adobe 繁黑體 Std B" pitchFamily="34" charset="-128"/>
                <a:ea typeface="Adobe 繁黑體 Std B" pitchFamily="34" charset="-128"/>
              </a:rPr>
              <a:t>down your answers in 5-8 minutes.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000" b="1" dirty="0" smtClean="0">
                <a:latin typeface="Adobe 繁黑體 Std B" pitchFamily="34" charset="-128"/>
                <a:ea typeface="Adobe 繁黑體 Std B" pitchFamily="34" charset="-128"/>
              </a:rPr>
              <a:t>4. Share </a:t>
            </a:r>
            <a:r>
              <a:rPr lang="en-US" altLang="zh-CN" sz="2000" b="1" dirty="0">
                <a:latin typeface="Adobe 繁黑體 Std B" pitchFamily="34" charset="-128"/>
                <a:ea typeface="Adobe 繁黑體 Std B" pitchFamily="34" charset="-128"/>
              </a:rPr>
              <a:t>your answer with others in your group.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="" xmlns:a16="http://schemas.microsoft.com/office/drawing/2014/main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57158" y="285728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for deeper meaning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8194" name="Picture 2" descr="https://timgsa.baidu.com/timg?image&amp;quality=80&amp;size=b9999_10000&amp;sec=1535733661059&amp;di=0676da3382cb2832badde2dd89011d4d&amp;imgtype=0&amp;src=http%3A%2F%2Fimgsrc.baidu.com%2Fimgad%2Fpic%2Fitem%2F91529822720e0cf3af03c50e0046f21fbf09aa4b.jpg">
            <a:extLst>
              <a:ext uri="{FF2B5EF4-FFF2-40B4-BE49-F238E27FC236}">
                <a16:creationId xmlns="" xmlns:a16="http://schemas.microsoft.com/office/drawing/2014/main" id="{83323279-3109-4C5E-AC1B-C4FB8C924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5901" r="7961" b="5901"/>
          <a:stretch/>
        </p:blipFill>
        <p:spPr bwMode="auto">
          <a:xfrm>
            <a:off x="6286512" y="4110680"/>
            <a:ext cx="2714613" cy="27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3BB7EE38-D8E2-4FFF-BF56-9F0AB6936E02}"/>
              </a:ext>
            </a:extLst>
          </p:cNvPr>
          <p:cNvSpPr txBox="1"/>
          <p:nvPr/>
        </p:nvSpPr>
        <p:spPr>
          <a:xfrm>
            <a:off x="648394" y="1268760"/>
            <a:ext cx="88201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Imagine you were </a:t>
            </a:r>
            <a:r>
              <a:rPr lang="en-US" altLang="zh-CN" sz="3200" b="1" dirty="0" smtClean="0">
                <a:solidFill>
                  <a:srgbClr val="008000"/>
                </a:solidFill>
                <a:latin typeface="Calibri" pitchFamily="34" charset="0"/>
              </a:rPr>
              <a:t>Kate, </a:t>
            </a:r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her cousins, </a:t>
            </a:r>
          </a:p>
          <a:p>
            <a:pPr marL="342900" indent="-342900"/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classmate and mother. </a:t>
            </a:r>
            <a:endParaRPr lang="en-US" altLang="zh-CN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460</Words>
  <Application>Microsoft Office PowerPoint</Application>
  <PresentationFormat>全屏显示(4:3)</PresentationFormat>
  <Paragraphs>81</Paragraphs>
  <Slides>13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fltrp</cp:lastModifiedBy>
  <cp:revision>128</cp:revision>
  <dcterms:created xsi:type="dcterms:W3CDTF">2013-10-22T06:28:28Z</dcterms:created>
  <dcterms:modified xsi:type="dcterms:W3CDTF">2019-01-17T00:56:13Z</dcterms:modified>
</cp:coreProperties>
</file>