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0" y="142852"/>
            <a:ext cx="295232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多维阅读第</a:t>
            </a:r>
            <a:r>
              <a:rPr lang="en-US" altLang="zh-CN" sz="2000" b="1" dirty="0" smtClean="0"/>
              <a:t>13</a:t>
            </a:r>
            <a:r>
              <a:rPr lang="zh-CN" altLang="en-US" sz="2000" b="1" dirty="0" smtClean="0"/>
              <a:t>级</a:t>
            </a:r>
            <a:endParaRPr lang="zh-CN" altLang="en-US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79078"/>
            <a:ext cx="8858312" cy="550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8838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1520" y="188640"/>
            <a:ext cx="316835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Free talk</a:t>
            </a:r>
            <a:endParaRPr lang="zh-CN" alt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5089"/>
            <a:ext cx="7683581" cy="586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59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1520" y="188640"/>
            <a:ext cx="316835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Think about</a:t>
            </a:r>
            <a:endParaRPr lang="zh-CN" alt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1. Why is the book titled </a:t>
            </a:r>
            <a:r>
              <a:rPr lang="en-US" altLang="zh-CN" sz="3200" i="1" dirty="0"/>
              <a:t>Born to Be Free</a:t>
            </a:r>
            <a:r>
              <a:rPr lang="en-US" altLang="zh-CN" sz="3200" dirty="0"/>
              <a:t>? </a:t>
            </a:r>
            <a:endParaRPr lang="zh-CN" altLang="zh-CN" sz="3200" dirty="0"/>
          </a:p>
          <a:p>
            <a:r>
              <a:rPr lang="en-US" altLang="zh-CN" sz="3200" dirty="0"/>
              <a:t>2. Why does the author write the book?</a:t>
            </a:r>
            <a:endParaRPr lang="zh-CN" altLang="zh-CN" sz="3200" dirty="0"/>
          </a:p>
          <a:p>
            <a:r>
              <a:rPr lang="en-US" altLang="zh-CN" sz="3200" dirty="0"/>
              <a:t>3. What can we do to protect animals?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xmlns="" val="37426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1520" y="188640"/>
            <a:ext cx="316835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Homework</a:t>
            </a:r>
            <a:endParaRPr lang="zh-CN" alt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5741" y="141277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●</a:t>
            </a:r>
            <a:r>
              <a:rPr lang="zh-CN" altLang="zh-CN" sz="3200" dirty="0" smtClean="0"/>
              <a:t>学生</a:t>
            </a:r>
            <a:r>
              <a:rPr lang="zh-CN" altLang="zh-CN" sz="3200" dirty="0"/>
              <a:t>与小组成员合作，制作一幅海报，介绍虎鲸，</a:t>
            </a:r>
            <a:r>
              <a:rPr lang="zh-CN" altLang="zh-CN" sz="3200" dirty="0" smtClean="0"/>
              <a:t>包括介绍其</a:t>
            </a:r>
            <a:r>
              <a:rPr lang="zh-CN" altLang="zh-CN" sz="3200" dirty="0"/>
              <a:t>生存区域、</a:t>
            </a:r>
            <a:r>
              <a:rPr lang="zh-CN" altLang="zh-CN" sz="3200" dirty="0" smtClean="0"/>
              <a:t>环境</a:t>
            </a:r>
            <a:r>
              <a:rPr lang="zh-CN" altLang="en-US" sz="3200" dirty="0" smtClean="0"/>
              <a:t>及</a:t>
            </a:r>
            <a:r>
              <a:rPr lang="zh-CN" altLang="zh-CN" sz="3200" dirty="0" smtClean="0"/>
              <a:t>现状</a:t>
            </a:r>
            <a:r>
              <a:rPr lang="zh-CN" altLang="en-US" sz="3200" dirty="0" smtClean="0"/>
              <a:t>等</a:t>
            </a:r>
            <a:r>
              <a:rPr lang="zh-CN" altLang="zh-CN" sz="3200" dirty="0" smtClean="0"/>
              <a:t>，</a:t>
            </a:r>
            <a:r>
              <a:rPr lang="zh-CN" altLang="zh-CN" sz="3200" dirty="0"/>
              <a:t>如有必要可以介绍我们该如何保护它们。在全班进行展示</a:t>
            </a:r>
            <a:r>
              <a:rPr lang="zh-CN" altLang="zh-CN" sz="3200" dirty="0" smtClean="0"/>
              <a:t>。</a:t>
            </a:r>
            <a:endParaRPr lang="en-US" altLang="zh-CN" sz="3200" dirty="0" smtClean="0"/>
          </a:p>
          <a:p>
            <a:endParaRPr lang="zh-CN" altLang="zh-CN" sz="3200" dirty="0"/>
          </a:p>
          <a:p>
            <a:r>
              <a:rPr lang="zh-CN" altLang="zh-CN" sz="3200" dirty="0"/>
              <a:t>●</a:t>
            </a:r>
            <a:r>
              <a:rPr lang="zh-CN" altLang="zh-CN" sz="3200" dirty="0" smtClean="0"/>
              <a:t>课后</a:t>
            </a:r>
            <a:r>
              <a:rPr lang="zh-CN" altLang="zh-CN" sz="3200" dirty="0"/>
              <a:t>和小组成员一起利用网络或者图书馆查询资料。了解更多关于虎鲸、</a:t>
            </a:r>
            <a:r>
              <a:rPr lang="en-US" altLang="zh-CN" sz="3200" dirty="0"/>
              <a:t>Keiko</a:t>
            </a:r>
            <a:r>
              <a:rPr lang="zh-CN" altLang="zh-CN" sz="3200" dirty="0"/>
              <a:t>，或者其他娱乐人类的动物的生存现状。在全班汇报调查结果。</a:t>
            </a:r>
          </a:p>
        </p:txBody>
      </p:sp>
    </p:spTree>
    <p:extLst>
      <p:ext uri="{BB962C8B-B14F-4D97-AF65-F5344CB8AC3E}">
        <p14:creationId xmlns:p14="http://schemas.microsoft.com/office/powerpoint/2010/main" xmlns="" val="26814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08201" y="1484784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What’s this in the picture? What’s the name of it? </a:t>
            </a:r>
            <a:endParaRPr lang="zh-CN" altLang="en-US" sz="3200" dirty="0"/>
          </a:p>
        </p:txBody>
      </p:sp>
      <p:sp>
        <p:nvSpPr>
          <p:cNvPr id="5" name="圆角矩形 4"/>
          <p:cNvSpPr/>
          <p:nvPr/>
        </p:nvSpPr>
        <p:spPr>
          <a:xfrm>
            <a:off x="363306" y="2520831"/>
            <a:ext cx="859333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/>
              <a:t>Where do orca whales live? How old can they live to be? Are there anything else you know about it</a:t>
            </a:r>
            <a:r>
              <a:rPr lang="en-US" altLang="zh-CN" sz="2400" b="1" dirty="0" smtClean="0"/>
              <a:t>? What else </a:t>
            </a:r>
            <a:r>
              <a:rPr lang="en-US" altLang="zh-CN" sz="2400" b="1" dirty="0"/>
              <a:t>you know about it?</a:t>
            </a:r>
            <a:endParaRPr lang="zh-CN" altLang="en-US" sz="2400" b="1" dirty="0"/>
          </a:p>
        </p:txBody>
      </p:sp>
      <p:sp>
        <p:nvSpPr>
          <p:cNvPr id="6" name="圆角矩形 5"/>
          <p:cNvSpPr/>
          <p:nvPr/>
        </p:nvSpPr>
        <p:spPr>
          <a:xfrm>
            <a:off x="373741" y="3861048"/>
            <a:ext cx="8735799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/>
              <a:t>Why is the book titled </a:t>
            </a:r>
            <a:r>
              <a:rPr lang="en-US" altLang="zh-CN" sz="3200" i="1" dirty="0"/>
              <a:t>Born to Be Free</a:t>
            </a:r>
            <a:r>
              <a:rPr lang="en-US" altLang="zh-CN" sz="3200" dirty="0"/>
              <a:t>? Can you guess what happened to the orca whales?</a:t>
            </a:r>
            <a:endParaRPr lang="zh-CN" altLang="en-US" sz="3200" dirty="0"/>
          </a:p>
        </p:txBody>
      </p:sp>
      <p:sp>
        <p:nvSpPr>
          <p:cNvPr id="7" name="圆角矩形 6"/>
          <p:cNvSpPr/>
          <p:nvPr/>
        </p:nvSpPr>
        <p:spPr>
          <a:xfrm>
            <a:off x="363306" y="5373216"/>
            <a:ext cx="8735799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/>
              <a:t>What do you think might be different about an animal that’s away from its home?</a:t>
            </a:r>
            <a:endParaRPr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452938" y="260648"/>
            <a:ext cx="790527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Questions </a:t>
            </a:r>
            <a:r>
              <a:rPr lang="en-US" altLang="zh-CN" sz="4400" b="1" smtClean="0"/>
              <a:t>for the cover </a:t>
            </a:r>
            <a:r>
              <a:rPr lang="en-US" altLang="zh-CN" sz="4400" b="1" dirty="0" smtClean="0"/>
              <a:t>picture.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20728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700808"/>
            <a:ext cx="32099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2195736" y="404664"/>
            <a:ext cx="4407094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Reading Time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1613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19672" y="116632"/>
            <a:ext cx="5976664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Read and draw the clue</a:t>
            </a:r>
            <a:endParaRPr lang="zh-CN" altLang="en-US" sz="4400" b="1" dirty="0"/>
          </a:p>
        </p:txBody>
      </p:sp>
      <p:sp>
        <p:nvSpPr>
          <p:cNvPr id="3" name="圆角矩形 2"/>
          <p:cNvSpPr/>
          <p:nvPr/>
        </p:nvSpPr>
        <p:spPr>
          <a:xfrm>
            <a:off x="346629" y="1412776"/>
            <a:ext cx="3814035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At home and away home</a:t>
            </a:r>
            <a:endParaRPr lang="zh-CN" altLang="en-US" sz="2400" b="1" dirty="0"/>
          </a:p>
        </p:txBody>
      </p:sp>
      <p:sp>
        <p:nvSpPr>
          <p:cNvPr id="4" name="圆角矩形 3"/>
          <p:cNvSpPr/>
          <p:nvPr/>
        </p:nvSpPr>
        <p:spPr>
          <a:xfrm>
            <a:off x="2576488" y="3068960"/>
            <a:ext cx="31683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Be wild and be caught</a:t>
            </a:r>
            <a:endParaRPr lang="zh-CN" altLang="zh-CN" sz="2400" dirty="0"/>
          </a:p>
        </p:txBody>
      </p:sp>
      <p:sp>
        <p:nvSpPr>
          <p:cNvPr id="7" name="圆角矩形 6"/>
          <p:cNvSpPr/>
          <p:nvPr/>
        </p:nvSpPr>
        <p:spPr>
          <a:xfrm>
            <a:off x="5148064" y="4932965"/>
            <a:ext cx="2692997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Set free or not</a:t>
            </a:r>
            <a:endParaRPr lang="zh-CN" altLang="zh-C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71" y="4509120"/>
            <a:ext cx="3200059" cy="222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69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00034" y="500042"/>
            <a:ext cx="504056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At home and away home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1</a:t>
            </a:r>
            <a:r>
              <a:rPr lang="en-US" altLang="zh-CN" sz="3200" dirty="0" smtClean="0"/>
              <a:t>. Where </a:t>
            </a:r>
            <a:r>
              <a:rPr lang="en-US" altLang="zh-CN" sz="3200" dirty="0"/>
              <a:t>do orca whales live? </a:t>
            </a:r>
            <a:endParaRPr lang="zh-CN" altLang="zh-CN" sz="3200" dirty="0"/>
          </a:p>
          <a:p>
            <a:r>
              <a:rPr lang="en-US" altLang="zh-CN" sz="3200" dirty="0"/>
              <a:t>2</a:t>
            </a:r>
            <a:r>
              <a:rPr lang="en-US" altLang="zh-CN" sz="3200" dirty="0" smtClean="0"/>
              <a:t>. What </a:t>
            </a:r>
            <a:r>
              <a:rPr lang="en-US" altLang="zh-CN" sz="3200" dirty="0"/>
              <a:t>can they do in the sea?</a:t>
            </a:r>
            <a:endParaRPr lang="zh-CN" altLang="zh-CN" sz="3200" dirty="0"/>
          </a:p>
          <a:p>
            <a:r>
              <a:rPr lang="en-US" altLang="zh-CN" sz="3200" dirty="0"/>
              <a:t>3. Where do people put </a:t>
            </a:r>
            <a:r>
              <a:rPr lang="en-US" altLang="zh-CN" sz="3200" dirty="0" smtClean="0"/>
              <a:t>them?</a:t>
            </a:r>
            <a:endParaRPr lang="zh-CN" altLang="zh-CN" sz="3200" dirty="0"/>
          </a:p>
          <a:p>
            <a:r>
              <a:rPr lang="en-US" altLang="zh-CN" sz="3200" dirty="0"/>
              <a:t>4. What do people do to them?</a:t>
            </a:r>
            <a:endParaRPr lang="zh-CN" altLang="zh-CN" sz="3200" dirty="0"/>
          </a:p>
          <a:p>
            <a:r>
              <a:rPr lang="en-US" altLang="zh-CN" sz="3200" dirty="0"/>
              <a:t>5. Why do you think orcas might attack their </a:t>
            </a:r>
            <a:r>
              <a:rPr lang="en-US" altLang="zh-CN" sz="3200" dirty="0" smtClean="0"/>
              <a:t>  </a:t>
            </a:r>
          </a:p>
          <a:p>
            <a:r>
              <a:rPr lang="en-US" altLang="zh-CN" sz="3200" dirty="0" smtClean="0"/>
              <a:t> </a:t>
            </a:r>
            <a:r>
              <a:rPr lang="en-US" altLang="zh-CN" sz="3200" dirty="0" smtClean="0"/>
              <a:t>    </a:t>
            </a:r>
            <a:r>
              <a:rPr lang="en-US" altLang="zh-CN" sz="3200" dirty="0" smtClean="0"/>
              <a:t>trainers</a:t>
            </a:r>
            <a:r>
              <a:rPr lang="en-US" altLang="zh-CN" sz="3200" dirty="0"/>
              <a:t>?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xmlns="" val="397018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3568" y="584684"/>
            <a:ext cx="431706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/>
              <a:t>Be wild and be caught</a:t>
            </a:r>
            <a:endParaRPr lang="zh-CN" altLang="zh-C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</a:t>
            </a:r>
            <a:r>
              <a:rPr lang="en-US" altLang="zh-CN" sz="3200" dirty="0"/>
              <a:t>. Who do they live with in the sea?</a:t>
            </a:r>
            <a:endParaRPr lang="zh-CN" altLang="zh-CN" sz="3200" dirty="0"/>
          </a:p>
          <a:p>
            <a:r>
              <a:rPr lang="en-US" altLang="zh-CN" sz="3200" dirty="0"/>
              <a:t>2. What are the facts </a:t>
            </a:r>
            <a:r>
              <a:rPr lang="en-US" altLang="zh-CN" sz="3200" dirty="0" smtClean="0"/>
              <a:t>between </a:t>
            </a:r>
            <a:r>
              <a:rPr lang="en-US" altLang="zh-CN" sz="3200" dirty="0"/>
              <a:t>those who live in </a:t>
            </a:r>
            <a:r>
              <a:rPr lang="en-US" altLang="zh-CN" sz="3200" dirty="0" smtClean="0"/>
              <a:t> </a:t>
            </a:r>
          </a:p>
          <a:p>
            <a:r>
              <a:rPr lang="en-US" altLang="zh-CN" sz="3200" dirty="0" smtClean="0"/>
              <a:t> </a:t>
            </a:r>
            <a:r>
              <a:rPr lang="en-US" altLang="zh-CN" sz="3200" dirty="0" smtClean="0"/>
              <a:t>    </a:t>
            </a:r>
            <a:r>
              <a:rPr lang="en-US" altLang="zh-CN" sz="3200" dirty="0" smtClean="0"/>
              <a:t>the </a:t>
            </a:r>
            <a:r>
              <a:rPr lang="en-US" altLang="zh-CN" sz="3200" dirty="0"/>
              <a:t>sea and those in the pool?</a:t>
            </a:r>
            <a:endParaRPr lang="zh-CN" altLang="zh-CN" sz="3200" dirty="0"/>
          </a:p>
          <a:p>
            <a:r>
              <a:rPr lang="en-US" altLang="zh-CN" sz="3200" dirty="0"/>
              <a:t>3. What did the first </a:t>
            </a:r>
            <a:r>
              <a:rPr lang="en-US" altLang="zh-CN" sz="3200" dirty="0" smtClean="0"/>
              <a:t>caught </a:t>
            </a:r>
            <a:r>
              <a:rPr lang="en-US" altLang="zh-CN" sz="3200" dirty="0"/>
              <a:t>orca do in the pool?</a:t>
            </a:r>
            <a:endParaRPr lang="zh-CN" altLang="zh-CN" sz="3200" dirty="0"/>
          </a:p>
          <a:p>
            <a:r>
              <a:rPr lang="en-US" altLang="zh-CN" sz="3200" dirty="0"/>
              <a:t>4. Why do you think the orca swam around and </a:t>
            </a:r>
            <a:r>
              <a:rPr lang="en-US" altLang="zh-CN" sz="3200" dirty="0" smtClean="0"/>
              <a:t> </a:t>
            </a:r>
          </a:p>
          <a:p>
            <a:r>
              <a:rPr lang="en-US" altLang="zh-CN" sz="3200" dirty="0" smtClean="0"/>
              <a:t> </a:t>
            </a:r>
            <a:r>
              <a:rPr lang="en-US" altLang="zh-CN" sz="3200" dirty="0" smtClean="0"/>
              <a:t>    </a:t>
            </a:r>
            <a:r>
              <a:rPr lang="en-US" altLang="zh-CN" sz="3200" dirty="0" smtClean="0"/>
              <a:t>around </a:t>
            </a:r>
            <a:r>
              <a:rPr lang="en-US" altLang="zh-CN" sz="3200" dirty="0"/>
              <a:t>the pool? </a:t>
            </a:r>
            <a:endParaRPr lang="zh-CN" altLang="zh-CN" sz="3200" dirty="0"/>
          </a:p>
          <a:p>
            <a:r>
              <a:rPr lang="en-US" altLang="zh-CN" sz="3200" dirty="0"/>
              <a:t>5. Why do you think a trainer cannot always </a:t>
            </a:r>
            <a:endParaRPr lang="en-US" altLang="zh-CN" sz="3200" dirty="0" smtClean="0"/>
          </a:p>
          <a:p>
            <a:r>
              <a:rPr lang="en-US" altLang="zh-CN" sz="3200" dirty="0" smtClean="0"/>
              <a:t> </a:t>
            </a:r>
            <a:r>
              <a:rPr lang="en-US" altLang="zh-CN" sz="3200" dirty="0" smtClean="0"/>
              <a:t>    </a:t>
            </a:r>
            <a:r>
              <a:rPr lang="en-US" altLang="zh-CN" sz="3200" dirty="0" smtClean="0"/>
              <a:t>know </a:t>
            </a:r>
            <a:r>
              <a:rPr lang="en-US" altLang="zh-CN" sz="3200" dirty="0"/>
              <a:t>what an orca might do?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xmlns="" val="27399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83568" y="620688"/>
            <a:ext cx="2692997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/>
              <a:t>Set free or not</a:t>
            </a:r>
            <a:endParaRPr lang="zh-CN" altLang="zh-C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dirty="0" smtClean="0"/>
              <a:t>1. Where </a:t>
            </a:r>
            <a:r>
              <a:rPr lang="en-US" altLang="zh-CN" sz="3200" dirty="0"/>
              <a:t>do orcas stay before they are put back </a:t>
            </a:r>
            <a:endParaRPr lang="en-US" altLang="zh-CN" sz="3200" dirty="0" smtClean="0"/>
          </a:p>
          <a:p>
            <a:pPr marL="514350" indent="-514350"/>
            <a:r>
              <a:rPr lang="en-US" altLang="zh-CN" sz="3200" dirty="0" smtClean="0"/>
              <a:t> </a:t>
            </a:r>
            <a:r>
              <a:rPr lang="en-US" altLang="zh-CN" sz="3200" dirty="0" smtClean="0"/>
              <a:t>    </a:t>
            </a:r>
            <a:r>
              <a:rPr lang="en-US" altLang="zh-CN" sz="3200" dirty="0" smtClean="0"/>
              <a:t>in </a:t>
            </a:r>
            <a:r>
              <a:rPr lang="en-US" altLang="zh-CN" sz="3200" dirty="0"/>
              <a:t>the sea? Why?</a:t>
            </a:r>
            <a:endParaRPr lang="zh-CN" altLang="zh-CN" sz="3200" dirty="0"/>
          </a:p>
          <a:p>
            <a:r>
              <a:rPr lang="en-US" altLang="zh-CN" sz="3200" dirty="0"/>
              <a:t>2. What will happen after orcas are set free?</a:t>
            </a:r>
            <a:endParaRPr lang="zh-CN" altLang="zh-CN" sz="3200" dirty="0"/>
          </a:p>
          <a:p>
            <a:r>
              <a:rPr lang="en-US" altLang="zh-CN" sz="3200" dirty="0"/>
              <a:t>3. Who was Keiko?</a:t>
            </a:r>
            <a:endParaRPr lang="zh-CN" altLang="zh-CN" sz="3200" dirty="0"/>
          </a:p>
          <a:p>
            <a:r>
              <a:rPr lang="en-US" altLang="zh-CN" sz="3200" dirty="0"/>
              <a:t>4. How long had he stayed with people before he </a:t>
            </a:r>
            <a:endParaRPr lang="en-US" altLang="zh-CN" sz="3200" dirty="0" smtClean="0"/>
          </a:p>
          <a:p>
            <a:r>
              <a:rPr lang="en-US" altLang="zh-CN" sz="3200" dirty="0" smtClean="0"/>
              <a:t> </a:t>
            </a:r>
            <a:r>
              <a:rPr lang="en-US" altLang="zh-CN" sz="3200" dirty="0" smtClean="0"/>
              <a:t>   </a:t>
            </a:r>
            <a:r>
              <a:rPr lang="en-US" altLang="zh-CN" sz="3200" dirty="0" smtClean="0"/>
              <a:t>was </a:t>
            </a:r>
            <a:r>
              <a:rPr lang="en-US" altLang="zh-CN" sz="3200" dirty="0"/>
              <a:t>put back in the sea?</a:t>
            </a:r>
            <a:endParaRPr lang="zh-CN" altLang="zh-CN" sz="3200" dirty="0"/>
          </a:p>
          <a:p>
            <a:r>
              <a:rPr lang="en-US" altLang="zh-CN" sz="3200" dirty="0"/>
              <a:t>5. Why do you think an orca has to stay in a pen </a:t>
            </a:r>
            <a:endParaRPr lang="en-US" altLang="zh-CN" sz="3200" dirty="0" smtClean="0"/>
          </a:p>
          <a:p>
            <a:r>
              <a:rPr lang="en-US" altLang="zh-CN" sz="3200" dirty="0" smtClean="0"/>
              <a:t> </a:t>
            </a:r>
            <a:r>
              <a:rPr lang="en-US" altLang="zh-CN" sz="3200" dirty="0" smtClean="0"/>
              <a:t>   </a:t>
            </a:r>
            <a:r>
              <a:rPr lang="en-US" altLang="zh-CN" sz="3200" dirty="0" smtClean="0"/>
              <a:t>for </a:t>
            </a:r>
            <a:r>
              <a:rPr lang="en-US" altLang="zh-CN" sz="3200" dirty="0"/>
              <a:t>a while?</a:t>
            </a:r>
            <a:endParaRPr lang="zh-CN" altLang="zh-CN" sz="3200" dirty="0"/>
          </a:p>
          <a:p>
            <a:r>
              <a:rPr lang="en-US" altLang="zh-CN" sz="3200" dirty="0"/>
              <a:t>6. What happened to him after he was set free?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xmlns="" val="15420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0"/>
          <p:cNvSpPr>
            <a:spLocks noChangeArrowheads="1"/>
          </p:cNvSpPr>
          <p:nvPr/>
        </p:nvSpPr>
        <p:spPr bwMode="auto">
          <a:xfrm>
            <a:off x="2771800" y="2708920"/>
            <a:ext cx="3168352" cy="151216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kern="100" dirty="0">
                <a:effectLst/>
                <a:latin typeface="Times New Roman"/>
                <a:ea typeface="宋体"/>
                <a:cs typeface="黑体"/>
              </a:rPr>
              <a:t>Orca </a:t>
            </a:r>
            <a:r>
              <a:rPr lang="en-US" sz="2400" b="1" kern="100" dirty="0" smtClean="0">
                <a:effectLst/>
                <a:latin typeface="Times New Roman"/>
                <a:ea typeface="宋体"/>
                <a:cs typeface="黑体"/>
              </a:rPr>
              <a:t>Whales</a:t>
            </a:r>
            <a:endParaRPr lang="en-US" sz="2400" b="1" kern="100" dirty="0">
              <a:latin typeface="Calibri"/>
              <a:ea typeface="宋体"/>
              <a:cs typeface="黑体"/>
            </a:endParaRPr>
          </a:p>
          <a:p>
            <a:pPr algn="ctr">
              <a:spcAft>
                <a:spcPts val="0"/>
              </a:spcAft>
            </a:pPr>
            <a:r>
              <a:rPr lang="en-US" sz="2400" b="1" kern="100" dirty="0" smtClean="0">
                <a:effectLst/>
                <a:latin typeface="Times New Roman"/>
                <a:ea typeface="宋体"/>
                <a:cs typeface="黑体"/>
              </a:rPr>
              <a:t>(also </a:t>
            </a:r>
            <a:r>
              <a:rPr lang="en-US" sz="2400" b="1" kern="100" dirty="0">
                <a:effectLst/>
                <a:latin typeface="Times New Roman"/>
                <a:ea typeface="宋体"/>
                <a:cs typeface="黑体"/>
              </a:rPr>
              <a:t>named _______)</a:t>
            </a:r>
            <a:endParaRPr lang="zh-CN" sz="2400" b="1" kern="100" dirty="0">
              <a:effectLst/>
              <a:latin typeface="Calibri"/>
              <a:ea typeface="宋体"/>
              <a:cs typeface="黑体"/>
            </a:endParaRPr>
          </a:p>
        </p:txBody>
      </p:sp>
      <p:cxnSp>
        <p:nvCxnSpPr>
          <p:cNvPr id="4" name="AutoShape 10"/>
          <p:cNvCxnSpPr>
            <a:cxnSpLocks noChangeShapeType="1"/>
          </p:cNvCxnSpPr>
          <p:nvPr/>
        </p:nvCxnSpPr>
        <p:spPr bwMode="auto">
          <a:xfrm flipV="1">
            <a:off x="4410828" y="2276872"/>
            <a:ext cx="3" cy="4320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" name="AutoShape 11"/>
          <p:cNvCxnSpPr>
            <a:cxnSpLocks noChangeShapeType="1"/>
          </p:cNvCxnSpPr>
          <p:nvPr/>
        </p:nvCxnSpPr>
        <p:spPr bwMode="auto">
          <a:xfrm rot="10800000">
            <a:off x="2460650" y="3522436"/>
            <a:ext cx="3111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>
            <a:off x="5940152" y="3465004"/>
            <a:ext cx="301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AutoShape 40"/>
          <p:cNvCxnSpPr>
            <a:cxnSpLocks noChangeShapeType="1"/>
          </p:cNvCxnSpPr>
          <p:nvPr/>
        </p:nvCxnSpPr>
        <p:spPr bwMode="auto">
          <a:xfrm>
            <a:off x="4410831" y="4221088"/>
            <a:ext cx="0" cy="4320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3758419" y="1778789"/>
            <a:ext cx="1159218" cy="4980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kern="100">
                <a:effectLst/>
                <a:latin typeface="Times New Roman"/>
                <a:ea typeface="宋体"/>
                <a:cs typeface="黑体"/>
              </a:rPr>
              <a:t>at home</a:t>
            </a:r>
            <a:endParaRPr lang="zh-CN" sz="2000" b="1" kern="100">
              <a:effectLst/>
              <a:latin typeface="Calibri"/>
              <a:ea typeface="宋体"/>
              <a:cs typeface="黑体"/>
            </a:endParaRPr>
          </a:p>
        </p:txBody>
      </p:sp>
      <p:sp>
        <p:nvSpPr>
          <p:cNvPr id="9" name="AutoShape 42"/>
          <p:cNvSpPr>
            <a:spLocks noChangeArrowheads="1"/>
          </p:cNvSpPr>
          <p:nvPr/>
        </p:nvSpPr>
        <p:spPr bwMode="auto">
          <a:xfrm>
            <a:off x="3564889" y="4653136"/>
            <a:ext cx="1727191" cy="4469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kern="100" dirty="0" smtClean="0">
                <a:effectLst/>
                <a:latin typeface="Times New Roman"/>
                <a:ea typeface="宋体"/>
                <a:cs typeface="黑体"/>
              </a:rPr>
              <a:t>   away </a:t>
            </a:r>
            <a:r>
              <a:rPr lang="en-US" sz="2000" b="1" kern="100" dirty="0">
                <a:effectLst/>
                <a:latin typeface="Times New Roman"/>
                <a:ea typeface="宋体"/>
                <a:cs typeface="黑体"/>
              </a:rPr>
              <a:t>home</a:t>
            </a:r>
            <a:endParaRPr lang="zh-CN" sz="2000" b="1" kern="100" dirty="0">
              <a:effectLst/>
              <a:latin typeface="Calibri"/>
              <a:ea typeface="宋体"/>
              <a:cs typeface="黑体"/>
            </a:endParaRPr>
          </a:p>
        </p:txBody>
      </p:sp>
      <p:sp>
        <p:nvSpPr>
          <p:cNvPr id="10" name="AutoShape 43"/>
          <p:cNvSpPr>
            <a:spLocks noChangeArrowheads="1"/>
          </p:cNvSpPr>
          <p:nvPr/>
        </p:nvSpPr>
        <p:spPr bwMode="auto">
          <a:xfrm>
            <a:off x="1343199" y="3314065"/>
            <a:ext cx="1152128" cy="4749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kern="100">
                <a:effectLst/>
                <a:latin typeface="Times New Roman"/>
                <a:ea typeface="宋体"/>
                <a:cs typeface="黑体"/>
              </a:rPr>
              <a:t>be wild</a:t>
            </a:r>
            <a:endParaRPr lang="zh-CN" sz="2000" b="1" kern="100">
              <a:effectLst/>
              <a:latin typeface="Calibri"/>
              <a:ea typeface="宋体"/>
              <a:cs typeface="黑体"/>
            </a:endParaRPr>
          </a:p>
        </p:txBody>
      </p:sp>
      <p:sp>
        <p:nvSpPr>
          <p:cNvPr id="11" name="AutoShape 44"/>
          <p:cNvSpPr>
            <a:spLocks noChangeArrowheads="1"/>
          </p:cNvSpPr>
          <p:nvPr/>
        </p:nvSpPr>
        <p:spPr bwMode="auto">
          <a:xfrm>
            <a:off x="6241777" y="3328034"/>
            <a:ext cx="1570583" cy="46100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kern="100" dirty="0" smtClean="0">
                <a:effectLst/>
                <a:latin typeface="Times New Roman"/>
                <a:ea typeface="宋体"/>
                <a:cs typeface="黑体"/>
              </a:rPr>
              <a:t>  be </a:t>
            </a:r>
            <a:r>
              <a:rPr lang="en-US" sz="2000" b="1" kern="100" dirty="0">
                <a:effectLst/>
                <a:latin typeface="Times New Roman"/>
                <a:ea typeface="宋体"/>
                <a:cs typeface="黑体"/>
              </a:rPr>
              <a:t>caught</a:t>
            </a:r>
            <a:endParaRPr lang="zh-CN" sz="2000" b="1" kern="100" dirty="0">
              <a:effectLst/>
              <a:latin typeface="Calibri"/>
              <a:ea typeface="宋体"/>
              <a:cs typeface="黑体"/>
            </a:endParaRPr>
          </a:p>
        </p:txBody>
      </p:sp>
      <p:cxnSp>
        <p:nvCxnSpPr>
          <p:cNvPr id="12" name="AutoShape 45"/>
          <p:cNvCxnSpPr>
            <a:cxnSpLocks noChangeShapeType="1"/>
          </p:cNvCxnSpPr>
          <p:nvPr/>
        </p:nvCxnSpPr>
        <p:spPr bwMode="auto">
          <a:xfrm flipH="1" flipV="1">
            <a:off x="4410830" y="1478810"/>
            <a:ext cx="1" cy="2940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46"/>
          <p:cNvCxnSpPr>
            <a:cxnSpLocks noChangeShapeType="1"/>
          </p:cNvCxnSpPr>
          <p:nvPr/>
        </p:nvCxnSpPr>
        <p:spPr bwMode="auto">
          <a:xfrm rot="10800000">
            <a:off x="1032049" y="3558536"/>
            <a:ext cx="311150" cy="63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47"/>
          <p:cNvCxnSpPr>
            <a:cxnSpLocks noChangeShapeType="1"/>
          </p:cNvCxnSpPr>
          <p:nvPr/>
        </p:nvCxnSpPr>
        <p:spPr bwMode="auto">
          <a:xfrm rot="5400000">
            <a:off x="4277354" y="5308322"/>
            <a:ext cx="30226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48"/>
          <p:cNvCxnSpPr>
            <a:cxnSpLocks noChangeShapeType="1"/>
          </p:cNvCxnSpPr>
          <p:nvPr/>
        </p:nvCxnSpPr>
        <p:spPr bwMode="auto">
          <a:xfrm>
            <a:off x="7812360" y="3558536"/>
            <a:ext cx="301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圆角矩形 19"/>
          <p:cNvSpPr/>
          <p:nvPr/>
        </p:nvSpPr>
        <p:spPr>
          <a:xfrm>
            <a:off x="576557" y="116632"/>
            <a:ext cx="3851927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Read and draw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30631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475656" y="1268760"/>
            <a:ext cx="134649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Be free</a:t>
            </a:r>
            <a:endParaRPr lang="zh-CN" altLang="zh-CN" sz="2400" dirty="0"/>
          </a:p>
        </p:txBody>
      </p:sp>
      <p:sp>
        <p:nvSpPr>
          <p:cNvPr id="3" name="圆角矩形 2"/>
          <p:cNvSpPr/>
          <p:nvPr/>
        </p:nvSpPr>
        <p:spPr>
          <a:xfrm>
            <a:off x="5220072" y="1284570"/>
            <a:ext cx="177854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Be not free</a:t>
            </a:r>
            <a:endParaRPr lang="zh-CN" altLang="zh-CN" sz="24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683568" y="2852936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83568" y="3501008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83568" y="4221088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83568" y="4926654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83568" y="5661248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16016" y="2852936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16016" y="3501008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16016" y="4221088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16016" y="4926654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716016" y="5661248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3568" y="6381328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716016" y="6381328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251520" y="188640"/>
            <a:ext cx="417646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Read and think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27825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476</Words>
  <Application>Microsoft Office PowerPoint</Application>
  <PresentationFormat>全屏显示(4:3)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huangjy</cp:lastModifiedBy>
  <cp:revision>13</cp:revision>
  <dcterms:created xsi:type="dcterms:W3CDTF">2018-10-16T07:18:17Z</dcterms:created>
  <dcterms:modified xsi:type="dcterms:W3CDTF">2018-10-29T07:23:21Z</dcterms:modified>
</cp:coreProperties>
</file>