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854F-6386-40D6-B4FD-D1D191674A51}" type="datetimeFigureOut">
              <a:rPr lang="zh-CN" altLang="en-US" smtClean="0"/>
              <a:pPr/>
              <a:t>2018/10/30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930-6479-45E7-94F2-C9556A439F9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77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854F-6386-40D6-B4FD-D1D191674A51}" type="datetimeFigureOut">
              <a:rPr lang="zh-CN" altLang="en-US" smtClean="0"/>
              <a:pPr/>
              <a:t>2018/10/30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930-6479-45E7-94F2-C9556A439F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19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854F-6386-40D6-B4FD-D1D191674A51}" type="datetimeFigureOut">
              <a:rPr lang="zh-CN" altLang="en-US" smtClean="0"/>
              <a:pPr/>
              <a:t>2018/10/30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930-6479-45E7-94F2-C9556A439F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614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854F-6386-40D6-B4FD-D1D191674A51}" type="datetimeFigureOut">
              <a:rPr lang="zh-CN" altLang="en-US" smtClean="0"/>
              <a:pPr/>
              <a:t>2018/10/30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930-6479-45E7-94F2-C9556A439F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05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854F-6386-40D6-B4FD-D1D191674A51}" type="datetimeFigureOut">
              <a:rPr lang="zh-CN" altLang="en-US" smtClean="0"/>
              <a:pPr/>
              <a:t>2018/10/30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930-6479-45E7-94F2-C9556A439F9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136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854F-6386-40D6-B4FD-D1D191674A51}" type="datetimeFigureOut">
              <a:rPr lang="zh-CN" altLang="en-US" smtClean="0"/>
              <a:pPr/>
              <a:t>2018/10/30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930-6479-45E7-94F2-C9556A439F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03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854F-6386-40D6-B4FD-D1D191674A51}" type="datetimeFigureOut">
              <a:rPr lang="zh-CN" altLang="en-US" smtClean="0"/>
              <a:pPr/>
              <a:t>2018/10/30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930-6479-45E7-94F2-C9556A439F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62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854F-6386-40D6-B4FD-D1D191674A51}" type="datetimeFigureOut">
              <a:rPr lang="zh-CN" altLang="en-US" smtClean="0"/>
              <a:pPr/>
              <a:t>2018/10/30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930-6479-45E7-94F2-C9556A439F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436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854F-6386-40D6-B4FD-D1D191674A51}" type="datetimeFigureOut">
              <a:rPr lang="zh-CN" altLang="en-US" smtClean="0"/>
              <a:pPr/>
              <a:t>2018/10/30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930-6479-45E7-94F2-C9556A439F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85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4B9854F-6386-40D6-B4FD-D1D191674A51}" type="datetimeFigureOut">
              <a:rPr lang="zh-CN" altLang="en-US" smtClean="0"/>
              <a:pPr/>
              <a:t>2018/10/30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50930-6479-45E7-94F2-C9556A439F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05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854F-6386-40D6-B4FD-D1D191674A51}" type="datetimeFigureOut">
              <a:rPr lang="zh-CN" altLang="en-US" smtClean="0"/>
              <a:pPr/>
              <a:t>2018/10/30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930-6479-45E7-94F2-C9556A439F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44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4B9854F-6386-40D6-B4FD-D1D191674A51}" type="datetimeFigureOut">
              <a:rPr lang="zh-CN" altLang="en-US" smtClean="0"/>
              <a:pPr/>
              <a:t>2018/10/30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9B50930-6479-45E7-94F2-C9556A439F9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54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lligato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Crocodil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CN" sz="6600" b="1" i="1" dirty="0"/>
              <a:t>Trappers and </a:t>
            </a:r>
            <a:r>
              <a:rPr lang="en-US" altLang="zh-CN" sz="6600" b="1" i="1" dirty="0" smtClean="0"/>
              <a:t>Egg Hunters</a:t>
            </a:r>
            <a:r>
              <a:rPr lang="zh-CN" altLang="zh-CN" dirty="0"/>
              <a:t/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zh-CN" sz="3600" b="1" dirty="0"/>
              <a:t>《鳄鱼猎手》</a:t>
            </a:r>
            <a:endParaRPr lang="zh-CN" altLang="en-US" sz="3600" dirty="0"/>
          </a:p>
        </p:txBody>
      </p:sp>
      <p:sp>
        <p:nvSpPr>
          <p:cNvPr id="6" name="文本框 5"/>
          <p:cNvSpPr txBox="1"/>
          <p:nvPr/>
        </p:nvSpPr>
        <p:spPr>
          <a:xfrm>
            <a:off x="477520" y="386080"/>
            <a:ext cx="261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+mj-ea"/>
                <a:ea typeface="+mj-ea"/>
              </a:rPr>
              <a:t>多维英语第</a:t>
            </a:r>
            <a:r>
              <a:rPr lang="en-US" altLang="zh-CN" sz="2400" dirty="0" smtClean="0">
                <a:latin typeface="+mj-ea"/>
                <a:ea typeface="+mj-ea"/>
              </a:rPr>
              <a:t>13</a:t>
            </a:r>
            <a:r>
              <a:rPr lang="zh-CN" altLang="en-US" sz="2400" dirty="0" smtClean="0">
                <a:latin typeface="+mj-ea"/>
                <a:ea typeface="+mj-ea"/>
              </a:rPr>
              <a:t>级</a:t>
            </a:r>
            <a:endParaRPr lang="zh-CN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49717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Homework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7279" y="1845734"/>
            <a:ext cx="10279281" cy="3122506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黑体" panose="02010609060101010101" pitchFamily="49" charset="-122"/>
              </a:rPr>
              <a:t> Make </a:t>
            </a:r>
            <a:r>
              <a:rPr lang="en-US" altLang="zh-CN" sz="2800" kern="100" dirty="0">
                <a:latin typeface="Times New Roman" panose="02020603050405020304" pitchFamily="18" charset="0"/>
                <a:cs typeface="黑体" panose="02010609060101010101" pitchFamily="49" charset="-122"/>
              </a:rPr>
              <a:t>a poster of trappers and 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黑体" panose="02010609060101010101" pitchFamily="49" charset="-122"/>
              </a:rPr>
              <a:t>egg </a:t>
            </a:r>
            <a:r>
              <a:rPr lang="en-US" altLang="zh-CN" sz="2800" kern="100" dirty="0">
                <a:latin typeface="Times New Roman" panose="02020603050405020304" pitchFamily="18" charset="0"/>
                <a:cs typeface="黑体" panose="02010609060101010101" pitchFamily="49" charset="-122"/>
              </a:rPr>
              <a:t>hunters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黑体" panose="02010609060101010101" pitchFamily="49" charset="-122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  <a:buNone/>
            </a:pPr>
            <a:endParaRPr lang="zh-CN" altLang="zh-CN" sz="2800" kern="100" dirty="0">
              <a:latin typeface="Calibri" panose="020F0502020204030204" pitchFamily="34" charset="0"/>
              <a:cs typeface="黑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800" dirty="0" smtClean="0">
                <a:latin typeface="Times New Roman" panose="02020603050405020304" pitchFamily="18" charset="0"/>
              </a:rPr>
              <a:t> Make </a:t>
            </a:r>
            <a:r>
              <a:rPr lang="en-US" altLang="zh-CN" sz="2800" dirty="0">
                <a:latin typeface="Times New Roman" panose="02020603050405020304" pitchFamily="18" charset="0"/>
              </a:rPr>
              <a:t>a list of questions for interviewing a trapper or </a:t>
            </a:r>
            <a:r>
              <a:rPr lang="en-US" altLang="zh-CN" sz="2800">
                <a:latin typeface="Times New Roman" panose="02020603050405020304" pitchFamily="18" charset="0"/>
              </a:rPr>
              <a:t>an </a:t>
            </a:r>
            <a:r>
              <a:rPr lang="en-US" altLang="zh-CN" sz="2800" smtClean="0">
                <a:latin typeface="Times New Roman" panose="02020603050405020304" pitchFamily="18" charset="0"/>
              </a:rPr>
              <a:t>egg </a:t>
            </a:r>
            <a:r>
              <a:rPr lang="en-US" altLang="zh-CN" sz="2800" dirty="0">
                <a:latin typeface="Times New Roman" panose="02020603050405020304" pitchFamily="18" charset="0"/>
              </a:rPr>
              <a:t>hunter 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altLang="zh-CN" sz="2800" dirty="0" smtClean="0">
                <a:latin typeface="Times New Roman" panose="02020603050405020304" pitchFamily="18" charset="0"/>
              </a:rPr>
              <a:t>    about </a:t>
            </a:r>
            <a:r>
              <a:rPr lang="en-US" altLang="zh-CN" sz="2800" dirty="0">
                <a:latin typeface="Times New Roman" panose="02020603050405020304" pitchFamily="18" charset="0"/>
              </a:rPr>
              <a:t>their work.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17231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1853" y="1638796"/>
            <a:ext cx="5039097" cy="318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1597450" y="560510"/>
            <a:ext cx="91615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u="sng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Read cover picture.        </a:t>
            </a:r>
          </a:p>
          <a:p>
            <a:r>
              <a:rPr lang="en-US" altLang="zh-CN" u="sng" dirty="0" smtClean="0"/>
              <a:t> </a:t>
            </a:r>
            <a:endParaRPr lang="zh-CN" altLang="en-US" u="sng" dirty="0"/>
          </a:p>
        </p:txBody>
      </p:sp>
      <p:sp>
        <p:nvSpPr>
          <p:cNvPr id="12" name="矩形 11"/>
          <p:cNvSpPr/>
          <p:nvPr/>
        </p:nvSpPr>
        <p:spPr>
          <a:xfrm>
            <a:off x="435907" y="2757446"/>
            <a:ext cx="5679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What can you see in the picture?</a:t>
            </a:r>
            <a:endParaRPr lang="zh-CN" altLang="en-US" sz="2800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453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504" y="1900052"/>
            <a:ext cx="6193398" cy="391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1819123" y="228001"/>
            <a:ext cx="91615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u="sng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Read the cover picture.        </a:t>
            </a:r>
          </a:p>
          <a:p>
            <a:pPr algn="ctr"/>
            <a:r>
              <a:rPr lang="en-US" altLang="zh-CN" u="sng" dirty="0" smtClean="0"/>
              <a:t> </a:t>
            </a:r>
            <a:endParaRPr lang="zh-CN" altLang="en-US" u="sng" dirty="0"/>
          </a:p>
        </p:txBody>
      </p:sp>
      <p:sp>
        <p:nvSpPr>
          <p:cNvPr id="4" name="矩形 3"/>
          <p:cNvSpPr/>
          <p:nvPr/>
        </p:nvSpPr>
        <p:spPr>
          <a:xfrm>
            <a:off x="6345860" y="3113706"/>
            <a:ext cx="5679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/>
              <a:t>What can you see in the picture?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3913" y="427310"/>
            <a:ext cx="2753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alligator</a:t>
            </a:r>
            <a:endParaRPr lang="zh-CN" altLang="en-US" sz="2800" dirty="0"/>
          </a:p>
        </p:txBody>
      </p:sp>
      <p:sp>
        <p:nvSpPr>
          <p:cNvPr id="3" name="文本框 2"/>
          <p:cNvSpPr txBox="1"/>
          <p:nvPr/>
        </p:nvSpPr>
        <p:spPr>
          <a:xfrm>
            <a:off x="887896" y="2981669"/>
            <a:ext cx="2753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crocodile</a:t>
            </a:r>
            <a:endParaRPr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3510334" y="5237776"/>
            <a:ext cx="2753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trapp</a:t>
            </a:r>
            <a:r>
              <a:rPr lang="en-US" altLang="zh-CN" sz="2800" dirty="0" smtClean="0">
                <a:solidFill>
                  <a:srgbClr val="FF0000"/>
                </a:solidFill>
              </a:rPr>
              <a:t>er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42923" y="5237776"/>
            <a:ext cx="2527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hunt</a:t>
            </a:r>
            <a:r>
              <a:rPr lang="en-US" altLang="zh-CN" sz="2800" dirty="0" smtClean="0">
                <a:solidFill>
                  <a:srgbClr val="FF0000"/>
                </a:solidFill>
              </a:rPr>
              <a:t>er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44" y="1039984"/>
            <a:ext cx="3565820" cy="1901999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014929"/>
              </p:ext>
            </p:extLst>
          </p:nvPr>
        </p:nvGraphicFramePr>
        <p:xfrm>
          <a:off x="4368801" y="427310"/>
          <a:ext cx="7213599" cy="2928980"/>
        </p:xfrm>
        <a:graphic>
          <a:graphicData uri="http://schemas.openxmlformats.org/drawingml/2006/table">
            <a:tbl>
              <a:tblPr/>
              <a:tblGrid>
                <a:gridCol w="1950719">
                  <a:extLst>
                    <a:ext uri="{9D8B030D-6E8A-4147-A177-3AD203B41FA5}">
                      <a16:colId xmlns:a16="http://schemas.microsoft.com/office/drawing/2014/main" xmlns="" val="1836895912"/>
                    </a:ext>
                  </a:extLst>
                </a:gridCol>
                <a:gridCol w="2858347">
                  <a:extLst>
                    <a:ext uri="{9D8B030D-6E8A-4147-A177-3AD203B41FA5}">
                      <a16:colId xmlns:a16="http://schemas.microsoft.com/office/drawing/2014/main" xmlns="" val="2002266744"/>
                    </a:ext>
                  </a:extLst>
                </a:gridCol>
                <a:gridCol w="2404533">
                  <a:extLst>
                    <a:ext uri="{9D8B030D-6E8A-4147-A177-3AD203B41FA5}">
                      <a16:colId xmlns:a16="http://schemas.microsoft.com/office/drawing/2014/main" xmlns="" val="638860192"/>
                    </a:ext>
                  </a:extLst>
                </a:gridCol>
              </a:tblGrid>
              <a:tr h="125500">
                <a:tc>
                  <a:txBody>
                    <a:bodyPr/>
                    <a:lstStyle/>
                    <a:p>
                      <a:pPr fontAlgn="t"/>
                      <a:endParaRPr lang="zh-CN" altLang="en-US" sz="2000" dirty="0">
                        <a:effectLst/>
                      </a:endParaRPr>
                    </a:p>
                  </a:txBody>
                  <a:tcPr marL="78492" marR="109017" marT="49058" marB="490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0" i="0" u="none" strike="noStrike" dirty="0">
                          <a:solidFill>
                            <a:srgbClr val="001BA0"/>
                          </a:solidFill>
                          <a:effectLst/>
                          <a:hlinkClick r:id="rId3"/>
                        </a:rPr>
                        <a:t>Alligator</a:t>
                      </a:r>
                      <a:endParaRPr lang="en-US" sz="2000" dirty="0">
                        <a:effectLst/>
                      </a:endParaRPr>
                    </a:p>
                  </a:txBody>
                  <a:tcPr marL="78492" marR="109017" marT="49058" marB="490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0" i="0" u="none" strike="noStrike">
                          <a:solidFill>
                            <a:srgbClr val="001BA0"/>
                          </a:solidFill>
                          <a:effectLst/>
                          <a:hlinkClick r:id="rId4"/>
                        </a:rPr>
                        <a:t>Crocodile</a:t>
                      </a:r>
                      <a:endParaRPr lang="en-US" sz="2000">
                        <a:effectLst/>
                      </a:endParaRPr>
                    </a:p>
                  </a:txBody>
                  <a:tcPr marL="78492" marR="78492" marT="49058" marB="490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1671659"/>
                  </a:ext>
                </a:extLst>
              </a:tr>
              <a:tr h="391266">
                <a:tc>
                  <a:txBody>
                    <a:bodyPr/>
                    <a:lstStyle/>
                    <a:p>
                      <a:pPr fontAlgn="t"/>
                      <a:r>
                        <a:rPr lang="en-US" sz="2000" i="0" dirty="0">
                          <a:effectLst/>
                        </a:rPr>
                        <a:t>Habitat</a:t>
                      </a:r>
                      <a:endParaRPr lang="en-US" sz="2000" dirty="0">
                        <a:effectLst/>
                      </a:endParaRPr>
                    </a:p>
                  </a:txBody>
                  <a:tcPr marL="78492" marR="109017" marT="49058" marB="490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i="0" dirty="0">
                          <a:effectLst/>
                        </a:rPr>
                        <a:t>Southern U.S. and China</a:t>
                      </a:r>
                      <a:endParaRPr lang="en-US" sz="2000" dirty="0">
                        <a:effectLst/>
                      </a:endParaRPr>
                    </a:p>
                  </a:txBody>
                  <a:tcPr marL="78492" marR="109017" marT="49058" marB="490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i="0" dirty="0">
                          <a:effectLst/>
                        </a:rPr>
                        <a:t>Africa, Australia, and America</a:t>
                      </a:r>
                      <a:endParaRPr lang="en-US" sz="2000" dirty="0">
                        <a:effectLst/>
                      </a:endParaRPr>
                    </a:p>
                  </a:txBody>
                  <a:tcPr marL="78492" marR="78492" marT="49058" marB="490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645013"/>
                  </a:ext>
                </a:extLst>
              </a:tr>
              <a:tr h="214089">
                <a:tc>
                  <a:txBody>
                    <a:bodyPr/>
                    <a:lstStyle/>
                    <a:p>
                      <a:pPr fontAlgn="t"/>
                      <a:r>
                        <a:rPr lang="en-US" sz="2000" i="0" dirty="0">
                          <a:effectLst/>
                        </a:rPr>
                        <a:t>Lifespan</a:t>
                      </a:r>
                      <a:endParaRPr lang="en-US" sz="2000" dirty="0">
                        <a:effectLst/>
                      </a:endParaRPr>
                    </a:p>
                  </a:txBody>
                  <a:tcPr marL="78492" marR="109017" marT="49058" marB="490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i="0" dirty="0" smtClean="0">
                          <a:effectLst/>
                        </a:rPr>
                        <a:t>30–50 </a:t>
                      </a:r>
                      <a:r>
                        <a:rPr lang="en-US" sz="2000" i="0" dirty="0">
                          <a:effectLst/>
                        </a:rPr>
                        <a:t>years</a:t>
                      </a:r>
                      <a:endParaRPr lang="en-US" sz="2000" dirty="0">
                        <a:effectLst/>
                      </a:endParaRPr>
                    </a:p>
                  </a:txBody>
                  <a:tcPr marL="78492" marR="109017" marT="49058" marB="490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i="0" dirty="0" smtClean="0">
                          <a:effectLst/>
                        </a:rPr>
                        <a:t>70–100 </a:t>
                      </a:r>
                      <a:r>
                        <a:rPr lang="en-US" sz="2000" i="0" dirty="0">
                          <a:effectLst/>
                        </a:rPr>
                        <a:t>years</a:t>
                      </a:r>
                      <a:endParaRPr lang="en-US" sz="2000" dirty="0">
                        <a:effectLst/>
                      </a:endParaRPr>
                    </a:p>
                  </a:txBody>
                  <a:tcPr marL="78492" marR="78492" marT="49058" marB="490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4264834"/>
                  </a:ext>
                </a:extLst>
              </a:tr>
              <a:tr h="302677">
                <a:tc>
                  <a:txBody>
                    <a:bodyPr/>
                    <a:lstStyle/>
                    <a:p>
                      <a:pPr fontAlgn="t"/>
                      <a:r>
                        <a:rPr lang="en-US" sz="2000" i="0" dirty="0" smtClean="0">
                          <a:effectLst/>
                        </a:rPr>
                        <a:t>Snout</a:t>
                      </a:r>
                      <a:r>
                        <a:rPr lang="zh-CN" altLang="en-US" sz="2000" i="0" dirty="0" smtClean="0">
                          <a:effectLst/>
                        </a:rPr>
                        <a:t>（口鼻部）</a:t>
                      </a:r>
                      <a:endParaRPr lang="en-US" sz="2000" dirty="0">
                        <a:effectLst/>
                      </a:endParaRPr>
                    </a:p>
                  </a:txBody>
                  <a:tcPr marL="78492" marR="109017" marT="49058" marB="490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i="0" dirty="0">
                          <a:effectLst/>
                        </a:rPr>
                        <a:t>Wider U-shaped snout</a:t>
                      </a:r>
                      <a:endParaRPr lang="en-US" sz="2000" dirty="0">
                        <a:effectLst/>
                      </a:endParaRPr>
                    </a:p>
                  </a:txBody>
                  <a:tcPr marL="78492" marR="109017" marT="49058" marB="490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i="0" dirty="0">
                          <a:effectLst/>
                        </a:rPr>
                        <a:t>Longer V-shaped snout</a:t>
                      </a:r>
                      <a:endParaRPr lang="en-US" sz="2000" dirty="0">
                        <a:effectLst/>
                      </a:endParaRPr>
                    </a:p>
                  </a:txBody>
                  <a:tcPr marL="78492" marR="78492" marT="49058" marB="490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29347685"/>
                  </a:ext>
                </a:extLst>
              </a:tr>
              <a:tr h="479854">
                <a:tc>
                  <a:txBody>
                    <a:bodyPr/>
                    <a:lstStyle/>
                    <a:p>
                      <a:pPr fontAlgn="t"/>
                      <a:r>
                        <a:rPr lang="en-US" sz="2000" i="0" dirty="0" smtClean="0">
                          <a:effectLst/>
                        </a:rPr>
                        <a:t>Nesting</a:t>
                      </a:r>
                      <a:r>
                        <a:rPr lang="zh-CN" altLang="en-US" sz="2000" i="0" dirty="0" smtClean="0">
                          <a:effectLst/>
                        </a:rPr>
                        <a:t>（筑巢）</a:t>
                      </a:r>
                      <a:endParaRPr lang="en-US" sz="2000" dirty="0">
                        <a:effectLst/>
                      </a:endParaRPr>
                    </a:p>
                  </a:txBody>
                  <a:tcPr marL="78492" marR="109017" marT="49058" marB="490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i="0" dirty="0">
                          <a:effectLst/>
                        </a:rPr>
                        <a:t>mounds of vegetation surrounding freshwater</a:t>
                      </a:r>
                      <a:endParaRPr lang="en-US" sz="2000" dirty="0">
                        <a:effectLst/>
                      </a:endParaRPr>
                    </a:p>
                  </a:txBody>
                  <a:tcPr marL="78492" marR="109017" marT="49058" marB="490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i="0" dirty="0">
                          <a:effectLst/>
                        </a:rPr>
                        <a:t>in mud or sand</a:t>
                      </a:r>
                      <a:endParaRPr lang="en-US" sz="2000" dirty="0">
                        <a:effectLst/>
                      </a:endParaRPr>
                    </a:p>
                  </a:txBody>
                  <a:tcPr marL="78492" marR="78492" marT="49058" marB="490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6261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55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65525" cy="1450757"/>
          </a:xfrm>
        </p:spPr>
        <p:txBody>
          <a:bodyPr/>
          <a:lstStyle/>
          <a:p>
            <a:r>
              <a:rPr lang="en-US" altLang="zh-CN" dirty="0" smtClean="0"/>
              <a:t>Read </a:t>
            </a:r>
            <a:r>
              <a:rPr lang="en-US" altLang="zh-CN" smtClean="0"/>
              <a:t>pages </a:t>
            </a:r>
            <a:r>
              <a:rPr lang="en-US" altLang="zh-CN" smtClean="0"/>
              <a:t>4-7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1134" y="2342691"/>
            <a:ext cx="10058400" cy="2358518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Answer the questions:</a:t>
            </a:r>
          </a:p>
          <a:p>
            <a:r>
              <a:rPr lang="en-US" altLang="zh-CN" sz="2800" dirty="0" smtClean="0"/>
              <a:t>1</a:t>
            </a:r>
            <a:r>
              <a:rPr lang="en-US" altLang="zh-CN" sz="2800" dirty="0"/>
              <a:t>. What does a trapper </a:t>
            </a:r>
            <a:r>
              <a:rPr lang="en-US" altLang="zh-CN" sz="2800" dirty="0" smtClean="0"/>
              <a:t>do to </a:t>
            </a:r>
            <a:r>
              <a:rPr lang="en-US" altLang="zh-CN" sz="2800" dirty="0"/>
              <a:t>handle the big alligator? </a:t>
            </a:r>
            <a:endParaRPr lang="zh-CN" altLang="zh-CN" sz="2800" dirty="0"/>
          </a:p>
          <a:p>
            <a:r>
              <a:rPr lang="en-US" altLang="zh-CN" sz="2800" dirty="0"/>
              <a:t>2. Why does a trapper have to move the alligator away?</a:t>
            </a:r>
            <a:endParaRPr lang="zh-CN" altLang="zh-CN" sz="2800" dirty="0"/>
          </a:p>
          <a:p>
            <a:r>
              <a:rPr lang="en-US" altLang="zh-CN" sz="2800" dirty="0"/>
              <a:t>3. What can people do to move alligators away?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62206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Read pages 8-13.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7280" y="2322813"/>
            <a:ext cx="10058400" cy="3769874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sz="2800" dirty="0" smtClean="0"/>
              <a:t>Work in groups of three, and each of you will have your own role.</a:t>
            </a:r>
          </a:p>
          <a:p>
            <a:pPr marL="0" indent="0">
              <a:buNone/>
            </a:pPr>
            <a:r>
              <a:rPr lang="en-US" altLang="zh-CN" sz="2800" dirty="0" smtClean="0"/>
              <a:t>  </a:t>
            </a:r>
            <a:r>
              <a:rPr lang="en-US" altLang="zh-CN" sz="2800" i="1" dirty="0" smtClean="0"/>
              <a:t>Word Master</a:t>
            </a:r>
          </a:p>
          <a:p>
            <a:r>
              <a:rPr lang="en-US" altLang="zh-CN" sz="2800" i="1" dirty="0" smtClean="0"/>
              <a:t>Discussion Leader</a:t>
            </a:r>
          </a:p>
          <a:p>
            <a:r>
              <a:rPr lang="en-US" altLang="zh-CN" sz="2800" i="1" dirty="0" smtClean="0"/>
              <a:t> Summarizer</a:t>
            </a:r>
          </a:p>
          <a:p>
            <a:pPr>
              <a:buNone/>
            </a:pPr>
            <a:endParaRPr lang="zh-CN" alt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121637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175" y="3783555"/>
            <a:ext cx="1691006" cy="16364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498573" y="1207099"/>
            <a:ext cx="4737653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</a:rPr>
              <a:t>Taking </a:t>
            </a:r>
            <a:r>
              <a:rPr lang="en-US" altLang="zh-CN" b="1" dirty="0" smtClean="0">
                <a:latin typeface="Times New Roman" panose="02020603050405020304" pitchFamily="18" charset="0"/>
              </a:rPr>
              <a:t>care</a:t>
            </a:r>
          </a:p>
          <a:p>
            <a:pPr algn="ctr"/>
            <a:endParaRPr lang="en-US" altLang="zh-CN" b="1" dirty="0">
              <a:latin typeface="Times New Roman" panose="02020603050405020304" pitchFamily="18" charset="0"/>
            </a:endParaRPr>
          </a:p>
          <a:p>
            <a:pPr algn="ctr"/>
            <a:endParaRPr lang="en-US" altLang="zh-CN" b="1" dirty="0" smtClean="0">
              <a:latin typeface="Times New Roman" panose="02020603050405020304" pitchFamily="18" charset="0"/>
            </a:endParaRPr>
          </a:p>
          <a:p>
            <a:pPr algn="ctr"/>
            <a:endParaRPr lang="en-US" altLang="zh-CN" b="1" dirty="0">
              <a:latin typeface="Times New Roman" panose="02020603050405020304" pitchFamily="18" charset="0"/>
            </a:endParaRPr>
          </a:p>
          <a:p>
            <a:pPr algn="ctr"/>
            <a:endParaRPr lang="en-US" altLang="zh-CN" b="1" dirty="0" smtClean="0">
              <a:latin typeface="Times New Roman" panose="02020603050405020304" pitchFamily="18" charset="0"/>
            </a:endParaRPr>
          </a:p>
          <a:p>
            <a:pPr algn="ctr"/>
            <a:endParaRPr lang="en-US" altLang="zh-CN" b="1" dirty="0">
              <a:latin typeface="Times New Roman" panose="02020603050405020304" pitchFamily="18" charset="0"/>
            </a:endParaRPr>
          </a:p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51791" y="3441649"/>
            <a:ext cx="4542183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</a:rPr>
              <a:t>Hunting for </a:t>
            </a:r>
            <a:r>
              <a:rPr lang="en-US" altLang="zh-CN" b="1" dirty="0" smtClean="0">
                <a:latin typeface="Times New Roman" panose="02020603050405020304" pitchFamily="18" charset="0"/>
              </a:rPr>
              <a:t>eggs</a:t>
            </a:r>
          </a:p>
          <a:p>
            <a:pPr algn="ctr"/>
            <a:endParaRPr lang="en-US" altLang="zh-CN" b="1" dirty="0">
              <a:latin typeface="Times New Roman" panose="02020603050405020304" pitchFamily="18" charset="0"/>
            </a:endParaRPr>
          </a:p>
          <a:p>
            <a:pPr algn="ctr"/>
            <a:endParaRPr lang="en-US" altLang="zh-CN" b="1" dirty="0" smtClean="0">
              <a:latin typeface="Times New Roman" panose="02020603050405020304" pitchFamily="18" charset="0"/>
            </a:endParaRPr>
          </a:p>
          <a:p>
            <a:pPr algn="ctr"/>
            <a:endParaRPr lang="en-US" altLang="zh-CN" b="1" dirty="0">
              <a:latin typeface="Times New Roman" panose="02020603050405020304" pitchFamily="18" charset="0"/>
            </a:endParaRPr>
          </a:p>
          <a:p>
            <a:pPr algn="ctr"/>
            <a:endParaRPr lang="en-US" altLang="zh-CN" b="1" dirty="0" smtClean="0">
              <a:latin typeface="Times New Roman" panose="02020603050405020304" pitchFamily="18" charset="0"/>
            </a:endParaRPr>
          </a:p>
          <a:p>
            <a:pPr algn="ctr"/>
            <a:endParaRPr lang="en-US" altLang="zh-CN" b="1" dirty="0">
              <a:latin typeface="Times New Roman" panose="02020603050405020304" pitchFamily="18" charset="0"/>
            </a:endParaRPr>
          </a:p>
          <a:p>
            <a:pPr algn="ctr"/>
            <a:endParaRPr lang="en-US" altLang="zh-CN" b="1" dirty="0" smtClean="0">
              <a:latin typeface="Times New Roman" panose="02020603050405020304" pitchFamily="18" charset="0"/>
            </a:endParaRPr>
          </a:p>
          <a:p>
            <a:pPr algn="ctr"/>
            <a:endParaRPr lang="en-US" altLang="zh-CN" b="1" dirty="0">
              <a:latin typeface="Times New Roman" panose="02020603050405020304" pitchFamily="18" charset="0"/>
            </a:endParaRPr>
          </a:p>
          <a:p>
            <a:pPr algn="ctr"/>
            <a:endParaRPr lang="en-US" altLang="zh-CN" b="1" dirty="0" smtClean="0">
              <a:latin typeface="Times New Roman" panose="02020603050405020304" pitchFamily="18" charset="0"/>
            </a:endParaRPr>
          </a:p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940826" y="3416009"/>
            <a:ext cx="4542183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</a:rPr>
              <a:t>Handling the </a:t>
            </a:r>
            <a:r>
              <a:rPr lang="en-US" altLang="zh-CN" b="1" dirty="0" smtClean="0">
                <a:latin typeface="Times New Roman" panose="02020603050405020304" pitchFamily="18" charset="0"/>
              </a:rPr>
              <a:t>eggs</a:t>
            </a:r>
          </a:p>
          <a:p>
            <a:pPr algn="ctr"/>
            <a:endParaRPr lang="en-US" altLang="zh-CN" b="1" dirty="0">
              <a:latin typeface="Times New Roman" panose="02020603050405020304" pitchFamily="18" charset="0"/>
            </a:endParaRPr>
          </a:p>
          <a:p>
            <a:pPr algn="ctr"/>
            <a:endParaRPr lang="en-US" altLang="zh-CN" b="1" dirty="0" smtClean="0">
              <a:latin typeface="Times New Roman" panose="02020603050405020304" pitchFamily="18" charset="0"/>
            </a:endParaRPr>
          </a:p>
          <a:p>
            <a:pPr algn="ctr"/>
            <a:endParaRPr lang="en-US" altLang="zh-CN" b="1" dirty="0">
              <a:latin typeface="Times New Roman" panose="02020603050405020304" pitchFamily="18" charset="0"/>
            </a:endParaRPr>
          </a:p>
          <a:p>
            <a:pPr algn="ctr"/>
            <a:endParaRPr lang="en-US" altLang="zh-CN" b="1" dirty="0" smtClean="0">
              <a:latin typeface="Times New Roman" panose="02020603050405020304" pitchFamily="18" charset="0"/>
            </a:endParaRPr>
          </a:p>
          <a:p>
            <a:pPr algn="ctr"/>
            <a:endParaRPr lang="en-US" altLang="zh-CN" b="1" dirty="0">
              <a:latin typeface="Times New Roman" panose="02020603050405020304" pitchFamily="18" charset="0"/>
            </a:endParaRPr>
          </a:p>
          <a:p>
            <a:pPr algn="ctr"/>
            <a:endParaRPr lang="en-US" altLang="zh-CN" b="1" dirty="0" smtClean="0">
              <a:latin typeface="Times New Roman" panose="02020603050405020304" pitchFamily="18" charset="0"/>
            </a:endParaRPr>
          </a:p>
          <a:p>
            <a:pPr algn="ctr"/>
            <a:endParaRPr lang="en-US" altLang="zh-CN" b="1" dirty="0">
              <a:latin typeface="Times New Roman" panose="02020603050405020304" pitchFamily="18" charset="0"/>
            </a:endParaRPr>
          </a:p>
          <a:p>
            <a:pPr algn="ctr"/>
            <a:endParaRPr lang="en-US" altLang="zh-CN" b="1" dirty="0" smtClean="0">
              <a:latin typeface="Times New Roman" panose="02020603050405020304" pitchFamily="18" charset="0"/>
            </a:endParaRPr>
          </a:p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35428" y="255758"/>
            <a:ext cx="10881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sz="2800" dirty="0" smtClean="0"/>
              <a:t>Finish the following table, and write down how to hunt for eggs.</a:t>
            </a:r>
            <a:endParaRPr lang="en-US" altLang="zh-CN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3643739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Read pages 14-15.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87120" y="2729654"/>
            <a:ext cx="10058400" cy="2167466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Answer the following questions:</a:t>
            </a:r>
          </a:p>
          <a:p>
            <a:r>
              <a:rPr lang="en-US" altLang="zh-CN" sz="2800" dirty="0" smtClean="0"/>
              <a:t>1</a:t>
            </a:r>
            <a:r>
              <a:rPr lang="en-US" altLang="zh-CN" sz="2800" dirty="0"/>
              <a:t>. What is an alligator farm like?</a:t>
            </a:r>
            <a:endParaRPr lang="zh-CN" altLang="zh-CN" sz="2800" dirty="0"/>
          </a:p>
          <a:p>
            <a:r>
              <a:rPr lang="en-US" altLang="zh-CN" sz="2800" dirty="0"/>
              <a:t>2. What do you think might happen to the alligators on the farm?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09223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After you read the book, think about the questions.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8080" y="2435013"/>
            <a:ext cx="10058400" cy="33793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sz="3200" dirty="0"/>
              <a:t>What do you think of “trappers” or “egg hunters” as jobs</a:t>
            </a:r>
            <a:r>
              <a:rPr lang="en-US" altLang="zh-CN" sz="3200" dirty="0" smtClean="0"/>
              <a:t>?</a:t>
            </a:r>
          </a:p>
          <a:p>
            <a:pPr marL="0" indent="0">
              <a:buNone/>
            </a:pPr>
            <a:endParaRPr lang="zh-CN" altLang="zh-CN" sz="3200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3200" dirty="0"/>
              <a:t>Why do people start an alligator farm</a:t>
            </a:r>
            <a:r>
              <a:rPr lang="en-US" altLang="zh-CN" sz="3200" dirty="0" smtClean="0"/>
              <a:t>?</a:t>
            </a:r>
          </a:p>
          <a:p>
            <a:pPr>
              <a:buFont typeface="Wingdings" panose="05000000000000000000" pitchFamily="2" charset="2"/>
              <a:buChar char="l"/>
            </a:pPr>
            <a:endParaRPr lang="zh-CN" altLang="zh-CN" sz="3200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3200" dirty="0"/>
              <a:t>What did an alligator appear on doorsteps</a:t>
            </a:r>
            <a:r>
              <a:rPr lang="en-US" altLang="zh-CN" sz="3200" dirty="0" smtClean="0"/>
              <a:t>?</a:t>
            </a:r>
            <a:endParaRPr lang="zh-CN" altLang="zh-CN" sz="3200" dirty="0"/>
          </a:p>
        </p:txBody>
      </p:sp>
    </p:spTree>
    <p:extLst>
      <p:ext uri="{BB962C8B-B14F-4D97-AF65-F5344CB8AC3E}">
        <p14:creationId xmlns:p14="http://schemas.microsoft.com/office/powerpoint/2010/main" val="4122043224"/>
      </p:ext>
    </p:extLst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125</TotalTime>
  <Words>283</Words>
  <Application>Microsoft Office PowerPoint</Application>
  <PresentationFormat>自定义</PresentationFormat>
  <Paragraphs>74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回顾</vt:lpstr>
      <vt:lpstr>Trappers and Egg Hunters </vt:lpstr>
      <vt:lpstr>PowerPoint 演示文稿</vt:lpstr>
      <vt:lpstr>PowerPoint 演示文稿</vt:lpstr>
      <vt:lpstr>PowerPoint 演示文稿</vt:lpstr>
      <vt:lpstr>Read pages 4-7.</vt:lpstr>
      <vt:lpstr>Read pages 8-13.</vt:lpstr>
      <vt:lpstr>PowerPoint 演示文稿</vt:lpstr>
      <vt:lpstr>Read pages 14-15.</vt:lpstr>
      <vt:lpstr>After you read the book, think about the questions.</vt:lpstr>
      <vt:lpstr>Homework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Trappers and Egg Hunters </dc:title>
  <dc:creator>China</dc:creator>
  <cp:lastModifiedBy>fltrp</cp:lastModifiedBy>
  <cp:revision>19</cp:revision>
  <dcterms:created xsi:type="dcterms:W3CDTF">2018-10-21T02:17:49Z</dcterms:created>
  <dcterms:modified xsi:type="dcterms:W3CDTF">2018-10-30T08:12:59Z</dcterms:modified>
</cp:coreProperties>
</file>