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7" r:id="rId9"/>
    <p:sldId id="265" r:id="rId10"/>
    <p:sldId id="268" r:id="rId11"/>
    <p:sldId id="269" r:id="rId12"/>
    <p:sldId id="271" r:id="rId13"/>
    <p:sldId id="273" r:id="rId14"/>
    <p:sldId id="274" r:id="rId15"/>
    <p:sldId id="275" r:id="rId16"/>
    <p:sldId id="272" r:id="rId17"/>
    <p:sldId id="270" r:id="rId18"/>
    <p:sldId id="276" r:id="rId19"/>
    <p:sldId id="277" r:id="rId20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42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392C-B1C0-0748-A6DE-8BE3E676E044}" type="datetimeFigureOut">
              <a:rPr kumimoji="1" lang="zh-CN" altLang="en-US" smtClean="0"/>
              <a:pPr/>
              <a:t>2018/10/30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BFBF-C4A6-BE46-8326-D85F408FAF40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7817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x-none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x-none" smtClean="0"/>
              <a:t>单击此处编辑母版文本样式</a:t>
            </a:r>
          </a:p>
          <a:p>
            <a:pPr lvl="1"/>
            <a:r>
              <a:rPr kumimoji="1" lang="zh-CN" altLang="x-none" smtClean="0"/>
              <a:t>二级</a:t>
            </a:r>
          </a:p>
          <a:p>
            <a:pPr lvl="2"/>
            <a:r>
              <a:rPr kumimoji="1" lang="zh-CN" altLang="x-none" smtClean="0"/>
              <a:t>三级</a:t>
            </a:r>
          </a:p>
          <a:p>
            <a:pPr lvl="3"/>
            <a:r>
              <a:rPr kumimoji="1" lang="zh-CN" altLang="x-none" smtClean="0"/>
              <a:t>四级</a:t>
            </a:r>
          </a:p>
          <a:p>
            <a:pPr lvl="4"/>
            <a:r>
              <a:rPr kumimoji="1" lang="zh-CN" altLang="x-none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392C-B1C0-0748-A6DE-8BE3E676E044}" type="datetimeFigureOut">
              <a:rPr kumimoji="1" lang="zh-CN" altLang="en-US" smtClean="0"/>
              <a:pPr/>
              <a:t>2018/10/30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BFBF-C4A6-BE46-8326-D85F408FAF40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68975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x-none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x-none" smtClean="0"/>
              <a:t>单击此处编辑母版文本样式</a:t>
            </a:r>
          </a:p>
          <a:p>
            <a:pPr lvl="1"/>
            <a:r>
              <a:rPr kumimoji="1" lang="zh-CN" altLang="x-none" smtClean="0"/>
              <a:t>二级</a:t>
            </a:r>
          </a:p>
          <a:p>
            <a:pPr lvl="2"/>
            <a:r>
              <a:rPr kumimoji="1" lang="zh-CN" altLang="x-none" smtClean="0"/>
              <a:t>三级</a:t>
            </a:r>
          </a:p>
          <a:p>
            <a:pPr lvl="3"/>
            <a:r>
              <a:rPr kumimoji="1" lang="zh-CN" altLang="x-none" smtClean="0"/>
              <a:t>四级</a:t>
            </a:r>
          </a:p>
          <a:p>
            <a:pPr lvl="4"/>
            <a:r>
              <a:rPr kumimoji="1" lang="zh-CN" altLang="x-none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392C-B1C0-0748-A6DE-8BE3E676E044}" type="datetimeFigureOut">
              <a:rPr kumimoji="1" lang="zh-CN" altLang="en-US" smtClean="0"/>
              <a:pPr/>
              <a:t>2018/10/30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BFBF-C4A6-BE46-8326-D85F408FAF40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1538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392C-B1C0-0748-A6DE-8BE3E676E044}" type="datetimeFigureOut">
              <a:rPr kumimoji="1" lang="zh-CN" altLang="en-US" smtClean="0"/>
              <a:pPr/>
              <a:t>2018/10/30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BFBF-C4A6-BE46-8326-D85F408FAF40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76918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x-none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x-none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392C-B1C0-0748-A6DE-8BE3E676E044}" type="datetimeFigureOut">
              <a:rPr kumimoji="1" lang="zh-CN" altLang="en-US" smtClean="0"/>
              <a:pPr/>
              <a:t>2018/10/30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BFBF-C4A6-BE46-8326-D85F408FAF40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2247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x-none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x-none" smtClean="0"/>
              <a:t>单击此处编辑母版文本样式</a:t>
            </a:r>
          </a:p>
          <a:p>
            <a:pPr lvl="1"/>
            <a:r>
              <a:rPr kumimoji="1" lang="zh-CN" altLang="x-none" smtClean="0"/>
              <a:t>二级</a:t>
            </a:r>
          </a:p>
          <a:p>
            <a:pPr lvl="2"/>
            <a:r>
              <a:rPr kumimoji="1" lang="zh-CN" altLang="x-none" smtClean="0"/>
              <a:t>三级</a:t>
            </a:r>
          </a:p>
          <a:p>
            <a:pPr lvl="3"/>
            <a:r>
              <a:rPr kumimoji="1" lang="zh-CN" altLang="x-none" smtClean="0"/>
              <a:t>四级</a:t>
            </a:r>
          </a:p>
          <a:p>
            <a:pPr lvl="4"/>
            <a:r>
              <a:rPr kumimoji="1" lang="zh-CN" altLang="x-none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x-none" smtClean="0"/>
              <a:t>单击此处编辑母版文本样式</a:t>
            </a:r>
          </a:p>
          <a:p>
            <a:pPr lvl="1"/>
            <a:r>
              <a:rPr kumimoji="1" lang="zh-CN" altLang="x-none" smtClean="0"/>
              <a:t>二级</a:t>
            </a:r>
          </a:p>
          <a:p>
            <a:pPr lvl="2"/>
            <a:r>
              <a:rPr kumimoji="1" lang="zh-CN" altLang="x-none" smtClean="0"/>
              <a:t>三级</a:t>
            </a:r>
          </a:p>
          <a:p>
            <a:pPr lvl="3"/>
            <a:r>
              <a:rPr kumimoji="1" lang="zh-CN" altLang="x-none" smtClean="0"/>
              <a:t>四级</a:t>
            </a:r>
          </a:p>
          <a:p>
            <a:pPr lvl="4"/>
            <a:r>
              <a:rPr kumimoji="1" lang="zh-CN" altLang="x-none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392C-B1C0-0748-A6DE-8BE3E676E044}" type="datetimeFigureOut">
              <a:rPr kumimoji="1" lang="zh-CN" altLang="en-US" smtClean="0"/>
              <a:pPr/>
              <a:t>2018/10/30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BFBF-C4A6-BE46-8326-D85F408FAF40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97482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x-none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x-none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x-none" smtClean="0"/>
              <a:t>单击此处编辑母版文本样式</a:t>
            </a:r>
          </a:p>
          <a:p>
            <a:pPr lvl="1"/>
            <a:r>
              <a:rPr kumimoji="1" lang="zh-CN" altLang="x-none" smtClean="0"/>
              <a:t>二级</a:t>
            </a:r>
          </a:p>
          <a:p>
            <a:pPr lvl="2"/>
            <a:r>
              <a:rPr kumimoji="1" lang="zh-CN" altLang="x-none" smtClean="0"/>
              <a:t>三级</a:t>
            </a:r>
          </a:p>
          <a:p>
            <a:pPr lvl="3"/>
            <a:r>
              <a:rPr kumimoji="1" lang="zh-CN" altLang="x-none" smtClean="0"/>
              <a:t>四级</a:t>
            </a:r>
          </a:p>
          <a:p>
            <a:pPr lvl="4"/>
            <a:r>
              <a:rPr kumimoji="1" lang="zh-CN" altLang="x-none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x-none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x-none" smtClean="0"/>
              <a:t>单击此处编辑母版文本样式</a:t>
            </a:r>
          </a:p>
          <a:p>
            <a:pPr lvl="1"/>
            <a:r>
              <a:rPr kumimoji="1" lang="zh-CN" altLang="x-none" smtClean="0"/>
              <a:t>二级</a:t>
            </a:r>
          </a:p>
          <a:p>
            <a:pPr lvl="2"/>
            <a:r>
              <a:rPr kumimoji="1" lang="zh-CN" altLang="x-none" smtClean="0"/>
              <a:t>三级</a:t>
            </a:r>
          </a:p>
          <a:p>
            <a:pPr lvl="3"/>
            <a:r>
              <a:rPr kumimoji="1" lang="zh-CN" altLang="x-none" smtClean="0"/>
              <a:t>四级</a:t>
            </a:r>
          </a:p>
          <a:p>
            <a:pPr lvl="4"/>
            <a:r>
              <a:rPr kumimoji="1" lang="zh-CN" altLang="x-none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392C-B1C0-0748-A6DE-8BE3E676E044}" type="datetimeFigureOut">
              <a:rPr kumimoji="1" lang="zh-CN" altLang="en-US" smtClean="0"/>
              <a:pPr/>
              <a:t>2018/10/30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BFBF-C4A6-BE46-8326-D85F408FAF40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40053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x-none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392C-B1C0-0748-A6DE-8BE3E676E044}" type="datetimeFigureOut">
              <a:rPr kumimoji="1" lang="zh-CN" altLang="en-US" smtClean="0"/>
              <a:pPr/>
              <a:t>2018/10/30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BFBF-C4A6-BE46-8326-D85F408FAF40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4034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392C-B1C0-0748-A6DE-8BE3E676E044}" type="datetimeFigureOut">
              <a:rPr kumimoji="1" lang="zh-CN" altLang="en-US" smtClean="0"/>
              <a:pPr/>
              <a:t>2018/10/30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BFBF-C4A6-BE46-8326-D85F408FAF40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9678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x-none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x-none" smtClean="0"/>
              <a:t>单击此处编辑母版文本样式</a:t>
            </a:r>
          </a:p>
          <a:p>
            <a:pPr lvl="1"/>
            <a:r>
              <a:rPr kumimoji="1" lang="zh-CN" altLang="x-none" smtClean="0"/>
              <a:t>二级</a:t>
            </a:r>
          </a:p>
          <a:p>
            <a:pPr lvl="2"/>
            <a:r>
              <a:rPr kumimoji="1" lang="zh-CN" altLang="x-none" smtClean="0"/>
              <a:t>三级</a:t>
            </a:r>
          </a:p>
          <a:p>
            <a:pPr lvl="3"/>
            <a:r>
              <a:rPr kumimoji="1" lang="zh-CN" altLang="x-none" smtClean="0"/>
              <a:t>四级</a:t>
            </a:r>
          </a:p>
          <a:p>
            <a:pPr lvl="4"/>
            <a:r>
              <a:rPr kumimoji="1" lang="zh-CN" altLang="x-none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x-none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392C-B1C0-0748-A6DE-8BE3E676E044}" type="datetimeFigureOut">
              <a:rPr kumimoji="1" lang="zh-CN" altLang="en-US" smtClean="0"/>
              <a:pPr/>
              <a:t>2018/10/30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BFBF-C4A6-BE46-8326-D85F408FAF40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7307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x-none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x-none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392C-B1C0-0748-A6DE-8BE3E676E044}" type="datetimeFigureOut">
              <a:rPr kumimoji="1" lang="zh-CN" altLang="en-US" smtClean="0"/>
              <a:pPr/>
              <a:t>2018/10/30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BFBF-C4A6-BE46-8326-D85F408FAF40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70308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4392C-B1C0-0748-A6DE-8BE3E676E044}" type="datetimeFigureOut">
              <a:rPr kumimoji="1" lang="zh-CN" altLang="en-US" smtClean="0"/>
              <a:pPr/>
              <a:t>2018/10/30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EBFBF-C4A6-BE46-8326-D85F408FAF40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86101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683857"/>
            <a:ext cx="8229600" cy="1143000"/>
          </a:xfrm>
        </p:spPr>
        <p:txBody>
          <a:bodyPr/>
          <a:lstStyle/>
          <a:p>
            <a:r>
              <a:rPr kumimoji="1" lang="en-US" altLang="zh-CN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Uncle Al Goes Camping with Us</a:t>
            </a:r>
            <a:endParaRPr kumimoji="1" lang="zh-CN" alt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pic>
        <p:nvPicPr>
          <p:cNvPr id="4" name="内容占位符 3" descr="屏幕快照 2018-10-20 上午9.43.36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85" b="4085"/>
          <a:stretch>
            <a:fillRect/>
          </a:stretch>
        </p:blipFill>
        <p:spPr>
          <a:xfrm>
            <a:off x="457200" y="1840087"/>
            <a:ext cx="8229600" cy="4525963"/>
          </a:xfrm>
        </p:spPr>
      </p:pic>
      <p:sp>
        <p:nvSpPr>
          <p:cNvPr id="5" name="文本框 4"/>
          <p:cNvSpPr txBox="1"/>
          <p:nvPr/>
        </p:nvSpPr>
        <p:spPr>
          <a:xfrm>
            <a:off x="211667" y="169333"/>
            <a:ext cx="2130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多维阅读第</a:t>
            </a:r>
            <a:r>
              <a:rPr kumimoji="1" lang="en-US" altLang="zh-CN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13</a:t>
            </a:r>
            <a:r>
              <a:rPr kumimoji="1" lang="zh-CN" alt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级</a:t>
            </a:r>
            <a:endParaRPr kumimoji="1" lang="zh-CN" alt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04814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Retell</a:t>
            </a:r>
            <a:r>
              <a:rPr kumimoji="1" lang="zh-CN" alt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zh-CN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the</a:t>
            </a:r>
            <a:r>
              <a:rPr kumimoji="1" lang="zh-CN" alt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zh-CN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Story</a:t>
            </a:r>
            <a:endParaRPr kumimoji="1" lang="zh-CN" alt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400517"/>
            <a:ext cx="8229600" cy="3099424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Work</a:t>
            </a:r>
            <a:r>
              <a:rPr kumimoji="1" lang="zh-CN" altLang="en-US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in</a:t>
            </a:r>
            <a:r>
              <a:rPr kumimoji="1" lang="zh-CN" altLang="en-US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pairs,</a:t>
            </a:r>
            <a:r>
              <a:rPr kumimoji="1" lang="zh-CN" altLang="en-US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and</a:t>
            </a:r>
            <a:r>
              <a:rPr kumimoji="1" lang="zh-CN" altLang="en-US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retell</a:t>
            </a:r>
            <a:r>
              <a:rPr kumimoji="1" lang="zh-CN" altLang="en-US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the</a:t>
            </a:r>
            <a:r>
              <a:rPr kumimoji="1" lang="zh-CN" altLang="en-US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story.</a:t>
            </a:r>
            <a:r>
              <a:rPr kumimoji="1" lang="zh-CN" altLang="en-US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Try</a:t>
            </a:r>
            <a:r>
              <a:rPr kumimoji="1" lang="zh-CN" altLang="en-US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to</a:t>
            </a:r>
            <a:r>
              <a:rPr kumimoji="1" lang="zh-CN" altLang="en-US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use the </a:t>
            </a:r>
            <a:r>
              <a:rPr kumimoji="1" lang="zh-CN" altLang="en-US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adjectives</a:t>
            </a:r>
            <a:r>
              <a:rPr kumimoji="1" lang="zh-CN" altLang="en-US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in</a:t>
            </a:r>
            <a:r>
              <a:rPr kumimoji="1" lang="zh-CN" altLang="en-US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the</a:t>
            </a:r>
            <a:r>
              <a:rPr kumimoji="1" lang="zh-CN" altLang="en-US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book</a:t>
            </a:r>
            <a:r>
              <a:rPr kumimoji="1" lang="zh-CN" altLang="en-US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to</a:t>
            </a:r>
            <a:r>
              <a:rPr kumimoji="1" lang="zh-CN" altLang="en-US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describe</a:t>
            </a:r>
            <a:r>
              <a:rPr kumimoji="1" lang="zh-CN" altLang="en-US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“my”</a:t>
            </a:r>
            <a:r>
              <a:rPr kumimoji="1" lang="zh-CN" altLang="en-US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feelings</a:t>
            </a:r>
            <a:r>
              <a:rPr kumimoji="1" lang="zh-CN" altLang="en-US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towards</a:t>
            </a:r>
            <a:r>
              <a:rPr kumimoji="1" lang="zh-CN" altLang="en-US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Uncle</a:t>
            </a:r>
            <a:r>
              <a:rPr kumimoji="1" lang="zh-CN" altLang="en-US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Al.</a:t>
            </a:r>
            <a:endParaRPr kumimoji="1" lang="zh-CN" alt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8050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STEAL</a:t>
            </a:r>
            <a:endParaRPr kumimoji="1" lang="zh-CN" alt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pic>
        <p:nvPicPr>
          <p:cNvPr id="4" name="内容占位符 3" descr="屏幕快照 2018-10-20 下午12.05.48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4" b="3104"/>
          <a:stretch>
            <a:fillRect/>
          </a:stretch>
        </p:blipFill>
        <p:spPr/>
      </p:pic>
      <p:sp>
        <p:nvSpPr>
          <p:cNvPr id="5" name="内容占位符 4"/>
          <p:cNvSpPr>
            <a:spLocks noGrp="1"/>
          </p:cNvSpPr>
          <p:nvPr>
            <p:ph sz="half" idx="2"/>
          </p:nvPr>
        </p:nvSpPr>
        <p:spPr>
          <a:xfrm>
            <a:off x="4648200" y="2644048"/>
            <a:ext cx="4038600" cy="34821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en-US" altLang="zh-CN" sz="3600" b="1" dirty="0" smtClean="0">
                <a:latin typeface="Times New Roman"/>
                <a:cs typeface="Times New Roman"/>
              </a:rPr>
              <a:t>We</a:t>
            </a:r>
            <a:r>
              <a:rPr kumimoji="1" lang="en-US" altLang="zh-CN" sz="3600" b="1" dirty="0">
                <a:latin typeface="Times New Roman"/>
                <a:cs typeface="Times New Roman"/>
              </a:rPr>
              <a:t> </a:t>
            </a:r>
            <a:r>
              <a:rPr kumimoji="1" lang="en-US" altLang="zh-CN" sz="3600" b="1" dirty="0" smtClean="0">
                <a:latin typeface="Times New Roman"/>
                <a:cs typeface="Times New Roman"/>
              </a:rPr>
              <a:t>can try to analyze a character with the help of STEAL method. </a:t>
            </a:r>
            <a:endParaRPr kumimoji="1" lang="zh-CN" altLang="en-US" sz="36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4107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65881"/>
            <a:ext cx="8229600" cy="1143000"/>
          </a:xfrm>
        </p:spPr>
        <p:txBody>
          <a:bodyPr/>
          <a:lstStyle/>
          <a:p>
            <a:r>
              <a:rPr kumimoji="1" lang="en-US" altLang="zh-CN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STEAL</a:t>
            </a:r>
            <a:endParaRPr kumimoji="1" lang="zh-CN" alt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pic>
        <p:nvPicPr>
          <p:cNvPr id="4" name="内容占位符 3" descr="屏幕快照 2018-10-20 下午12.05.48.png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9" t="3104" b="3104"/>
          <a:stretch/>
        </p:blipFill>
        <p:spPr>
          <a:xfrm>
            <a:off x="300631" y="1600200"/>
            <a:ext cx="3829843" cy="4525963"/>
          </a:xfrm>
        </p:spPr>
      </p:pic>
      <p:sp>
        <p:nvSpPr>
          <p:cNvPr id="5" name="内容占位符 4"/>
          <p:cNvSpPr>
            <a:spLocks noGrp="1"/>
          </p:cNvSpPr>
          <p:nvPr>
            <p:ph sz="half" idx="2"/>
          </p:nvPr>
        </p:nvSpPr>
        <p:spPr>
          <a:xfrm>
            <a:off x="4130474" y="1652240"/>
            <a:ext cx="4556326" cy="4525963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AutoNum type="arabicPeriod"/>
            </a:pPr>
            <a:r>
              <a:rPr lang="en-US" altLang="zh-CN" sz="3600" dirty="0" smtClean="0">
                <a:latin typeface="Times New Roman"/>
                <a:cs typeface="Times New Roman"/>
              </a:rPr>
              <a:t>What </a:t>
            </a:r>
            <a:r>
              <a:rPr lang="en-US" altLang="zh-CN" sz="3600" dirty="0">
                <a:latin typeface="Times New Roman"/>
                <a:cs typeface="Times New Roman"/>
              </a:rPr>
              <a:t>did </a:t>
            </a:r>
            <a:r>
              <a:rPr lang="en-US" altLang="zh-CN" sz="3600" dirty="0" smtClean="0">
                <a:latin typeface="Times New Roman"/>
                <a:cs typeface="Times New Roman"/>
              </a:rPr>
              <a:t>Uncle </a:t>
            </a:r>
            <a:r>
              <a:rPr lang="en-US" altLang="zh-CN" sz="3600" dirty="0">
                <a:latin typeface="Times New Roman"/>
                <a:cs typeface="Times New Roman"/>
              </a:rPr>
              <a:t>Al </a:t>
            </a:r>
            <a:r>
              <a:rPr lang="en-US" altLang="zh-CN" sz="3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say</a:t>
            </a:r>
            <a:r>
              <a:rPr lang="en-US" altLang="zh-CN" sz="3600" dirty="0" smtClean="0">
                <a:latin typeface="Times New Roman"/>
                <a:cs typeface="Times New Roman"/>
              </a:rPr>
              <a:t>/</a:t>
            </a:r>
            <a:r>
              <a:rPr lang="en-US" altLang="zh-CN" sz="3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do</a:t>
            </a:r>
            <a:r>
              <a:rPr lang="en-US" altLang="zh-CN" sz="3600" dirty="0">
                <a:latin typeface="Times New Roman"/>
                <a:cs typeface="Times New Roman"/>
              </a:rPr>
              <a:t>? What can you know about him from that</a:t>
            </a:r>
            <a:r>
              <a:rPr lang="en-US" altLang="zh-CN" sz="3600" dirty="0" smtClean="0">
                <a:latin typeface="Times New Roman"/>
                <a:cs typeface="Times New Roman"/>
              </a:rPr>
              <a:t>?</a:t>
            </a:r>
          </a:p>
          <a:p>
            <a:pPr marL="742950" indent="-742950">
              <a:buAutoNum type="arabicPeriod"/>
            </a:pPr>
            <a:endParaRPr lang="en-US" altLang="zh-CN" sz="3600" dirty="0" smtClean="0">
              <a:latin typeface="Times New Roman"/>
              <a:cs typeface="Times New Roman"/>
            </a:endParaRPr>
          </a:p>
          <a:p>
            <a:pPr marL="742950" indent="-742950">
              <a:buAutoNum type="arabicPeriod"/>
            </a:pPr>
            <a:r>
              <a:rPr lang="en-US" altLang="zh-CN" sz="3600" dirty="0" smtClean="0">
                <a:latin typeface="Times New Roman"/>
                <a:cs typeface="Times New Roman"/>
              </a:rPr>
              <a:t>What </a:t>
            </a:r>
            <a:r>
              <a:rPr lang="en-US" altLang="zh-CN" sz="3600" dirty="0">
                <a:latin typeface="Times New Roman"/>
                <a:cs typeface="Times New Roman"/>
              </a:rPr>
              <a:t>did </a:t>
            </a:r>
            <a:r>
              <a:rPr lang="en-US" altLang="zh-CN" sz="3600" dirty="0" smtClean="0">
                <a:latin typeface="Times New Roman"/>
                <a:cs typeface="Times New Roman"/>
              </a:rPr>
              <a:t>Uncle </a:t>
            </a:r>
            <a:r>
              <a:rPr lang="en-US" altLang="zh-CN" sz="3600" dirty="0">
                <a:latin typeface="Times New Roman"/>
                <a:cs typeface="Times New Roman"/>
              </a:rPr>
              <a:t>Al </a:t>
            </a:r>
            <a:r>
              <a:rPr lang="en-US" altLang="zh-CN" sz="3600" dirty="0">
                <a:solidFill>
                  <a:srgbClr val="0000FF"/>
                </a:solidFill>
                <a:latin typeface="Times New Roman"/>
                <a:cs typeface="Times New Roman"/>
              </a:rPr>
              <a:t>look</a:t>
            </a:r>
            <a:r>
              <a:rPr lang="en-US" altLang="zh-CN" sz="3600" dirty="0">
                <a:latin typeface="Times New Roman"/>
                <a:cs typeface="Times New Roman"/>
              </a:rPr>
              <a:t> </a:t>
            </a:r>
            <a:r>
              <a:rPr lang="en-US" altLang="zh-CN" sz="3600" dirty="0">
                <a:solidFill>
                  <a:srgbClr val="0000FF"/>
                </a:solidFill>
                <a:latin typeface="Times New Roman"/>
                <a:cs typeface="Times New Roman"/>
              </a:rPr>
              <a:t>like</a:t>
            </a:r>
            <a:r>
              <a:rPr lang="en-US" altLang="zh-CN" sz="3600" dirty="0">
                <a:latin typeface="Times New Roman"/>
                <a:cs typeface="Times New Roman"/>
              </a:rPr>
              <a:t>? What can you know about him from his appearance?</a:t>
            </a:r>
            <a:r>
              <a:rPr lang="zh-CN" altLang="zh-CN" sz="3600" dirty="0" smtClean="0">
                <a:effectLst/>
                <a:latin typeface="Times New Roman"/>
                <a:cs typeface="Times New Roman"/>
              </a:rPr>
              <a:t> </a:t>
            </a:r>
            <a:endParaRPr kumimoji="1" lang="zh-CN" altLang="en-US" sz="36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2353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65881"/>
            <a:ext cx="8229600" cy="1143000"/>
          </a:xfrm>
        </p:spPr>
        <p:txBody>
          <a:bodyPr/>
          <a:lstStyle/>
          <a:p>
            <a:r>
              <a:rPr kumimoji="1" lang="en-US" altLang="zh-CN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STEAL</a:t>
            </a:r>
            <a:endParaRPr kumimoji="1" lang="zh-CN" alt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pic>
        <p:nvPicPr>
          <p:cNvPr id="4" name="内容占位符 3" descr="屏幕快照 2018-10-20 下午12.05.48.png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9" t="3104" b="3104"/>
          <a:stretch/>
        </p:blipFill>
        <p:spPr>
          <a:xfrm>
            <a:off x="300631" y="1600200"/>
            <a:ext cx="3829843" cy="4525963"/>
          </a:xfrm>
        </p:spPr>
      </p:pic>
      <p:sp>
        <p:nvSpPr>
          <p:cNvPr id="3" name="内容占位符 2"/>
          <p:cNvSpPr>
            <a:spLocks noGrp="1"/>
          </p:cNvSpPr>
          <p:nvPr>
            <p:ph sz="half" idx="2"/>
          </p:nvPr>
        </p:nvSpPr>
        <p:spPr>
          <a:xfrm>
            <a:off x="4130474" y="1461041"/>
            <a:ext cx="4556326" cy="2070155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kumimoji="1" lang="en-US" altLang="zh-CN" dirty="0" smtClean="0">
                <a:solidFill>
                  <a:srgbClr val="0000FF"/>
                </a:solidFill>
                <a:latin typeface="Times New Roman"/>
                <a:cs typeface="Times New Roman"/>
              </a:rPr>
              <a:t>— “No worries, we’ll see how   </a:t>
            </a:r>
          </a:p>
          <a:p>
            <a:pPr marL="0" indent="0">
              <a:buNone/>
            </a:pPr>
            <a:r>
              <a:rPr kumimoji="1" lang="en-US" altLang="zh-CN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    far we can throw them.” </a:t>
            </a:r>
            <a:endParaRPr kumimoji="1" lang="zh-CN" altLang="en-US" baseline="-2500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kumimoji="1" lang="en-US" altLang="zh-CN" dirty="0" smtClean="0">
                <a:solidFill>
                  <a:srgbClr val="0000FF"/>
                </a:solidFill>
                <a:latin typeface="Times New Roman"/>
                <a:cs typeface="Times New Roman"/>
              </a:rPr>
              <a:t>— “I’ll fix it.”</a:t>
            </a:r>
          </a:p>
          <a:p>
            <a:pPr marL="0" indent="0">
              <a:buNone/>
            </a:pPr>
            <a:r>
              <a:rPr kumimoji="1" lang="en-US" altLang="zh-CN" dirty="0" smtClean="0">
                <a:solidFill>
                  <a:srgbClr val="0000FF"/>
                </a:solidFill>
                <a:latin typeface="Times New Roman"/>
                <a:cs typeface="Times New Roman"/>
              </a:rPr>
              <a:t>— “It’s fixed.”</a:t>
            </a:r>
          </a:p>
        </p:txBody>
      </p:sp>
      <p:sp>
        <p:nvSpPr>
          <p:cNvPr id="6" name="矩形 5"/>
          <p:cNvSpPr/>
          <p:nvPr/>
        </p:nvSpPr>
        <p:spPr>
          <a:xfrm>
            <a:off x="2598884" y="1154277"/>
            <a:ext cx="1432597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1500" b="0" i="0" dirty="0" smtClean="0">
                <a:solidFill>
                  <a:srgbClr val="FF66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zh-CN" altLang="en-US" sz="11500" dirty="0">
              <a:solidFill>
                <a:srgbClr val="FF6600"/>
              </a:solidFill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4130474" y="4379397"/>
            <a:ext cx="4556326" cy="2070155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kumimoji="1" lang="en-US" altLang="zh-CN" dirty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kumimoji="1" lang="x-none" altLang="zh-CN" dirty="0" smtClean="0">
                <a:solidFill>
                  <a:srgbClr val="0000FF"/>
                </a:solidFill>
                <a:latin typeface="Times New Roman"/>
                <a:cs typeface="Times New Roman"/>
              </a:rPr>
              <a:t>hildlike</a:t>
            </a:r>
          </a:p>
          <a:p>
            <a:pPr marL="0" indent="0" algn="ctr">
              <a:buFont typeface="Arial"/>
              <a:buNone/>
            </a:pPr>
            <a:r>
              <a:rPr kumimoji="1" lang="en-US" altLang="zh-CN" dirty="0" smtClean="0">
                <a:solidFill>
                  <a:srgbClr val="0000FF"/>
                </a:solidFill>
                <a:latin typeface="Times New Roman"/>
                <a:cs typeface="Times New Roman"/>
              </a:rPr>
              <a:t>W</a:t>
            </a:r>
            <a:r>
              <a:rPr kumimoji="1" lang="x-none" altLang="zh-CN" dirty="0" smtClean="0">
                <a:solidFill>
                  <a:srgbClr val="0000FF"/>
                </a:solidFill>
                <a:latin typeface="Times New Roman"/>
                <a:cs typeface="Times New Roman"/>
              </a:rPr>
              <a:t>arm</a:t>
            </a:r>
            <a:r>
              <a:rPr kumimoji="1" lang="en-US" altLang="zh-CN" dirty="0" smtClean="0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kumimoji="1" lang="x-none" altLang="zh-CN" dirty="0" smtClean="0">
                <a:solidFill>
                  <a:srgbClr val="0000FF"/>
                </a:solidFill>
                <a:latin typeface="Times New Roman"/>
                <a:cs typeface="Times New Roman"/>
              </a:rPr>
              <a:t>hearted</a:t>
            </a:r>
          </a:p>
          <a:p>
            <a:pPr marL="0" indent="0" algn="ctr">
              <a:buFont typeface="Arial"/>
              <a:buNone/>
            </a:pPr>
            <a:r>
              <a:rPr kumimoji="1" lang="en-US" altLang="zh-CN" dirty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kumimoji="1" lang="x-none" altLang="zh-CN" dirty="0" smtClean="0">
                <a:solidFill>
                  <a:srgbClr val="0000FF"/>
                </a:solidFill>
                <a:latin typeface="Times New Roman"/>
                <a:cs typeface="Times New Roman"/>
              </a:rPr>
              <a:t>apable</a:t>
            </a:r>
          </a:p>
          <a:p>
            <a:pPr marL="0" indent="0" algn="ctr">
              <a:buFont typeface="Arial"/>
              <a:buNone/>
            </a:pPr>
            <a:r>
              <a:rPr kumimoji="1" lang="is-IS" altLang="zh-CN" dirty="0" smtClean="0">
                <a:solidFill>
                  <a:srgbClr val="0000FF"/>
                </a:solidFill>
                <a:latin typeface="Times New Roman"/>
                <a:cs typeface="Times New Roman"/>
              </a:rPr>
              <a:t>…</a:t>
            </a:r>
            <a:endParaRPr kumimoji="1" lang="x-none" altLang="zh-CN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0" indent="0" algn="ctr">
              <a:buFont typeface="Arial"/>
              <a:buNone/>
            </a:pPr>
            <a:endParaRPr kumimoji="1" lang="en-US" altLang="zh-CN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8" name="下箭头 7"/>
          <p:cNvSpPr/>
          <p:nvPr/>
        </p:nvSpPr>
        <p:spPr>
          <a:xfrm>
            <a:off x="7823458" y="3531196"/>
            <a:ext cx="318072" cy="978408"/>
          </a:xfrm>
          <a:prstGeom prst="downArrow">
            <a:avLst/>
          </a:prstGeom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7567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65881"/>
            <a:ext cx="8229600" cy="1143000"/>
          </a:xfrm>
        </p:spPr>
        <p:txBody>
          <a:bodyPr/>
          <a:lstStyle/>
          <a:p>
            <a:r>
              <a:rPr kumimoji="1" lang="en-US" altLang="zh-CN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STEAL</a:t>
            </a:r>
            <a:endParaRPr kumimoji="1" lang="zh-CN" alt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pic>
        <p:nvPicPr>
          <p:cNvPr id="4" name="内容占位符 3" descr="屏幕快照 2018-10-20 下午12.05.48.png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9" t="3104" b="3104"/>
          <a:stretch/>
        </p:blipFill>
        <p:spPr>
          <a:xfrm>
            <a:off x="300631" y="1600200"/>
            <a:ext cx="3829843" cy="4525963"/>
          </a:xfrm>
        </p:spPr>
      </p:pic>
      <p:sp>
        <p:nvSpPr>
          <p:cNvPr id="3" name="内容占位符 2"/>
          <p:cNvSpPr>
            <a:spLocks noGrp="1"/>
          </p:cNvSpPr>
          <p:nvPr>
            <p:ph sz="half" idx="2"/>
          </p:nvPr>
        </p:nvSpPr>
        <p:spPr>
          <a:xfrm>
            <a:off x="4130474" y="1408737"/>
            <a:ext cx="4556326" cy="2965300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en-US" altLang="zh-CN" sz="20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— </a:t>
            </a:r>
            <a:r>
              <a:rPr lang="en-US" altLang="zh-CN" sz="2000" dirty="0">
                <a:solidFill>
                  <a:srgbClr val="FF6600"/>
                </a:solidFill>
                <a:latin typeface="Times New Roman"/>
                <a:cs typeface="Times New Roman"/>
              </a:rPr>
              <a:t>But he made </a:t>
            </a:r>
            <a:r>
              <a:rPr lang="en-US" altLang="zh-CN" sz="20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them (sausage) </a:t>
            </a:r>
            <a:r>
              <a:rPr lang="en-US" altLang="zh-CN" sz="2000" dirty="0">
                <a:solidFill>
                  <a:srgbClr val="FF6600"/>
                </a:solidFill>
                <a:latin typeface="Times New Roman"/>
                <a:cs typeface="Times New Roman"/>
              </a:rPr>
              <a:t>so </a:t>
            </a:r>
            <a:r>
              <a:rPr lang="en-US" altLang="zh-CN" sz="20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black</a:t>
            </a:r>
            <a:r>
              <a:rPr lang="is-IS" altLang="zh-CN" sz="20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…</a:t>
            </a:r>
            <a:endParaRPr lang="en-US" altLang="zh-CN" sz="2000" dirty="0" smtClean="0">
              <a:solidFill>
                <a:srgbClr val="FF66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kumimoji="1" lang="en-US" altLang="zh-CN" sz="20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— </a:t>
            </a:r>
            <a:r>
              <a:rPr lang="en-US" altLang="zh-CN" sz="2000" dirty="0">
                <a:solidFill>
                  <a:srgbClr val="FF6600"/>
                </a:solidFill>
                <a:latin typeface="Times New Roman"/>
                <a:cs typeface="Times New Roman"/>
              </a:rPr>
              <a:t>Uncle Al climbed up to get her. But his </a:t>
            </a:r>
            <a:r>
              <a:rPr lang="en-US" altLang="zh-CN" sz="20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   </a:t>
            </a:r>
          </a:p>
          <a:p>
            <a:pPr marL="0" indent="0">
              <a:buNone/>
            </a:pPr>
            <a:r>
              <a:rPr lang="en-US" altLang="zh-CN" sz="20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     foot </a:t>
            </a:r>
            <a:r>
              <a:rPr lang="en-US" altLang="zh-CN" sz="2000" dirty="0">
                <a:solidFill>
                  <a:srgbClr val="FF6600"/>
                </a:solidFill>
                <a:latin typeface="Times New Roman"/>
                <a:cs typeface="Times New Roman"/>
              </a:rPr>
              <a:t>got stuck in a hole. </a:t>
            </a:r>
            <a:endParaRPr lang="en-US" altLang="zh-CN" sz="2000" dirty="0" smtClean="0">
              <a:solidFill>
                <a:srgbClr val="FF66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kumimoji="1" lang="en-US" altLang="zh-CN" sz="20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— Un</a:t>
            </a:r>
            <a:r>
              <a:rPr lang="en-US" altLang="zh-CN" sz="20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cle </a:t>
            </a:r>
            <a:r>
              <a:rPr lang="en-US" altLang="zh-CN" sz="2000" dirty="0">
                <a:solidFill>
                  <a:srgbClr val="FF6600"/>
                </a:solidFill>
                <a:latin typeface="Times New Roman"/>
                <a:cs typeface="Times New Roman"/>
              </a:rPr>
              <a:t>Al fell out of the </a:t>
            </a:r>
            <a:r>
              <a:rPr lang="en-US" altLang="zh-CN" sz="20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canoe.</a:t>
            </a:r>
          </a:p>
          <a:p>
            <a:pPr marL="0" indent="0">
              <a:buNone/>
            </a:pPr>
            <a:r>
              <a:rPr kumimoji="1" lang="en-US" altLang="zh-CN" sz="20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—</a:t>
            </a:r>
            <a:r>
              <a:rPr lang="en-US" altLang="zh-CN" sz="20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Uncle </a:t>
            </a:r>
            <a:r>
              <a:rPr lang="en-US" altLang="zh-CN" sz="2000" dirty="0">
                <a:solidFill>
                  <a:srgbClr val="FF6600"/>
                </a:solidFill>
                <a:latin typeface="Times New Roman"/>
                <a:cs typeface="Times New Roman"/>
              </a:rPr>
              <a:t>Al was already looking in the </a:t>
            </a:r>
            <a:r>
              <a:rPr lang="en-US" altLang="zh-CN" sz="20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 </a:t>
            </a:r>
          </a:p>
          <a:p>
            <a:pPr marL="0" indent="0">
              <a:buNone/>
            </a:pPr>
            <a:r>
              <a:rPr lang="en-US" altLang="zh-CN" sz="20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     motor</a:t>
            </a:r>
            <a:r>
              <a:rPr lang="en-US" altLang="zh-CN" sz="2000" dirty="0">
                <a:solidFill>
                  <a:srgbClr val="FF6600"/>
                </a:solidFill>
                <a:latin typeface="Times New Roman"/>
                <a:cs typeface="Times New Roman"/>
              </a:rPr>
              <a:t>. </a:t>
            </a:r>
            <a:endParaRPr lang="en-US" altLang="zh-CN" sz="2000" dirty="0" smtClean="0">
              <a:solidFill>
                <a:srgbClr val="FF66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kumimoji="1" lang="en-US" altLang="zh-CN" sz="20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—</a:t>
            </a:r>
            <a:r>
              <a:rPr lang="en-US" altLang="zh-CN" sz="2000" dirty="0">
                <a:solidFill>
                  <a:srgbClr val="FF6600"/>
                </a:solidFill>
                <a:latin typeface="Times New Roman"/>
                <a:cs typeface="Times New Roman"/>
              </a:rPr>
              <a:t>He did a silly dance right there in the </a:t>
            </a:r>
            <a:r>
              <a:rPr lang="en-US" altLang="zh-CN" sz="20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  </a:t>
            </a:r>
          </a:p>
          <a:p>
            <a:pPr marL="0" indent="0">
              <a:buNone/>
            </a:pPr>
            <a:r>
              <a:rPr lang="en-US" altLang="zh-CN" sz="20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     bus</a:t>
            </a:r>
            <a:r>
              <a:rPr lang="en-US" altLang="zh-CN" sz="2000" dirty="0">
                <a:solidFill>
                  <a:srgbClr val="FF6600"/>
                </a:solidFill>
                <a:latin typeface="Times New Roman"/>
                <a:cs typeface="Times New Roman"/>
              </a:rPr>
              <a:t>. </a:t>
            </a:r>
          </a:p>
          <a:p>
            <a:pPr marL="0" indent="0">
              <a:buNone/>
            </a:pPr>
            <a:endParaRPr lang="en-US" altLang="zh-CN" sz="2000" dirty="0" smtClean="0">
              <a:solidFill>
                <a:srgbClr val="FF66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altLang="zh-CN" sz="2000" dirty="0">
              <a:solidFill>
                <a:srgbClr val="FF6600"/>
              </a:solidFill>
              <a:latin typeface="Times New Roman"/>
              <a:cs typeface="Times New Roman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541309" y="3448373"/>
            <a:ext cx="1432597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1500" b="0" i="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zh-CN" altLang="en-US" sz="11500" dirty="0">
              <a:solidFill>
                <a:srgbClr val="008000"/>
              </a:solidFill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4130474" y="4696665"/>
            <a:ext cx="4556326" cy="1752887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kumimoji="1" lang="en-US" altLang="zh-CN" dirty="0" smtClean="0">
                <a:solidFill>
                  <a:srgbClr val="FF6600"/>
                </a:solidFill>
                <a:latin typeface="Times New Roman"/>
                <a:cs typeface="Times New Roman"/>
              </a:rPr>
              <a:t>careless</a:t>
            </a:r>
          </a:p>
          <a:p>
            <a:pPr marL="0" indent="0" algn="ctr">
              <a:buFont typeface="Arial"/>
              <a:buNone/>
            </a:pPr>
            <a:r>
              <a:rPr kumimoji="1" lang="en-US" altLang="zh-CN" dirty="0" smtClean="0">
                <a:solidFill>
                  <a:srgbClr val="FF6600"/>
                </a:solidFill>
                <a:latin typeface="Times New Roman"/>
                <a:cs typeface="Times New Roman"/>
              </a:rPr>
              <a:t>clumsy</a:t>
            </a:r>
          </a:p>
          <a:p>
            <a:pPr marL="0" indent="0" algn="ctr">
              <a:buFont typeface="Arial"/>
              <a:buNone/>
            </a:pPr>
            <a:r>
              <a:rPr kumimoji="1" lang="en-US" altLang="zh-CN" dirty="0">
                <a:solidFill>
                  <a:srgbClr val="FF6600"/>
                </a:solidFill>
                <a:latin typeface="Times New Roman"/>
                <a:cs typeface="Times New Roman"/>
              </a:rPr>
              <a:t>w</a:t>
            </a:r>
            <a:r>
              <a:rPr kumimoji="1" lang="en-US" altLang="zh-CN" dirty="0" smtClean="0">
                <a:solidFill>
                  <a:srgbClr val="FF6600"/>
                </a:solidFill>
                <a:latin typeface="Times New Roman"/>
                <a:cs typeface="Times New Roman"/>
              </a:rPr>
              <a:t>arm-hearted</a:t>
            </a:r>
          </a:p>
          <a:p>
            <a:pPr marL="0" indent="0" algn="ctr">
              <a:buFont typeface="Arial"/>
              <a:buNone/>
            </a:pPr>
            <a:r>
              <a:rPr kumimoji="1" lang="is-IS" altLang="zh-CN" dirty="0" smtClean="0">
                <a:solidFill>
                  <a:srgbClr val="FF6600"/>
                </a:solidFill>
                <a:latin typeface="Times New Roman"/>
                <a:cs typeface="Times New Roman"/>
              </a:rPr>
              <a:t>…</a:t>
            </a:r>
            <a:endParaRPr kumimoji="1" lang="en-US" altLang="zh-CN" dirty="0" smtClean="0">
              <a:solidFill>
                <a:srgbClr val="FF6600"/>
              </a:solidFill>
              <a:latin typeface="Times New Roman"/>
              <a:cs typeface="Times New Roman"/>
            </a:endParaRPr>
          </a:p>
          <a:p>
            <a:pPr marL="0" indent="0" algn="ctr">
              <a:buFont typeface="Arial"/>
              <a:buNone/>
            </a:pPr>
            <a:endParaRPr kumimoji="1" lang="en-US" altLang="zh-CN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0" indent="0" algn="ctr">
              <a:buFont typeface="Arial"/>
              <a:buNone/>
            </a:pPr>
            <a:endParaRPr kumimoji="1" lang="en-US" altLang="zh-CN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8" name="下箭头 7"/>
          <p:cNvSpPr/>
          <p:nvPr/>
        </p:nvSpPr>
        <p:spPr>
          <a:xfrm>
            <a:off x="7982494" y="4278199"/>
            <a:ext cx="318072" cy="455626"/>
          </a:xfrm>
          <a:prstGeom prst="downArrow">
            <a:avLst/>
          </a:prstGeom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5370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65881"/>
            <a:ext cx="8229600" cy="1143000"/>
          </a:xfrm>
        </p:spPr>
        <p:txBody>
          <a:bodyPr/>
          <a:lstStyle/>
          <a:p>
            <a:r>
              <a:rPr kumimoji="1" lang="en-US" altLang="zh-CN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STEAL</a:t>
            </a:r>
            <a:endParaRPr kumimoji="1" lang="zh-CN" alt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pic>
        <p:nvPicPr>
          <p:cNvPr id="4" name="内容占位符 3" descr="屏幕快照 2018-10-20 下午12.05.48.png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9" t="3104" b="3104"/>
          <a:stretch/>
        </p:blipFill>
        <p:spPr>
          <a:xfrm>
            <a:off x="300631" y="1600200"/>
            <a:ext cx="3829843" cy="4525963"/>
          </a:xfrm>
        </p:spPr>
      </p:pic>
      <p:sp>
        <p:nvSpPr>
          <p:cNvPr id="3" name="内容占位符 2"/>
          <p:cNvSpPr>
            <a:spLocks noGrp="1"/>
          </p:cNvSpPr>
          <p:nvPr>
            <p:ph sz="half" idx="2"/>
          </p:nvPr>
        </p:nvSpPr>
        <p:spPr>
          <a:xfrm>
            <a:off x="4130474" y="1461042"/>
            <a:ext cx="4556326" cy="166865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en-US" altLang="zh-CN" sz="20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— </a:t>
            </a:r>
            <a:r>
              <a:rPr lang="en-US" altLang="zh-CN" sz="2000" dirty="0">
                <a:solidFill>
                  <a:srgbClr val="FF6600"/>
                </a:solidFill>
                <a:latin typeface="Times New Roman"/>
                <a:cs typeface="Times New Roman"/>
              </a:rPr>
              <a:t>He had </a:t>
            </a:r>
            <a:r>
              <a:rPr lang="en-US" altLang="zh-CN" sz="20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duckweed on </a:t>
            </a:r>
            <a:r>
              <a:rPr lang="en-US" altLang="zh-CN" sz="2000" dirty="0">
                <a:solidFill>
                  <a:srgbClr val="FF6600"/>
                </a:solidFill>
                <a:latin typeface="Times New Roman"/>
                <a:cs typeface="Times New Roman"/>
              </a:rPr>
              <a:t>his head and he </a:t>
            </a:r>
            <a:r>
              <a:rPr lang="en-US" altLang="zh-CN" sz="20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 </a:t>
            </a:r>
          </a:p>
          <a:p>
            <a:pPr marL="0" indent="0">
              <a:buNone/>
            </a:pPr>
            <a:r>
              <a:rPr lang="en-US" altLang="zh-CN" sz="20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      was </a:t>
            </a:r>
            <a:r>
              <a:rPr lang="en-US" altLang="zh-CN" sz="2000" dirty="0">
                <a:solidFill>
                  <a:srgbClr val="FF6600"/>
                </a:solidFill>
                <a:latin typeface="Times New Roman"/>
                <a:cs typeface="Times New Roman"/>
              </a:rPr>
              <a:t>making silly faces. </a:t>
            </a:r>
            <a:endParaRPr lang="en-US" altLang="zh-CN" sz="2000" dirty="0" smtClean="0">
              <a:solidFill>
                <a:srgbClr val="FF66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kumimoji="1" lang="en-US" altLang="zh-CN" sz="20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— </a:t>
            </a:r>
            <a:r>
              <a:rPr lang="en-US" altLang="zh-CN" sz="2000" dirty="0">
                <a:solidFill>
                  <a:srgbClr val="FF6600"/>
                </a:solidFill>
                <a:latin typeface="Times New Roman"/>
                <a:cs typeface="Times New Roman"/>
              </a:rPr>
              <a:t>He had black oil all over his face and </a:t>
            </a:r>
            <a:r>
              <a:rPr lang="en-US" altLang="zh-CN" sz="20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       </a:t>
            </a:r>
          </a:p>
          <a:p>
            <a:pPr marL="0" indent="0">
              <a:buNone/>
            </a:pPr>
            <a:r>
              <a:rPr lang="en-US" altLang="zh-CN" sz="20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     hands </a:t>
            </a:r>
            <a:r>
              <a:rPr lang="en-US" altLang="zh-CN" sz="2000" dirty="0">
                <a:solidFill>
                  <a:srgbClr val="FF6600"/>
                </a:solidFill>
                <a:latin typeface="Times New Roman"/>
                <a:cs typeface="Times New Roman"/>
              </a:rPr>
              <a:t>and clothes. </a:t>
            </a:r>
            <a:endParaRPr lang="en-US" altLang="zh-CN" sz="2000" dirty="0" smtClean="0">
              <a:solidFill>
                <a:srgbClr val="FF66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altLang="zh-CN" sz="2000" dirty="0">
              <a:solidFill>
                <a:srgbClr val="FF6600"/>
              </a:solidFill>
              <a:latin typeface="Times New Roman"/>
              <a:cs typeface="Times New Roman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541309" y="4379397"/>
            <a:ext cx="1432597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1500" b="0" i="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zh-CN" altLang="en-US" sz="11500" dirty="0">
              <a:solidFill>
                <a:srgbClr val="008000"/>
              </a:solidFill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4130474" y="4245653"/>
            <a:ext cx="4556326" cy="1746766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kumimoji="1" lang="en-US" altLang="zh-CN" dirty="0" smtClean="0">
                <a:solidFill>
                  <a:srgbClr val="FF6600"/>
                </a:solidFill>
                <a:latin typeface="Times New Roman"/>
                <a:cs typeface="Times New Roman"/>
              </a:rPr>
              <a:t>He doesn’t care about his looking. </a:t>
            </a:r>
          </a:p>
          <a:p>
            <a:pPr marL="0" indent="0" algn="ctr">
              <a:buFont typeface="Arial"/>
              <a:buNone/>
            </a:pPr>
            <a:r>
              <a:rPr kumimoji="1" lang="is-IS" altLang="zh-CN" dirty="0" smtClean="0">
                <a:solidFill>
                  <a:srgbClr val="FF6600"/>
                </a:solidFill>
                <a:latin typeface="Times New Roman"/>
                <a:cs typeface="Times New Roman"/>
              </a:rPr>
              <a:t>…</a:t>
            </a:r>
            <a:endParaRPr kumimoji="1" lang="en-US" altLang="zh-CN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0" indent="0" algn="ctr">
              <a:buFont typeface="Arial"/>
              <a:buNone/>
            </a:pPr>
            <a:endParaRPr kumimoji="1" lang="en-US" altLang="zh-CN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0" indent="0" algn="ctr">
              <a:buFont typeface="Arial"/>
              <a:buNone/>
            </a:pPr>
            <a:endParaRPr kumimoji="1" lang="en-US" altLang="zh-CN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8" name="下箭头 7"/>
          <p:cNvSpPr/>
          <p:nvPr/>
        </p:nvSpPr>
        <p:spPr>
          <a:xfrm>
            <a:off x="7823458" y="3267245"/>
            <a:ext cx="318072" cy="978408"/>
          </a:xfrm>
          <a:prstGeom prst="downArrow">
            <a:avLst/>
          </a:prstGeom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745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65881"/>
            <a:ext cx="8229600" cy="1143000"/>
          </a:xfrm>
        </p:spPr>
        <p:txBody>
          <a:bodyPr/>
          <a:lstStyle/>
          <a:p>
            <a:r>
              <a:rPr kumimoji="1" lang="en-US" altLang="zh-CN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Group Work</a:t>
            </a:r>
            <a:endParaRPr kumimoji="1" lang="zh-CN" alt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pic>
        <p:nvPicPr>
          <p:cNvPr id="4" name="内容占位符 3" descr="屏幕快照 2018-10-20 下午12.05.48.png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9" t="3104" b="3104"/>
          <a:stretch/>
        </p:blipFill>
        <p:spPr>
          <a:xfrm>
            <a:off x="213651" y="1600200"/>
            <a:ext cx="3829843" cy="4525963"/>
          </a:xfrm>
        </p:spPr>
      </p:pic>
      <p:sp>
        <p:nvSpPr>
          <p:cNvPr id="5" name="内容占位符 4"/>
          <p:cNvSpPr>
            <a:spLocks noGrp="1"/>
          </p:cNvSpPr>
          <p:nvPr>
            <p:ph sz="half" idx="2"/>
          </p:nvPr>
        </p:nvSpPr>
        <p:spPr>
          <a:xfrm>
            <a:off x="4043494" y="1408881"/>
            <a:ext cx="5100506" cy="5253425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AutoNum type="arabicPeriod"/>
            </a:pPr>
            <a:r>
              <a:rPr lang="en-US" altLang="zh-CN" sz="3600" dirty="0" smtClean="0">
                <a:latin typeface="Times New Roman"/>
                <a:cs typeface="Times New Roman"/>
              </a:rPr>
              <a:t>Did </a:t>
            </a:r>
            <a:r>
              <a:rPr lang="en-US" altLang="zh-CN" sz="3600" dirty="0">
                <a:latin typeface="Times New Roman"/>
                <a:cs typeface="Times New Roman"/>
              </a:rPr>
              <a:t>the boy’s attitude towards </a:t>
            </a:r>
            <a:r>
              <a:rPr lang="en-US" altLang="zh-CN" sz="3600" dirty="0" smtClean="0">
                <a:latin typeface="Times New Roman"/>
                <a:cs typeface="Times New Roman"/>
              </a:rPr>
              <a:t>Uncle </a:t>
            </a:r>
            <a:r>
              <a:rPr lang="en-US" altLang="zh-CN" sz="3600" dirty="0">
                <a:latin typeface="Times New Roman"/>
                <a:cs typeface="Times New Roman"/>
              </a:rPr>
              <a:t>Al change? What makes you say that?</a:t>
            </a:r>
            <a:endParaRPr lang="zh-CN" altLang="zh-CN" sz="3600" dirty="0">
              <a:latin typeface="Times New Roman"/>
              <a:cs typeface="Times New Roman"/>
            </a:endParaRPr>
          </a:p>
          <a:p>
            <a:pPr marL="742950" indent="-742950">
              <a:buAutoNum type="arabicPeriod"/>
            </a:pPr>
            <a:r>
              <a:rPr lang="en-US" altLang="zh-CN" sz="3600" dirty="0" smtClean="0">
                <a:latin typeface="Times New Roman"/>
                <a:cs typeface="Times New Roman"/>
              </a:rPr>
              <a:t>What </a:t>
            </a:r>
            <a:r>
              <a:rPr lang="en-US" altLang="zh-CN" sz="3600" dirty="0">
                <a:latin typeface="Times New Roman"/>
                <a:cs typeface="Times New Roman"/>
              </a:rPr>
              <a:t>did the boy say or think about </a:t>
            </a:r>
            <a:r>
              <a:rPr lang="en-US" altLang="zh-CN" sz="3600" dirty="0" smtClean="0">
                <a:latin typeface="Times New Roman"/>
                <a:cs typeface="Times New Roman"/>
              </a:rPr>
              <a:t>Uncle </a:t>
            </a:r>
            <a:r>
              <a:rPr lang="en-US" altLang="zh-CN" sz="3600" dirty="0">
                <a:latin typeface="Times New Roman"/>
                <a:cs typeface="Times New Roman"/>
              </a:rPr>
              <a:t>Al? </a:t>
            </a:r>
            <a:endParaRPr lang="zh-CN" altLang="en-US" sz="3600" dirty="0" smtClean="0">
              <a:latin typeface="Times New Roman"/>
              <a:cs typeface="Times New Roman"/>
            </a:endParaRPr>
          </a:p>
          <a:p>
            <a:pPr marL="742950" indent="-742950">
              <a:buAutoNum type="arabicPeriod"/>
            </a:pPr>
            <a:r>
              <a:rPr lang="en-US" altLang="zh-CN" sz="3600" dirty="0" smtClean="0">
                <a:latin typeface="Times New Roman"/>
                <a:cs typeface="Times New Roman"/>
              </a:rPr>
              <a:t>What </a:t>
            </a:r>
            <a:r>
              <a:rPr lang="en-US" altLang="zh-CN" sz="3600" dirty="0">
                <a:latin typeface="Times New Roman"/>
                <a:cs typeface="Times New Roman"/>
              </a:rPr>
              <a:t>did the boy do when he was with </a:t>
            </a:r>
            <a:r>
              <a:rPr lang="en-US" altLang="zh-CN" sz="3600" dirty="0" smtClean="0">
                <a:latin typeface="Times New Roman"/>
                <a:cs typeface="Times New Roman"/>
              </a:rPr>
              <a:t>Uncle </a:t>
            </a:r>
            <a:r>
              <a:rPr lang="en-US" altLang="zh-CN" sz="3600" dirty="0">
                <a:latin typeface="Times New Roman"/>
                <a:cs typeface="Times New Roman"/>
              </a:rPr>
              <a:t>Al? </a:t>
            </a:r>
            <a:endParaRPr lang="zh-CN" altLang="en-US" sz="3600" dirty="0" smtClean="0">
              <a:latin typeface="Times New Roman"/>
              <a:cs typeface="Times New Roman"/>
            </a:endParaRPr>
          </a:p>
          <a:p>
            <a:pPr marL="742950" indent="-742950">
              <a:buAutoNum type="arabicPeriod"/>
            </a:pPr>
            <a:r>
              <a:rPr lang="en-US" altLang="zh-CN" sz="3600" dirty="0" smtClean="0">
                <a:latin typeface="Times New Roman"/>
                <a:cs typeface="Times New Roman"/>
              </a:rPr>
              <a:t>Why </a:t>
            </a:r>
            <a:r>
              <a:rPr lang="en-US" altLang="zh-CN" sz="3600" dirty="0">
                <a:latin typeface="Times New Roman"/>
                <a:cs typeface="Times New Roman"/>
              </a:rPr>
              <a:t>do you think the boy’s attitude changed?</a:t>
            </a:r>
            <a:endParaRPr lang="zh-CN" altLang="zh-CN" sz="36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kumimoji="1" lang="zh-CN" altLang="en-US" sz="36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6813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Group Discussion</a:t>
            </a:r>
            <a:endParaRPr kumimoji="1" lang="zh-CN" alt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AutoNum type="arabicPeriod"/>
            </a:pPr>
            <a:r>
              <a:rPr lang="en-US" altLang="zh-CN" dirty="0" smtClean="0">
                <a:latin typeface="Times New Roman"/>
                <a:cs typeface="Times New Roman"/>
              </a:rPr>
              <a:t>Do </a:t>
            </a:r>
            <a:r>
              <a:rPr lang="en-US" altLang="zh-CN" dirty="0">
                <a:latin typeface="Times New Roman"/>
                <a:cs typeface="Times New Roman"/>
              </a:rPr>
              <a:t>you have similar experience as the boy in </a:t>
            </a:r>
            <a:r>
              <a:rPr lang="en-US" altLang="zh-CN" dirty="0" smtClean="0">
                <a:latin typeface="Times New Roman"/>
                <a:cs typeface="Times New Roman"/>
              </a:rPr>
              <a:t>   </a:t>
            </a:r>
          </a:p>
          <a:p>
            <a:pPr marL="514350" lvl="0" indent="-514350">
              <a:buNone/>
            </a:pPr>
            <a:r>
              <a:rPr lang="en-US" altLang="zh-CN" dirty="0" smtClean="0">
                <a:latin typeface="Times New Roman"/>
                <a:cs typeface="Times New Roman"/>
              </a:rPr>
              <a:t>     the </a:t>
            </a:r>
            <a:r>
              <a:rPr lang="en-US" altLang="zh-CN" dirty="0">
                <a:latin typeface="Times New Roman"/>
                <a:cs typeface="Times New Roman"/>
              </a:rPr>
              <a:t>story?</a:t>
            </a:r>
            <a:endParaRPr lang="zh-CN" altLang="zh-CN" dirty="0">
              <a:latin typeface="Times New Roman"/>
              <a:cs typeface="Times New Roman"/>
            </a:endParaRPr>
          </a:p>
          <a:p>
            <a:pPr marL="0" lvl="0" indent="0">
              <a:buNone/>
            </a:pPr>
            <a:r>
              <a:rPr lang="en-US" altLang="zh-CN" dirty="0" smtClean="0">
                <a:latin typeface="Times New Roman"/>
                <a:cs typeface="Times New Roman"/>
              </a:rPr>
              <a:t>2. Have </a:t>
            </a:r>
            <a:r>
              <a:rPr lang="en-US" altLang="zh-CN" dirty="0">
                <a:latin typeface="Times New Roman"/>
                <a:cs typeface="Times New Roman"/>
              </a:rPr>
              <a:t>you read about </a:t>
            </a:r>
            <a:r>
              <a:rPr lang="en-US" altLang="zh-CN" dirty="0" smtClean="0">
                <a:latin typeface="Times New Roman"/>
                <a:cs typeface="Times New Roman"/>
              </a:rPr>
              <a:t>the changing </a:t>
            </a:r>
            <a:r>
              <a:rPr lang="en-US" altLang="zh-CN" dirty="0">
                <a:latin typeface="Times New Roman"/>
                <a:cs typeface="Times New Roman"/>
              </a:rPr>
              <a:t>attitudes </a:t>
            </a:r>
            <a:endParaRPr lang="en-US" altLang="zh-CN" dirty="0" smtClean="0">
              <a:latin typeface="Times New Roman"/>
              <a:cs typeface="Times New Roman"/>
            </a:endParaRPr>
          </a:p>
          <a:p>
            <a:pPr marL="0" lvl="0" indent="0">
              <a:buNone/>
            </a:pPr>
            <a:r>
              <a:rPr lang="en-US" altLang="zh-CN" dirty="0" smtClean="0">
                <a:latin typeface="Times New Roman"/>
                <a:cs typeface="Times New Roman"/>
              </a:rPr>
              <a:t>    towards </a:t>
            </a:r>
            <a:r>
              <a:rPr lang="en-US" altLang="zh-CN" dirty="0">
                <a:latin typeface="Times New Roman"/>
                <a:cs typeface="Times New Roman"/>
              </a:rPr>
              <a:t>someone before?</a:t>
            </a:r>
            <a:endParaRPr lang="zh-CN" altLang="zh-CN" dirty="0">
              <a:latin typeface="Times New Roman"/>
              <a:cs typeface="Times New Roman"/>
            </a:endParaRPr>
          </a:p>
          <a:p>
            <a:pPr marL="0" lvl="0" indent="0">
              <a:buNone/>
            </a:pPr>
            <a:r>
              <a:rPr lang="en-US" altLang="zh-CN" dirty="0" smtClean="0">
                <a:latin typeface="Times New Roman"/>
                <a:cs typeface="Times New Roman"/>
              </a:rPr>
              <a:t>3. What </a:t>
            </a:r>
            <a:r>
              <a:rPr lang="en-US" altLang="zh-CN" dirty="0">
                <a:latin typeface="Times New Roman"/>
                <a:cs typeface="Times New Roman"/>
              </a:rPr>
              <a:t>effects </a:t>
            </a:r>
            <a:r>
              <a:rPr lang="en-US" altLang="zh-CN" dirty="0">
                <a:latin typeface="Times New Roman"/>
                <a:cs typeface="Times New Roman"/>
              </a:rPr>
              <a:t>may </a:t>
            </a:r>
            <a:r>
              <a:rPr lang="en-US" altLang="zh-CN" dirty="0">
                <a:latin typeface="Times New Roman"/>
                <a:cs typeface="Times New Roman"/>
              </a:rPr>
              <a:t>misunderstanding </a:t>
            </a:r>
            <a:r>
              <a:rPr lang="en-US" altLang="zh-CN" dirty="0" smtClean="0">
                <a:latin typeface="Times New Roman"/>
                <a:cs typeface="Times New Roman"/>
              </a:rPr>
              <a:t>have  </a:t>
            </a:r>
            <a:endParaRPr lang="en-US" altLang="zh-CN" dirty="0" smtClean="0">
              <a:latin typeface="Times New Roman"/>
              <a:cs typeface="Times New Roman"/>
            </a:endParaRPr>
          </a:p>
          <a:p>
            <a:pPr marL="0" lvl="0" indent="0">
              <a:buNone/>
            </a:pPr>
            <a:r>
              <a:rPr lang="en-US" altLang="zh-CN" dirty="0" smtClean="0">
                <a:latin typeface="Times New Roman"/>
                <a:cs typeface="Times New Roman"/>
              </a:rPr>
              <a:t>    in </a:t>
            </a:r>
            <a:r>
              <a:rPr lang="en-US" altLang="zh-CN" dirty="0">
                <a:latin typeface="Times New Roman"/>
                <a:cs typeface="Times New Roman"/>
              </a:rPr>
              <a:t>our real life?</a:t>
            </a:r>
            <a:endParaRPr lang="zh-CN" altLang="zh-CN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altLang="zh-CN" dirty="0">
                <a:latin typeface="Times New Roman"/>
                <a:cs typeface="Times New Roman"/>
              </a:rPr>
              <a:t>4.  What have you </a:t>
            </a:r>
            <a:r>
              <a:rPr lang="en-US" altLang="zh-CN" dirty="0" smtClean="0">
                <a:latin typeface="Times New Roman"/>
                <a:cs typeface="Times New Roman"/>
              </a:rPr>
              <a:t>learnt </a:t>
            </a:r>
            <a:r>
              <a:rPr lang="en-US" altLang="zh-CN" dirty="0" smtClean="0">
                <a:latin typeface="Times New Roman"/>
                <a:cs typeface="Times New Roman"/>
              </a:rPr>
              <a:t>from </a:t>
            </a:r>
            <a:r>
              <a:rPr lang="en-US" altLang="zh-CN" dirty="0">
                <a:latin typeface="Times New Roman"/>
                <a:cs typeface="Times New Roman"/>
              </a:rPr>
              <a:t>the text?</a:t>
            </a:r>
            <a:r>
              <a:rPr lang="zh-CN" altLang="zh-CN" dirty="0" smtClean="0">
                <a:effectLst/>
                <a:latin typeface="Times New Roman"/>
                <a:cs typeface="Times New Roman"/>
              </a:rPr>
              <a:t> </a:t>
            </a:r>
            <a:endParaRPr kumimoji="1" lang="zh-CN" alt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2455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6000" b="1" dirty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kumimoji="1" lang="en-US" altLang="zh-CN" sz="6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ummary</a:t>
            </a:r>
            <a:endParaRPr kumimoji="1" lang="zh-CN" altLang="en-US" sz="6000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4413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Homework</a:t>
            </a:r>
            <a:endParaRPr kumimoji="1" lang="zh-CN" alt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0383" y="1600200"/>
            <a:ext cx="8752788" cy="4525963"/>
          </a:xfrm>
        </p:spPr>
        <p:txBody>
          <a:bodyPr/>
          <a:lstStyle/>
          <a:p>
            <a:r>
              <a:rPr lang="en-US" altLang="zh-CN" dirty="0" smtClean="0">
                <a:latin typeface="Times New Roman"/>
                <a:cs typeface="Times New Roman"/>
              </a:rPr>
              <a:t>Write </a:t>
            </a:r>
            <a:r>
              <a:rPr lang="en-US" altLang="zh-CN" dirty="0">
                <a:latin typeface="Times New Roman"/>
                <a:cs typeface="Times New Roman"/>
              </a:rPr>
              <a:t>about what might happen between </a:t>
            </a:r>
            <a:r>
              <a:rPr lang="en-US" altLang="zh-CN" dirty="0" smtClean="0">
                <a:latin typeface="Times New Roman"/>
                <a:cs typeface="Times New Roman"/>
              </a:rPr>
              <a:t>Uncle </a:t>
            </a:r>
            <a:r>
              <a:rPr lang="en-US" altLang="zh-CN" dirty="0">
                <a:latin typeface="Times New Roman"/>
                <a:cs typeface="Times New Roman"/>
              </a:rPr>
              <a:t>Al and the boy afterwards.</a:t>
            </a:r>
            <a:endParaRPr lang="zh-CN" altLang="zh-CN" dirty="0">
              <a:latin typeface="Times New Roman"/>
              <a:cs typeface="Times New Roman"/>
            </a:endParaRPr>
          </a:p>
          <a:p>
            <a:endParaRPr lang="zh-CN" altLang="en-US" dirty="0">
              <a:latin typeface="Times New Roman"/>
              <a:cs typeface="Times New Roman"/>
            </a:endParaRPr>
          </a:p>
          <a:p>
            <a:r>
              <a:rPr lang="en-US" altLang="zh-CN" dirty="0" smtClean="0">
                <a:latin typeface="Times New Roman"/>
                <a:cs typeface="Times New Roman"/>
              </a:rPr>
              <a:t>Write about your own experience if you have ever changed opinion towards someone, or someone has ever changed opinion to you.</a:t>
            </a:r>
            <a:r>
              <a:rPr lang="zh-CN" altLang="zh-CN" dirty="0" smtClean="0">
                <a:effectLst/>
                <a:latin typeface="Times New Roman"/>
                <a:cs typeface="Times New Roman"/>
              </a:rPr>
              <a:t> </a:t>
            </a:r>
            <a:endParaRPr kumimoji="1" lang="zh-CN" alt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3836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869754"/>
            <a:ext cx="4038600" cy="525641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altLang="zh-CN" dirty="0" smtClean="0">
                <a:latin typeface="Times New Roman"/>
                <a:cs typeface="Times New Roman"/>
              </a:rPr>
              <a:t>Look </a:t>
            </a:r>
            <a:r>
              <a:rPr lang="en-US" altLang="zh-CN" dirty="0">
                <a:latin typeface="Times New Roman"/>
                <a:cs typeface="Times New Roman"/>
              </a:rPr>
              <a:t>at the </a:t>
            </a:r>
            <a:r>
              <a:rPr lang="en-US" altLang="zh-CN" dirty="0" smtClean="0">
                <a:latin typeface="Times New Roman"/>
                <a:cs typeface="Times New Roman"/>
              </a:rPr>
              <a:t>cover of</a:t>
            </a:r>
            <a:r>
              <a:rPr lang="zh-CN" altLang="en-US" dirty="0" smtClean="0">
                <a:latin typeface="Times New Roman"/>
                <a:cs typeface="Times New Roman"/>
              </a:rPr>
              <a:t> </a:t>
            </a:r>
            <a:r>
              <a:rPr lang="en-US" altLang="zh-CN" dirty="0" smtClean="0">
                <a:latin typeface="Times New Roman"/>
                <a:cs typeface="Times New Roman"/>
              </a:rPr>
              <a:t>the </a:t>
            </a:r>
            <a:r>
              <a:rPr lang="en-US" altLang="zh-CN" dirty="0">
                <a:latin typeface="Times New Roman"/>
                <a:cs typeface="Times New Roman"/>
              </a:rPr>
              <a:t>book, what can we see</a:t>
            </a:r>
            <a:r>
              <a:rPr lang="en-US" altLang="zh-CN" dirty="0" smtClean="0">
                <a:latin typeface="Times New Roman"/>
                <a:cs typeface="Times New Roman"/>
              </a:rPr>
              <a:t>?</a:t>
            </a:r>
          </a:p>
          <a:p>
            <a:pPr marL="0" indent="0">
              <a:buNone/>
            </a:pPr>
            <a:endParaRPr lang="zh-CN" altLang="zh-CN" dirty="0">
              <a:latin typeface="Times New Roman"/>
              <a:cs typeface="Times New Roman"/>
            </a:endParaRPr>
          </a:p>
          <a:p>
            <a:pPr marL="514350" indent="-514350">
              <a:buNone/>
            </a:pPr>
            <a:r>
              <a:rPr lang="en-US" altLang="zh-CN" dirty="0" smtClean="0">
                <a:latin typeface="Times New Roman"/>
                <a:cs typeface="Times New Roman"/>
              </a:rPr>
              <a:t>2.  What do </a:t>
            </a:r>
            <a:r>
              <a:rPr lang="en-US" altLang="zh-CN" dirty="0">
                <a:latin typeface="Times New Roman"/>
                <a:cs typeface="Times New Roman"/>
              </a:rPr>
              <a:t>you think </a:t>
            </a:r>
            <a:r>
              <a:rPr lang="zh-CN" altLang="zh-CN" dirty="0">
                <a:latin typeface="Times New Roman"/>
                <a:cs typeface="Times New Roman"/>
              </a:rPr>
              <a:t> </a:t>
            </a:r>
            <a:r>
              <a:rPr lang="zh-CN" altLang="en-US" dirty="0">
                <a:latin typeface="Times New Roman"/>
                <a:cs typeface="Times New Roman"/>
              </a:rPr>
              <a:t>       </a:t>
            </a:r>
            <a:r>
              <a:rPr lang="en-US" altLang="zh-CN" dirty="0">
                <a:latin typeface="Times New Roman"/>
                <a:cs typeface="Times New Roman"/>
              </a:rPr>
              <a:t>might be going on?</a:t>
            </a:r>
          </a:p>
          <a:p>
            <a:pPr marL="0" indent="0">
              <a:buNone/>
            </a:pPr>
            <a:endParaRPr lang="zh-CN" altLang="zh-CN" dirty="0">
              <a:latin typeface="Times New Roman"/>
              <a:cs typeface="Times New Roman"/>
            </a:endParaRPr>
          </a:p>
          <a:p>
            <a:pPr marL="514350" indent="-514350">
              <a:buNone/>
            </a:pPr>
            <a:r>
              <a:rPr lang="en-US" altLang="zh-CN" dirty="0" smtClean="0">
                <a:latin typeface="Times New Roman"/>
                <a:cs typeface="Times New Roman"/>
              </a:rPr>
              <a:t>3.  What </a:t>
            </a:r>
            <a:r>
              <a:rPr lang="en-US" altLang="zh-CN" dirty="0">
                <a:latin typeface="Times New Roman"/>
                <a:cs typeface="Times New Roman"/>
              </a:rPr>
              <a:t>does it make you wonder about this book? </a:t>
            </a:r>
            <a:endParaRPr lang="zh-CN" altLang="zh-CN" dirty="0">
              <a:latin typeface="Times New Roman"/>
              <a:cs typeface="Times New Roman"/>
            </a:endParaRPr>
          </a:p>
          <a:p>
            <a:endParaRPr kumimoji="1" lang="zh-CN" altLang="en-US" dirty="0">
              <a:latin typeface="Times New Roman"/>
              <a:cs typeface="Times New Roman"/>
            </a:endParaRPr>
          </a:p>
        </p:txBody>
      </p:sp>
      <p:pic>
        <p:nvPicPr>
          <p:cNvPr id="6" name="内容占位符 3" descr="屏幕快照 2018-10-20 上午9.43.36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3563" b="-43563"/>
          <a:stretch>
            <a:fillRect/>
          </a:stretch>
        </p:blipFill>
        <p:spPr>
          <a:xfrm>
            <a:off x="4648200" y="1113139"/>
            <a:ext cx="4038600" cy="4525963"/>
          </a:xfrm>
        </p:spPr>
      </p:pic>
    </p:spTree>
    <p:extLst>
      <p:ext uri="{BB962C8B-B14F-4D97-AF65-F5344CB8AC3E}">
        <p14:creationId xmlns:p14="http://schemas.microsoft.com/office/powerpoint/2010/main" val="170121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Read and Find out</a:t>
            </a:r>
            <a:endParaRPr kumimoji="1" lang="zh-CN" alt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pic>
        <p:nvPicPr>
          <p:cNvPr id="7" name="内容占位符 6" descr="4905186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1827" r="-7182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2985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original-1665364-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135" r="-20135"/>
          <a:stretch>
            <a:fillRect/>
          </a:stretch>
        </p:blipFill>
        <p:spPr/>
      </p:pic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kumimoji="1" lang="en-US" altLang="zh-CN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What are characters in a story?</a:t>
            </a:r>
            <a:endParaRPr kumimoji="1" lang="zh-CN" alt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4753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What is the setting in a story?</a:t>
            </a:r>
            <a:endParaRPr kumimoji="1" lang="zh-CN" alt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pic>
        <p:nvPicPr>
          <p:cNvPr id="4" name="内容占位符 3" descr="image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372" r="-16372"/>
          <a:stretch>
            <a:fillRect/>
          </a:stretch>
        </p:blipFill>
        <p:spPr>
          <a:xfrm>
            <a:off x="457200" y="1948246"/>
            <a:ext cx="7596745" cy="4177917"/>
          </a:xfrm>
        </p:spPr>
      </p:pic>
    </p:spTree>
    <p:extLst>
      <p:ext uri="{BB962C8B-B14F-4D97-AF65-F5344CB8AC3E}">
        <p14:creationId xmlns:p14="http://schemas.microsoft.com/office/powerpoint/2010/main" val="386232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What is the plot of a story?</a:t>
            </a:r>
            <a:endParaRPr kumimoji="1" lang="zh-CN" alt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pic>
        <p:nvPicPr>
          <p:cNvPr id="4" name="内容占位符 3" descr="b3c51633b4cda693886aa7ddea249426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375" r="-9375"/>
          <a:stretch>
            <a:fillRect/>
          </a:stretch>
        </p:blipFill>
        <p:spPr/>
      </p:pic>
      <p:sp>
        <p:nvSpPr>
          <p:cNvPr id="5" name="内容占位符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kumimoji="1" lang="en-US" altLang="zh-CN" sz="3200" dirty="0" smtClean="0">
                <a:latin typeface="Times New Roman"/>
                <a:cs typeface="Times New Roman"/>
              </a:rPr>
              <a:t>What happened at the beginning?</a:t>
            </a:r>
          </a:p>
          <a:p>
            <a:endParaRPr kumimoji="1" lang="en-US" altLang="zh-CN" sz="3200" dirty="0" smtClean="0">
              <a:latin typeface="Times New Roman"/>
              <a:cs typeface="Times New Roman"/>
            </a:endParaRPr>
          </a:p>
          <a:p>
            <a:r>
              <a:rPr kumimoji="1" lang="en-US" altLang="zh-CN" sz="3200" dirty="0" smtClean="0">
                <a:latin typeface="Times New Roman"/>
                <a:cs typeface="Times New Roman"/>
              </a:rPr>
              <a:t>What happened in the middle?</a:t>
            </a:r>
          </a:p>
          <a:p>
            <a:endParaRPr kumimoji="1" lang="en-US" altLang="zh-CN" sz="3200" dirty="0" smtClean="0">
              <a:latin typeface="Times New Roman"/>
              <a:cs typeface="Times New Roman"/>
            </a:endParaRPr>
          </a:p>
          <a:p>
            <a:r>
              <a:rPr kumimoji="1" lang="en-US" altLang="zh-CN" sz="3200" dirty="0" smtClean="0">
                <a:latin typeface="Times New Roman"/>
                <a:cs typeface="Times New Roman"/>
              </a:rPr>
              <a:t>What happened in the end?</a:t>
            </a:r>
            <a:endParaRPr kumimoji="1" lang="zh-CN" altLang="en-US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2180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Read and Find out</a:t>
            </a:r>
            <a:endParaRPr kumimoji="1" lang="zh-CN" alt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lvl="0" indent="-514350">
              <a:buAutoNum type="arabicPeriod"/>
            </a:pPr>
            <a:r>
              <a:rPr lang="en-US" altLang="zh-CN" dirty="0" smtClean="0">
                <a:latin typeface="Times New Roman"/>
                <a:cs typeface="Times New Roman"/>
              </a:rPr>
              <a:t>Who are the main characters in the book?</a:t>
            </a:r>
          </a:p>
          <a:p>
            <a:pPr marL="0" lvl="0" indent="0">
              <a:buNone/>
            </a:pPr>
            <a:endParaRPr lang="zh-CN" altLang="zh-CN" dirty="0" smtClean="0">
              <a:latin typeface="Times New Roman"/>
              <a:cs typeface="Times New Roman"/>
            </a:endParaRPr>
          </a:p>
          <a:p>
            <a:pPr marL="514350" indent="-514350">
              <a:buNone/>
            </a:pPr>
            <a:r>
              <a:rPr lang="en-US" altLang="zh-CN" dirty="0" smtClean="0">
                <a:latin typeface="Times New Roman"/>
                <a:cs typeface="Times New Roman"/>
              </a:rPr>
              <a:t>2.  What </a:t>
            </a:r>
            <a:r>
              <a:rPr lang="en-US" altLang="zh-CN" dirty="0">
                <a:latin typeface="Times New Roman"/>
                <a:cs typeface="Times New Roman"/>
              </a:rPr>
              <a:t>are the 3 settings in the book?</a:t>
            </a:r>
          </a:p>
          <a:p>
            <a:pPr marL="514350" lvl="0" indent="-514350">
              <a:buNone/>
            </a:pPr>
            <a:endParaRPr lang="en-US" altLang="zh-CN" dirty="0" smtClean="0">
              <a:latin typeface="Times New Roman"/>
              <a:cs typeface="Times New Roman"/>
            </a:endParaRPr>
          </a:p>
          <a:p>
            <a:pPr marL="514350" lvl="0" indent="-514350">
              <a:buNone/>
            </a:pPr>
            <a:r>
              <a:rPr lang="en-US" altLang="zh-CN" dirty="0" smtClean="0">
                <a:latin typeface="Times New Roman"/>
                <a:cs typeface="Times New Roman"/>
              </a:rPr>
              <a:t>3.  What </a:t>
            </a:r>
            <a:r>
              <a:rPr lang="en-US" altLang="zh-CN" dirty="0">
                <a:latin typeface="Times New Roman"/>
                <a:cs typeface="Times New Roman"/>
              </a:rPr>
              <a:t>happened before, during and after the camp?</a:t>
            </a:r>
            <a:endParaRPr lang="zh-CN" altLang="zh-CN" dirty="0">
              <a:latin typeface="Times New Roman"/>
              <a:cs typeface="Times New Roman"/>
            </a:endParaRPr>
          </a:p>
          <a:p>
            <a:endParaRPr kumimoji="1" lang="zh-CN" altLang="en-US" dirty="0">
              <a:latin typeface="Times New Roman"/>
              <a:cs typeface="Times New Roman"/>
            </a:endParaRPr>
          </a:p>
        </p:txBody>
      </p:sp>
      <p:pic>
        <p:nvPicPr>
          <p:cNvPr id="5" name="图片 4" descr="屏幕快照 2018-10-20 上午10.44.5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55542">
            <a:off x="6186836" y="1545300"/>
            <a:ext cx="2489626" cy="1601781"/>
          </a:xfrm>
          <a:prstGeom prst="rect">
            <a:avLst/>
          </a:prstGeom>
        </p:spPr>
      </p:pic>
      <p:pic>
        <p:nvPicPr>
          <p:cNvPr id="6" name="图片 5" descr="屏幕快照 2018-10-20 上午10.45.0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09724">
            <a:off x="6029907" y="3302975"/>
            <a:ext cx="2517491" cy="1514210"/>
          </a:xfrm>
          <a:prstGeom prst="rect">
            <a:avLst/>
          </a:prstGeom>
        </p:spPr>
      </p:pic>
      <p:pic>
        <p:nvPicPr>
          <p:cNvPr id="7" name="图片 6" descr="屏幕快照 2018-10-20 上午10.45.1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50526">
            <a:off x="6238994" y="5079355"/>
            <a:ext cx="2493599" cy="1595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00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Read and Find out</a:t>
            </a:r>
            <a:endParaRPr kumimoji="1" lang="zh-CN" alt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761730" cy="4525963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AutoNum type="arabicPeriod"/>
            </a:pPr>
            <a:r>
              <a:rPr lang="en-US" altLang="zh-CN" dirty="0" smtClean="0">
                <a:latin typeface="Times New Roman"/>
                <a:cs typeface="Times New Roman"/>
              </a:rPr>
              <a:t>Who are the main </a:t>
            </a:r>
          </a:p>
          <a:p>
            <a:pPr marL="0" lvl="0" indent="0">
              <a:buNone/>
            </a:pPr>
            <a:r>
              <a:rPr lang="en-US" altLang="zh-CN" dirty="0">
                <a:latin typeface="Times New Roman"/>
                <a:cs typeface="Times New Roman"/>
              </a:rPr>
              <a:t> </a:t>
            </a:r>
            <a:r>
              <a:rPr lang="en-US" altLang="zh-CN" dirty="0" smtClean="0">
                <a:latin typeface="Times New Roman"/>
                <a:cs typeface="Times New Roman"/>
              </a:rPr>
              <a:t>     characters in the book? </a:t>
            </a:r>
          </a:p>
          <a:p>
            <a:pPr marL="0" lvl="0" indent="0">
              <a:buNone/>
            </a:pPr>
            <a:r>
              <a:rPr kumimoji="1"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   Uncle</a:t>
            </a:r>
            <a:r>
              <a:rPr kumimoji="1" lang="zh-CN" alt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Al</a:t>
            </a:r>
            <a:r>
              <a:rPr kumimoji="1" lang="zh-CN" alt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and</a:t>
            </a:r>
            <a:r>
              <a:rPr kumimoji="1" lang="zh-CN" alt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“I”.</a:t>
            </a:r>
            <a:r>
              <a:rPr kumimoji="1" lang="zh-CN" alt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endParaRPr lang="zh-CN" altLang="zh-CN" dirty="0" smtClean="0">
              <a:latin typeface="Times New Roman"/>
              <a:cs typeface="Times New Roman"/>
            </a:endParaRPr>
          </a:p>
          <a:p>
            <a:pPr marL="514350" indent="-514350">
              <a:buAutoNum type="arabicPeriod" startAt="2"/>
            </a:pPr>
            <a:r>
              <a:rPr lang="en-US" altLang="zh-CN" dirty="0" smtClean="0">
                <a:latin typeface="Times New Roman"/>
                <a:cs typeface="Times New Roman"/>
              </a:rPr>
              <a:t>What </a:t>
            </a:r>
            <a:r>
              <a:rPr lang="en-US" altLang="zh-CN" dirty="0">
                <a:latin typeface="Times New Roman"/>
                <a:cs typeface="Times New Roman"/>
              </a:rPr>
              <a:t>are the 3 settings in the book</a:t>
            </a:r>
            <a:r>
              <a:rPr lang="en-US" altLang="zh-CN" dirty="0" smtClean="0">
                <a:latin typeface="Times New Roman"/>
                <a:cs typeface="Times New Roman"/>
              </a:rPr>
              <a:t>?</a:t>
            </a:r>
          </a:p>
          <a:p>
            <a:pPr marL="0" indent="0">
              <a:buNone/>
            </a:pPr>
            <a:r>
              <a:rPr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   At</a:t>
            </a:r>
            <a:r>
              <a:rPr lang="zh-CN" alt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home,</a:t>
            </a:r>
            <a:r>
              <a:rPr lang="zh-CN" alt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at</a:t>
            </a:r>
            <a:r>
              <a:rPr lang="zh-CN" alt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camp,</a:t>
            </a:r>
            <a:r>
              <a:rPr lang="zh-CN" alt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at</a:t>
            </a:r>
            <a:r>
              <a:rPr lang="zh-CN" alt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school.</a:t>
            </a:r>
            <a:endParaRPr lang="zh-CN" altLang="zh-CN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altLang="zh-CN" dirty="0">
                <a:latin typeface="Times New Roman"/>
                <a:cs typeface="Times New Roman"/>
              </a:rPr>
              <a:t>3.</a:t>
            </a:r>
            <a:r>
              <a:rPr lang="zh-CN" altLang="en-US" dirty="0">
                <a:latin typeface="Times New Roman"/>
                <a:cs typeface="Times New Roman"/>
              </a:rPr>
              <a:t> </a:t>
            </a:r>
            <a:r>
              <a:rPr lang="zh-CN" altLang="en-US" dirty="0" smtClean="0">
                <a:latin typeface="Times New Roman"/>
                <a:cs typeface="Times New Roman"/>
              </a:rPr>
              <a:t> </a:t>
            </a:r>
            <a:r>
              <a:rPr lang="en-US" altLang="zh-CN" dirty="0" smtClean="0">
                <a:latin typeface="Times New Roman"/>
                <a:cs typeface="Times New Roman"/>
              </a:rPr>
              <a:t>What </a:t>
            </a:r>
            <a:r>
              <a:rPr lang="en-US" altLang="zh-CN" dirty="0">
                <a:latin typeface="Times New Roman"/>
                <a:cs typeface="Times New Roman"/>
              </a:rPr>
              <a:t>happened before, </a:t>
            </a:r>
            <a:endParaRPr lang="en-US" altLang="zh-CN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zh-CN" altLang="zh-CN" dirty="0">
                <a:latin typeface="Times New Roman"/>
                <a:cs typeface="Times New Roman"/>
              </a:rPr>
              <a:t> </a:t>
            </a:r>
            <a:r>
              <a:rPr lang="zh-CN" altLang="en-US" dirty="0" smtClean="0">
                <a:latin typeface="Times New Roman"/>
                <a:cs typeface="Times New Roman"/>
              </a:rPr>
              <a:t>    </a:t>
            </a:r>
            <a:r>
              <a:rPr lang="en-US" altLang="zh-CN" dirty="0" smtClean="0">
                <a:latin typeface="Times New Roman"/>
                <a:cs typeface="Times New Roman"/>
              </a:rPr>
              <a:t>during </a:t>
            </a:r>
            <a:r>
              <a:rPr lang="en-US" altLang="zh-CN" dirty="0">
                <a:latin typeface="Times New Roman"/>
                <a:cs typeface="Times New Roman"/>
              </a:rPr>
              <a:t>and after the camp</a:t>
            </a:r>
            <a:r>
              <a:rPr lang="en-US" altLang="zh-CN" dirty="0" smtClean="0">
                <a:latin typeface="Times New Roman"/>
                <a:cs typeface="Times New Roman"/>
              </a:rPr>
              <a:t>?</a:t>
            </a:r>
          </a:p>
          <a:p>
            <a:pPr marL="0" indent="0">
              <a:buNone/>
            </a:pPr>
            <a:r>
              <a:rPr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 …  (Answers</a:t>
            </a:r>
            <a:r>
              <a:rPr lang="zh-CN" alt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x-none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can</a:t>
            </a:r>
            <a:r>
              <a:rPr lang="zh-CN" alt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be</a:t>
            </a:r>
            <a:r>
              <a:rPr lang="zh-CN" alt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general</a:t>
            </a:r>
            <a:r>
              <a:rPr lang="zh-CN" alt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or</a:t>
            </a:r>
            <a:r>
              <a:rPr lang="zh-CN" alt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 </a:t>
            </a:r>
            <a:endParaRPr lang="en-US" altLang="zh-CN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 detailed.)</a:t>
            </a:r>
            <a:r>
              <a:rPr lang="zh-CN" alt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endParaRPr lang="en-US" altLang="zh-CN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zh-CN" altLang="zh-CN" dirty="0">
              <a:latin typeface="Times New Roman"/>
              <a:cs typeface="Times New Roman"/>
            </a:endParaRPr>
          </a:p>
          <a:p>
            <a:endParaRPr lang="zh-CN" altLang="en-US" dirty="0">
              <a:latin typeface="Times New Roman"/>
              <a:cs typeface="Times New Roman"/>
            </a:endParaRPr>
          </a:p>
        </p:txBody>
      </p:sp>
      <p:pic>
        <p:nvPicPr>
          <p:cNvPr id="5" name="图片 4" descr="屏幕快照 2018-10-20 上午10.44.5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55542">
            <a:off x="6186836" y="1545300"/>
            <a:ext cx="2489626" cy="1601781"/>
          </a:xfrm>
          <a:prstGeom prst="rect">
            <a:avLst/>
          </a:prstGeom>
        </p:spPr>
      </p:pic>
      <p:pic>
        <p:nvPicPr>
          <p:cNvPr id="6" name="图片 5" descr="屏幕快照 2018-10-20 上午10.45.0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09724">
            <a:off x="6029907" y="3302975"/>
            <a:ext cx="2517491" cy="1514210"/>
          </a:xfrm>
          <a:prstGeom prst="rect">
            <a:avLst/>
          </a:prstGeom>
        </p:spPr>
      </p:pic>
      <p:pic>
        <p:nvPicPr>
          <p:cNvPr id="7" name="图片 6" descr="屏幕快照 2018-10-20 上午10.45.1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50526">
            <a:off x="6238994" y="5079355"/>
            <a:ext cx="2493599" cy="1595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2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Read again</a:t>
            </a:r>
            <a:r>
              <a:rPr kumimoji="1" lang="zh-CN" alt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zh-CN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and</a:t>
            </a:r>
            <a:r>
              <a:rPr kumimoji="1" lang="zh-CN" alt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zh-CN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Find</a:t>
            </a:r>
            <a:r>
              <a:rPr kumimoji="1" lang="zh-CN" alt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zh-CN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out</a:t>
            </a:r>
            <a:endParaRPr kumimoji="1" lang="zh-CN" alt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en-US" altLang="zh-CN" dirty="0" smtClean="0">
                <a:latin typeface="Times New Roman"/>
                <a:cs typeface="Times New Roman"/>
              </a:rPr>
              <a:t>What do “I” think of</a:t>
            </a:r>
            <a:r>
              <a:rPr kumimoji="1" lang="zh-CN" altLang="en-US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Uncle</a:t>
            </a:r>
            <a:r>
              <a:rPr kumimoji="1" lang="zh-CN" altLang="en-US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Al</a:t>
            </a:r>
            <a:r>
              <a:rPr kumimoji="1" lang="zh-CN" altLang="en-US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before,</a:t>
            </a:r>
            <a:r>
              <a:rPr kumimoji="1" lang="zh-CN" altLang="en-US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during</a:t>
            </a:r>
            <a:r>
              <a:rPr kumimoji="1" lang="zh-CN" altLang="en-US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and</a:t>
            </a:r>
            <a:r>
              <a:rPr kumimoji="1" lang="zh-CN" altLang="en-US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after</a:t>
            </a:r>
            <a:r>
              <a:rPr kumimoji="1" lang="zh-CN" altLang="en-US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the</a:t>
            </a:r>
            <a:r>
              <a:rPr kumimoji="1" lang="zh-CN" altLang="en-US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camp?</a:t>
            </a:r>
            <a:r>
              <a:rPr kumimoji="1" lang="zh-CN" altLang="en-US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Find</a:t>
            </a:r>
            <a:r>
              <a:rPr kumimoji="1" lang="zh-CN" altLang="en-US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out</a:t>
            </a:r>
            <a:r>
              <a:rPr kumimoji="1" lang="zh-CN" altLang="en-US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latin typeface="Times New Roman"/>
                <a:cs typeface="Times New Roman"/>
              </a:rPr>
              <a:t>the </a:t>
            </a:r>
            <a:r>
              <a:rPr kumimoji="1" lang="en-US" altLang="zh-CN" dirty="0" smtClean="0">
                <a:solidFill>
                  <a:srgbClr val="0000FF"/>
                </a:solidFill>
                <a:latin typeface="Times New Roman"/>
                <a:cs typeface="Times New Roman"/>
              </a:rPr>
              <a:t>adjectives</a:t>
            </a:r>
            <a:r>
              <a:rPr kumimoji="1" lang="en-US" altLang="zh-CN" dirty="0" smtClean="0">
                <a:latin typeface="Times New Roman"/>
                <a:cs typeface="Times New Roman"/>
              </a:rPr>
              <a:t>.</a:t>
            </a:r>
            <a:r>
              <a:rPr kumimoji="1" lang="zh-CN" altLang="en-US" dirty="0" smtClean="0">
                <a:latin typeface="Times New Roman"/>
                <a:cs typeface="Times New Roman"/>
              </a:rPr>
              <a:t> </a:t>
            </a:r>
          </a:p>
          <a:p>
            <a:pPr marL="0" indent="0">
              <a:buNone/>
            </a:pPr>
            <a:r>
              <a:rPr kumimoji="1"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Before</a:t>
            </a:r>
            <a:r>
              <a:rPr kumimoji="1" lang="zh-CN" alt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the</a:t>
            </a:r>
            <a:r>
              <a:rPr kumimoji="1" lang="zh-CN" alt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camp:</a:t>
            </a:r>
            <a:r>
              <a:rPr kumimoji="1" lang="zh-CN" alt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Uncle</a:t>
            </a:r>
            <a:r>
              <a:rPr kumimoji="1" lang="zh-CN" alt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Al</a:t>
            </a:r>
            <a:r>
              <a:rPr kumimoji="1" lang="zh-CN" alt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was</a:t>
            </a:r>
            <a:r>
              <a:rPr kumimoji="1" lang="zh-CN" alt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solidFill>
                  <a:srgbClr val="008000"/>
                </a:solidFill>
                <a:latin typeface="Times New Roman"/>
                <a:cs typeface="Times New Roman"/>
              </a:rPr>
              <a:t>silly</a:t>
            </a:r>
            <a:r>
              <a:rPr kumimoji="1"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r>
              <a:rPr kumimoji="1"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During</a:t>
            </a:r>
            <a:r>
              <a:rPr kumimoji="1" lang="zh-CN" alt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the</a:t>
            </a:r>
            <a:r>
              <a:rPr kumimoji="1" lang="zh-CN" alt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camp</a:t>
            </a:r>
            <a:r>
              <a:rPr kumimoji="1" lang="zh-CN" alt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：</a:t>
            </a:r>
            <a:r>
              <a:rPr kumimoji="1"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Uncle</a:t>
            </a:r>
            <a:r>
              <a:rPr kumimoji="1" lang="zh-CN" alt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Al</a:t>
            </a:r>
            <a:r>
              <a:rPr kumimoji="1" lang="zh-CN" alt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was</a:t>
            </a:r>
            <a:r>
              <a:rPr kumimoji="1" lang="zh-CN" alt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solidFill>
                  <a:srgbClr val="008000"/>
                </a:solidFill>
                <a:latin typeface="Times New Roman"/>
                <a:cs typeface="Times New Roman"/>
              </a:rPr>
              <a:t>silly,</a:t>
            </a:r>
            <a:r>
              <a:rPr kumimoji="1" lang="zh-CN" altLang="en-US" dirty="0" smtClean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solidFill>
                  <a:srgbClr val="008000"/>
                </a:solidFill>
                <a:latin typeface="Times New Roman"/>
                <a:cs typeface="Times New Roman"/>
              </a:rPr>
              <a:t>funny</a:t>
            </a:r>
            <a:r>
              <a:rPr kumimoji="1" lang="zh-CN" altLang="en-US" dirty="0" smtClean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solidFill>
                  <a:srgbClr val="008000"/>
                </a:solidFill>
                <a:latin typeface="Times New Roman"/>
                <a:cs typeface="Times New Roman"/>
              </a:rPr>
              <a:t>and</a:t>
            </a:r>
            <a:r>
              <a:rPr kumimoji="1" lang="zh-CN" altLang="en-US" dirty="0" smtClean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solidFill>
                  <a:srgbClr val="008000"/>
                </a:solidFill>
                <a:latin typeface="Times New Roman"/>
                <a:cs typeface="Times New Roman"/>
              </a:rPr>
              <a:t>crazy</a:t>
            </a:r>
            <a:r>
              <a:rPr kumimoji="1"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,</a:t>
            </a:r>
            <a:r>
              <a:rPr kumimoji="1" lang="zh-CN" alt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and</a:t>
            </a:r>
            <a:r>
              <a:rPr kumimoji="1" lang="zh-CN" alt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“I ”</a:t>
            </a:r>
            <a:r>
              <a:rPr kumimoji="1" lang="zh-CN" alt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was</a:t>
            </a:r>
            <a:r>
              <a:rPr kumimoji="1" lang="zh-CN" alt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solidFill>
                  <a:srgbClr val="008000"/>
                </a:solidFill>
                <a:latin typeface="Times New Roman"/>
                <a:cs typeface="Times New Roman"/>
              </a:rPr>
              <a:t>cross</a:t>
            </a:r>
            <a:r>
              <a:rPr kumimoji="1"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r>
              <a:rPr kumimoji="1"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After</a:t>
            </a:r>
            <a:r>
              <a:rPr kumimoji="1" lang="zh-CN" alt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the</a:t>
            </a:r>
            <a:r>
              <a:rPr kumimoji="1" lang="zh-CN" alt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camp:</a:t>
            </a:r>
            <a:r>
              <a:rPr kumimoji="1" lang="zh-CN" alt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Uncle</a:t>
            </a:r>
            <a:r>
              <a:rPr kumimoji="1" lang="zh-CN" alt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Al</a:t>
            </a:r>
            <a:r>
              <a:rPr kumimoji="1" lang="zh-CN" alt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endParaRPr kumimoji="1" lang="en-US" altLang="zh-CN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kumimoji="1"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was</a:t>
            </a:r>
            <a:r>
              <a:rPr kumimoji="1" lang="zh-CN" alt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solidFill>
                  <a:srgbClr val="008000"/>
                </a:solidFill>
                <a:latin typeface="Times New Roman"/>
                <a:cs typeface="Times New Roman"/>
              </a:rPr>
              <a:t>great</a:t>
            </a:r>
            <a:r>
              <a:rPr kumimoji="1"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,</a:t>
            </a:r>
            <a:r>
              <a:rPr kumimoji="1" lang="zh-CN" alt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and</a:t>
            </a:r>
            <a:r>
              <a:rPr kumimoji="1" lang="zh-CN" alt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“I”</a:t>
            </a:r>
            <a:r>
              <a:rPr kumimoji="1" lang="zh-CN" alt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was</a:t>
            </a:r>
            <a:r>
              <a:rPr kumimoji="1" lang="zh-CN" alt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solidFill>
                  <a:srgbClr val="008000"/>
                </a:solidFill>
                <a:latin typeface="Times New Roman"/>
                <a:cs typeface="Times New Roman"/>
              </a:rPr>
              <a:t>lucky</a:t>
            </a:r>
            <a:r>
              <a:rPr kumimoji="1" lang="zh-CN" alt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</a:p>
          <a:p>
            <a:pPr marL="0" indent="0">
              <a:buNone/>
            </a:pPr>
            <a:r>
              <a:rPr kumimoji="1" lang="en-US" altLang="zh-CN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kumimoji="1"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kumimoji="1" lang="zh-CN" alt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have</a:t>
            </a:r>
            <a:r>
              <a:rPr kumimoji="1" lang="zh-CN" alt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  <a:latin typeface="Times New Roman"/>
                <a:cs typeface="Times New Roman"/>
              </a:rPr>
              <a:t>him.</a:t>
            </a:r>
            <a:endParaRPr kumimoji="1" lang="zh-CN" altLang="en-US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kumimoji="1" lang="zh-CN" altLang="en-US" dirty="0">
              <a:latin typeface="Times New Roman"/>
              <a:cs typeface="Times New Roman"/>
            </a:endParaRPr>
          </a:p>
        </p:txBody>
      </p:sp>
      <p:pic>
        <p:nvPicPr>
          <p:cNvPr id="6" name="内容占位符 3" descr="屏幕快照 2018-10-20 上午9.43.3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3563" b="-43563"/>
          <a:stretch>
            <a:fillRect/>
          </a:stretch>
        </p:blipFill>
        <p:spPr>
          <a:xfrm>
            <a:off x="5174984" y="3358345"/>
            <a:ext cx="403860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67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629</Words>
  <Application>Microsoft Office PowerPoint</Application>
  <PresentationFormat>全屏显示(4:3)</PresentationFormat>
  <Paragraphs>97</Paragraphs>
  <Slides>19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Office 主题</vt:lpstr>
      <vt:lpstr>Uncle Al Goes Camping with Us</vt:lpstr>
      <vt:lpstr>PowerPoint 演示文稿</vt:lpstr>
      <vt:lpstr>Read and Find out</vt:lpstr>
      <vt:lpstr>What are characters in a story?</vt:lpstr>
      <vt:lpstr>What is the setting in a story?</vt:lpstr>
      <vt:lpstr>What is the plot of a story?</vt:lpstr>
      <vt:lpstr>Read and Find out</vt:lpstr>
      <vt:lpstr>Read and Find out</vt:lpstr>
      <vt:lpstr>Read again and Find out</vt:lpstr>
      <vt:lpstr>Retell the Story</vt:lpstr>
      <vt:lpstr>STEAL</vt:lpstr>
      <vt:lpstr>STEAL</vt:lpstr>
      <vt:lpstr>STEAL</vt:lpstr>
      <vt:lpstr>STEAL</vt:lpstr>
      <vt:lpstr>STEAL</vt:lpstr>
      <vt:lpstr>Group Work</vt:lpstr>
      <vt:lpstr>Group Discussion</vt:lpstr>
      <vt:lpstr>Summary</vt:lpstr>
      <vt:lpstr>Homework</vt:lpstr>
    </vt:vector>
  </TitlesOfParts>
  <Company>Janet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Guo Jing</dc:creator>
  <cp:lastModifiedBy>fltrp</cp:lastModifiedBy>
  <cp:revision>39</cp:revision>
  <dcterms:created xsi:type="dcterms:W3CDTF">2018-10-20T01:43:53Z</dcterms:created>
  <dcterms:modified xsi:type="dcterms:W3CDTF">2018-10-30T07:46:56Z</dcterms:modified>
</cp:coreProperties>
</file>