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7" r:id="rId9"/>
    <p:sldId id="265" r:id="rId10"/>
    <p:sldId id="268" r:id="rId11"/>
    <p:sldId id="269" r:id="rId12"/>
    <p:sldId id="271" r:id="rId13"/>
    <p:sldId id="273" r:id="rId14"/>
    <p:sldId id="274" r:id="rId15"/>
    <p:sldId id="275" r:id="rId16"/>
    <p:sldId id="272" r:id="rId17"/>
    <p:sldId id="270" r:id="rId18"/>
    <p:sldId id="276" r:id="rId19"/>
    <p:sldId id="277" r:id="rId20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81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8975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538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7691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247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9748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4005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4034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967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  <a:p>
            <a:pPr lvl="1"/>
            <a:r>
              <a:rPr kumimoji="1" lang="zh-CN" altLang="x-none" smtClean="0"/>
              <a:t>二级</a:t>
            </a:r>
          </a:p>
          <a:p>
            <a:pPr lvl="2"/>
            <a:r>
              <a:rPr kumimoji="1" lang="zh-CN" altLang="x-none" smtClean="0"/>
              <a:t>三级</a:t>
            </a:r>
          </a:p>
          <a:p>
            <a:pPr lvl="3"/>
            <a:r>
              <a:rPr kumimoji="1" lang="zh-CN" altLang="x-none" smtClean="0"/>
              <a:t>四级</a:t>
            </a:r>
          </a:p>
          <a:p>
            <a:pPr lvl="4"/>
            <a:r>
              <a:rPr kumimoji="1" lang="zh-CN" altLang="x-none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7307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x-none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x-none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030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4392C-B1C0-0748-A6DE-8BE3E676E044}" type="datetimeFigureOut">
              <a:rPr kumimoji="1" lang="zh-CN" altLang="en-US" smtClean="0"/>
              <a:pPr/>
              <a:t>2018/10/30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BFBF-C4A6-BE46-8326-D85F408FAF40}" type="slidenum">
              <a:rPr kumimoji="1" lang="zh-CN" altLang="en-US" smtClean="0"/>
              <a:pPr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610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83857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Uncle Al Goes Camping with Us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上午9.43.3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5" b="4085"/>
          <a:stretch>
            <a:fillRect/>
          </a:stretch>
        </p:blipFill>
        <p:spPr>
          <a:xfrm>
            <a:off x="457200" y="1840087"/>
            <a:ext cx="8229600" cy="4525963"/>
          </a:xfrm>
        </p:spPr>
      </p:pic>
      <p:sp>
        <p:nvSpPr>
          <p:cNvPr id="5" name="文本框 4"/>
          <p:cNvSpPr txBox="1"/>
          <p:nvPr/>
        </p:nvSpPr>
        <p:spPr>
          <a:xfrm>
            <a:off x="211667" y="169333"/>
            <a:ext cx="2130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多维阅读第</a:t>
            </a:r>
            <a:r>
              <a:rPr kumimoji="1" lang="en-US" altLang="zh-CN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13</a:t>
            </a:r>
            <a:r>
              <a:rPr kumimoji="1" lang="zh-CN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级</a:t>
            </a:r>
            <a:endParaRPr kumimoji="1" lang="zh-CN" alt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04814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Retell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the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Story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400517"/>
            <a:ext cx="8229600" cy="309942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Work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in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pairs,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retell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story.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Try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to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use the 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adjectives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in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book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to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describe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“my”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feelings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towards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Uncle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Al.</a:t>
            </a:r>
            <a:endParaRPr kumimoji="1" lang="zh-CN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05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STEAL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4" b="3104"/>
          <a:stretch>
            <a:fillRect/>
          </a:stretch>
        </p:blipFill>
        <p:spPr/>
      </p:pic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4648200" y="2644048"/>
            <a:ext cx="4038600" cy="34821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zh-CN" sz="3600" b="1" dirty="0" smtClean="0">
                <a:latin typeface="Times New Roman"/>
                <a:cs typeface="Times New Roman"/>
              </a:rPr>
              <a:t>We</a:t>
            </a:r>
            <a:r>
              <a:rPr kumimoji="1" lang="en-US" altLang="zh-CN" sz="3600" b="1" dirty="0">
                <a:latin typeface="Times New Roman"/>
                <a:cs typeface="Times New Roman"/>
              </a:rPr>
              <a:t> </a:t>
            </a:r>
            <a:r>
              <a:rPr kumimoji="1" lang="en-US" altLang="zh-CN" sz="3600" b="1" dirty="0" smtClean="0">
                <a:latin typeface="Times New Roman"/>
                <a:cs typeface="Times New Roman"/>
              </a:rPr>
              <a:t>can try to analyze a character with the help of STEAL method. </a:t>
            </a:r>
            <a:endParaRPr kumimoji="1" lang="zh-CN" alt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10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881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STEAL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" t="3104" b="3104"/>
          <a:stretch/>
        </p:blipFill>
        <p:spPr>
          <a:xfrm>
            <a:off x="300631" y="1600200"/>
            <a:ext cx="3829843" cy="4525963"/>
          </a:xfrm>
        </p:spPr>
      </p:pic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4130474" y="1652240"/>
            <a:ext cx="4556326" cy="452596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What </a:t>
            </a:r>
            <a:r>
              <a:rPr lang="en-US" altLang="zh-CN" sz="3600" dirty="0">
                <a:latin typeface="Times New Roman"/>
                <a:cs typeface="Times New Roman"/>
              </a:rPr>
              <a:t>did </a:t>
            </a:r>
            <a:r>
              <a:rPr lang="en-US" altLang="zh-CN" sz="3600" dirty="0" smtClean="0">
                <a:latin typeface="Times New Roman"/>
                <a:cs typeface="Times New Roman"/>
              </a:rPr>
              <a:t>Uncle </a:t>
            </a:r>
            <a:r>
              <a:rPr lang="en-US" altLang="zh-CN" sz="3600" dirty="0">
                <a:latin typeface="Times New Roman"/>
                <a:cs typeface="Times New Roman"/>
              </a:rPr>
              <a:t>Al </a:t>
            </a:r>
            <a:r>
              <a:rPr lang="en-US" altLang="zh-CN" sz="3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say</a:t>
            </a:r>
            <a:r>
              <a:rPr lang="en-US" altLang="zh-CN" sz="3600" dirty="0" smtClean="0">
                <a:latin typeface="Times New Roman"/>
                <a:cs typeface="Times New Roman"/>
              </a:rPr>
              <a:t>/</a:t>
            </a:r>
            <a:r>
              <a:rPr lang="en-US" altLang="zh-CN" sz="360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do</a:t>
            </a:r>
            <a:r>
              <a:rPr lang="en-US" altLang="zh-CN" sz="3600" dirty="0">
                <a:latin typeface="Times New Roman"/>
                <a:cs typeface="Times New Roman"/>
              </a:rPr>
              <a:t>? What can you know about him from that</a:t>
            </a:r>
            <a:r>
              <a:rPr lang="en-US" altLang="zh-CN" sz="3600" dirty="0" smtClean="0">
                <a:latin typeface="Times New Roman"/>
                <a:cs typeface="Times New Roman"/>
              </a:rPr>
              <a:t>?</a:t>
            </a:r>
          </a:p>
          <a:p>
            <a:pPr marL="742950" indent="-742950">
              <a:buAutoNum type="arabicPeriod"/>
            </a:pPr>
            <a:endParaRPr lang="en-US" altLang="zh-CN" sz="3600" dirty="0" smtClean="0">
              <a:latin typeface="Times New Roman"/>
              <a:cs typeface="Times New Roman"/>
            </a:endParaRPr>
          </a:p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What </a:t>
            </a:r>
            <a:r>
              <a:rPr lang="en-US" altLang="zh-CN" sz="3600" dirty="0">
                <a:latin typeface="Times New Roman"/>
                <a:cs typeface="Times New Roman"/>
              </a:rPr>
              <a:t>did </a:t>
            </a:r>
            <a:r>
              <a:rPr lang="en-US" altLang="zh-CN" sz="3600" dirty="0" smtClean="0">
                <a:latin typeface="Times New Roman"/>
                <a:cs typeface="Times New Roman"/>
              </a:rPr>
              <a:t>Uncle </a:t>
            </a:r>
            <a:r>
              <a:rPr lang="en-US" altLang="zh-CN" sz="3600" dirty="0">
                <a:latin typeface="Times New Roman"/>
                <a:cs typeface="Times New Roman"/>
              </a:rPr>
              <a:t>Al </a:t>
            </a:r>
            <a:r>
              <a:rPr lang="en-US" altLang="zh-CN" sz="3600" dirty="0">
                <a:solidFill>
                  <a:srgbClr val="0000FF"/>
                </a:solidFill>
                <a:latin typeface="Times New Roman"/>
                <a:cs typeface="Times New Roman"/>
              </a:rPr>
              <a:t>look</a:t>
            </a:r>
            <a:r>
              <a:rPr lang="en-US" altLang="zh-CN" sz="3600" dirty="0">
                <a:latin typeface="Times New Roman"/>
                <a:cs typeface="Times New Roman"/>
              </a:rPr>
              <a:t> </a:t>
            </a:r>
            <a:r>
              <a:rPr lang="en-US" altLang="zh-CN" sz="3600" dirty="0">
                <a:solidFill>
                  <a:srgbClr val="0000FF"/>
                </a:solidFill>
                <a:latin typeface="Times New Roman"/>
                <a:cs typeface="Times New Roman"/>
              </a:rPr>
              <a:t>like</a:t>
            </a:r>
            <a:r>
              <a:rPr lang="en-US" altLang="zh-CN" sz="3600" dirty="0">
                <a:latin typeface="Times New Roman"/>
                <a:cs typeface="Times New Roman"/>
              </a:rPr>
              <a:t>? What can you know about him from his appearance?</a:t>
            </a:r>
            <a:r>
              <a:rPr lang="zh-CN" altLang="zh-CN" sz="3600" dirty="0" smtClean="0">
                <a:effectLst/>
                <a:latin typeface="Times New Roman"/>
                <a:cs typeface="Times New Roman"/>
              </a:rPr>
              <a:t> </a:t>
            </a:r>
            <a:endParaRPr kumimoji="1" lang="zh-CN" alt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353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881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STEAL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" t="3104" b="3104"/>
          <a:stretch/>
        </p:blipFill>
        <p:spPr>
          <a:xfrm>
            <a:off x="300631" y="1600200"/>
            <a:ext cx="3829843" cy="4525963"/>
          </a:xfrm>
        </p:spPr>
      </p:pic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4130474" y="1461041"/>
            <a:ext cx="4556326" cy="2070155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— “No worries, we’ll see how   </a:t>
            </a: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      far we can throw them.” </a:t>
            </a:r>
            <a:endParaRPr kumimoji="1" lang="zh-CN" altLang="en-US" baseline="-25000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— “I’ll fix it.”</a:t>
            </a: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— “It’s fixed.”</a:t>
            </a:r>
          </a:p>
        </p:txBody>
      </p:sp>
      <p:sp>
        <p:nvSpPr>
          <p:cNvPr id="6" name="矩形 5"/>
          <p:cNvSpPr/>
          <p:nvPr/>
        </p:nvSpPr>
        <p:spPr>
          <a:xfrm>
            <a:off x="2598884" y="1154277"/>
            <a:ext cx="14325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500" b="0" i="0" dirty="0" smtClean="0">
                <a:solidFill>
                  <a:srgbClr val="FF66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zh-CN" altLang="en-US" sz="11500" dirty="0">
              <a:solidFill>
                <a:srgbClr val="FF66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130474" y="4379397"/>
            <a:ext cx="4556326" cy="2070155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kumimoji="1" lang="en-US" altLang="zh-CN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kumimoji="1" lang="x-none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hildlike</a:t>
            </a:r>
          </a:p>
          <a:p>
            <a:pPr marL="0" indent="0" algn="ctr">
              <a:buFont typeface="Arial"/>
              <a:buNone/>
            </a:pP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W</a:t>
            </a:r>
            <a:r>
              <a:rPr kumimoji="1" lang="x-none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arm</a:t>
            </a: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kumimoji="1" lang="x-none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hearted</a:t>
            </a:r>
          </a:p>
          <a:p>
            <a:pPr marL="0" indent="0" algn="ctr">
              <a:buFont typeface="Arial"/>
              <a:buNone/>
            </a:pPr>
            <a:r>
              <a:rPr kumimoji="1" lang="en-US" altLang="zh-CN" dirty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kumimoji="1" lang="x-none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apable</a:t>
            </a:r>
          </a:p>
          <a:p>
            <a:pPr marL="0" indent="0" algn="ctr">
              <a:buFont typeface="Arial"/>
              <a:buNone/>
            </a:pPr>
            <a:r>
              <a:rPr kumimoji="1" lang="is-I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…</a:t>
            </a:r>
            <a:endParaRPr kumimoji="1" lang="x-none" altLang="zh-CN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</a:pPr>
            <a:endParaRPr kumimoji="1" lang="en-US" altLang="zh-CN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7823458" y="3531196"/>
            <a:ext cx="318072" cy="978408"/>
          </a:xfrm>
          <a:prstGeom prst="downArrow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7567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881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STEAL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" t="3104" b="3104"/>
          <a:stretch/>
        </p:blipFill>
        <p:spPr>
          <a:xfrm>
            <a:off x="300631" y="1600200"/>
            <a:ext cx="3829843" cy="4525963"/>
          </a:xfrm>
        </p:spPr>
      </p:pic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4130474" y="1408737"/>
            <a:ext cx="4556326" cy="2965300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But he made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them (sausage)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so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black</a:t>
            </a:r>
            <a:r>
              <a:rPr lang="is-I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…</a:t>
            </a: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Uncle Al climbed up to get her. But his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foot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got stuck in a hole. </a:t>
            </a: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 Un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cle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Al fell out of the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canoe.</a:t>
            </a:r>
          </a:p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Uncle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Al was already looking in the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motor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. </a:t>
            </a: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He did a silly dance right there in the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bus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altLang="zh-CN" sz="2000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41309" y="3448373"/>
            <a:ext cx="14325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500" b="0" i="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zh-CN" altLang="en-US" sz="11500" dirty="0">
              <a:solidFill>
                <a:srgbClr val="008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130474" y="4696665"/>
            <a:ext cx="4556326" cy="1752887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kumimoji="1" lang="en-U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careless</a:t>
            </a:r>
          </a:p>
          <a:p>
            <a:pPr marL="0" indent="0" algn="ctr">
              <a:buFont typeface="Arial"/>
              <a:buNone/>
            </a:pPr>
            <a:r>
              <a:rPr kumimoji="1" lang="en-U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clumsy</a:t>
            </a:r>
          </a:p>
          <a:p>
            <a:pPr marL="0" indent="0" algn="ctr">
              <a:buFont typeface="Arial"/>
              <a:buNone/>
            </a:pPr>
            <a:r>
              <a:rPr kumimoji="1" lang="en-US" altLang="zh-CN" dirty="0">
                <a:solidFill>
                  <a:srgbClr val="FF6600"/>
                </a:solidFill>
                <a:latin typeface="Times New Roman"/>
                <a:cs typeface="Times New Roman"/>
              </a:rPr>
              <a:t>w</a:t>
            </a:r>
            <a:r>
              <a:rPr kumimoji="1" lang="en-U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arm-hearted</a:t>
            </a:r>
          </a:p>
          <a:p>
            <a:pPr marL="0" indent="0" algn="ctr">
              <a:buFont typeface="Arial"/>
              <a:buNone/>
            </a:pPr>
            <a:r>
              <a:rPr kumimoji="1" lang="is-I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…</a:t>
            </a:r>
            <a:endParaRPr kumimoji="1" lang="en-US" altLang="zh-CN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</a:pPr>
            <a:endParaRPr kumimoji="1" lang="en-US" altLang="zh-CN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</a:pPr>
            <a:endParaRPr kumimoji="1" lang="en-US" altLang="zh-CN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7982494" y="4278199"/>
            <a:ext cx="318072" cy="455626"/>
          </a:xfrm>
          <a:prstGeom prst="downArrow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37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881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STEAL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" t="3104" b="3104"/>
          <a:stretch/>
        </p:blipFill>
        <p:spPr>
          <a:xfrm>
            <a:off x="300631" y="1600200"/>
            <a:ext cx="3829843" cy="4525963"/>
          </a:xfrm>
        </p:spPr>
      </p:pic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4130474" y="1461042"/>
            <a:ext cx="4556326" cy="166865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He had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duckweed on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his head and he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 was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making silly faces. </a:t>
            </a: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—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He had black oil all over his face and </a:t>
            </a: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  </a:t>
            </a:r>
          </a:p>
          <a:p>
            <a:pPr marL="0" indent="0">
              <a:buNone/>
            </a:pPr>
            <a:r>
              <a:rPr lang="en-US" altLang="zh-CN" sz="2000" dirty="0" smtClean="0">
                <a:solidFill>
                  <a:srgbClr val="FF6600"/>
                </a:solidFill>
                <a:latin typeface="Times New Roman"/>
                <a:cs typeface="Times New Roman"/>
              </a:rPr>
              <a:t>     hands </a:t>
            </a:r>
            <a:r>
              <a:rPr lang="en-US" altLang="zh-CN" sz="2000" dirty="0">
                <a:solidFill>
                  <a:srgbClr val="FF6600"/>
                </a:solidFill>
                <a:latin typeface="Times New Roman"/>
                <a:cs typeface="Times New Roman"/>
              </a:rPr>
              <a:t>and clothes. </a:t>
            </a:r>
            <a:endParaRPr lang="en-US" altLang="zh-CN" sz="2000" dirty="0" smtClean="0">
              <a:solidFill>
                <a:srgbClr val="FF66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altLang="zh-CN" sz="2000" dirty="0"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41309" y="4379397"/>
            <a:ext cx="1432597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500" b="0" i="0" dirty="0" smtClean="0">
                <a:solidFill>
                  <a:srgbClr val="008000"/>
                </a:solidFill>
                <a:latin typeface="Zapf Dingbats"/>
                <a:ea typeface="Zapf Dingbats"/>
                <a:cs typeface="Zapf Dingbats"/>
              </a:rPr>
              <a:t>✔</a:t>
            </a:r>
            <a:endParaRPr lang="zh-CN" altLang="en-US" sz="11500" dirty="0">
              <a:solidFill>
                <a:srgbClr val="008000"/>
              </a:solidFill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130474" y="4245653"/>
            <a:ext cx="4556326" cy="1746766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kumimoji="1" lang="en-U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He doesn’t care about his looking. </a:t>
            </a:r>
          </a:p>
          <a:p>
            <a:pPr marL="0" indent="0" algn="ctr">
              <a:buFont typeface="Arial"/>
              <a:buNone/>
            </a:pPr>
            <a:r>
              <a:rPr kumimoji="1" lang="is-IS" altLang="zh-CN" dirty="0" smtClean="0">
                <a:solidFill>
                  <a:srgbClr val="FF6600"/>
                </a:solidFill>
                <a:latin typeface="Times New Roman"/>
                <a:cs typeface="Times New Roman"/>
              </a:rPr>
              <a:t>…</a:t>
            </a:r>
            <a:endParaRPr kumimoji="1" lang="en-US" altLang="zh-CN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</a:pPr>
            <a:endParaRPr kumimoji="1" lang="en-US" altLang="zh-CN" dirty="0" smtClean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 marL="0" indent="0" algn="ctr">
              <a:buFont typeface="Arial"/>
              <a:buNone/>
            </a:pPr>
            <a:endParaRPr kumimoji="1" lang="en-US" altLang="zh-CN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8" name="下箭头 7"/>
          <p:cNvSpPr/>
          <p:nvPr/>
        </p:nvSpPr>
        <p:spPr>
          <a:xfrm>
            <a:off x="7823458" y="3267245"/>
            <a:ext cx="318072" cy="978408"/>
          </a:xfrm>
          <a:prstGeom prst="downArrow">
            <a:avLst/>
          </a:prstGeom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45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65881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Group Work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屏幕快照 2018-10-20 下午12.05.48.png"/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9" t="3104" b="3104"/>
          <a:stretch/>
        </p:blipFill>
        <p:spPr>
          <a:xfrm>
            <a:off x="213651" y="1600200"/>
            <a:ext cx="3829843" cy="4525963"/>
          </a:xfrm>
        </p:spPr>
      </p:pic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4043494" y="1408881"/>
            <a:ext cx="5100506" cy="5253425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Did </a:t>
            </a:r>
            <a:r>
              <a:rPr lang="en-US" altLang="zh-CN" sz="3600" dirty="0">
                <a:latin typeface="Times New Roman"/>
                <a:cs typeface="Times New Roman"/>
              </a:rPr>
              <a:t>the boy’s attitude towards </a:t>
            </a:r>
            <a:r>
              <a:rPr lang="en-US" altLang="zh-CN" sz="3600" dirty="0" smtClean="0">
                <a:latin typeface="Times New Roman"/>
                <a:cs typeface="Times New Roman"/>
              </a:rPr>
              <a:t>Uncle </a:t>
            </a:r>
            <a:r>
              <a:rPr lang="en-US" altLang="zh-CN" sz="3600" dirty="0">
                <a:latin typeface="Times New Roman"/>
                <a:cs typeface="Times New Roman"/>
              </a:rPr>
              <a:t>Al change? What makes you say that?</a:t>
            </a:r>
            <a:endParaRPr lang="zh-CN" altLang="zh-CN" sz="3600" dirty="0">
              <a:latin typeface="Times New Roman"/>
              <a:cs typeface="Times New Roman"/>
            </a:endParaRPr>
          </a:p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What </a:t>
            </a:r>
            <a:r>
              <a:rPr lang="en-US" altLang="zh-CN" sz="3600" dirty="0">
                <a:latin typeface="Times New Roman"/>
                <a:cs typeface="Times New Roman"/>
              </a:rPr>
              <a:t>did the boy say or think about </a:t>
            </a:r>
            <a:r>
              <a:rPr lang="en-US" altLang="zh-CN" sz="3600" dirty="0" smtClean="0">
                <a:latin typeface="Times New Roman"/>
                <a:cs typeface="Times New Roman"/>
              </a:rPr>
              <a:t>Uncle </a:t>
            </a:r>
            <a:r>
              <a:rPr lang="en-US" altLang="zh-CN" sz="3600" dirty="0">
                <a:latin typeface="Times New Roman"/>
                <a:cs typeface="Times New Roman"/>
              </a:rPr>
              <a:t>Al? </a:t>
            </a:r>
            <a:endParaRPr lang="zh-CN" altLang="en-US" sz="3600" dirty="0" smtClean="0">
              <a:latin typeface="Times New Roman"/>
              <a:cs typeface="Times New Roman"/>
            </a:endParaRPr>
          </a:p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What </a:t>
            </a:r>
            <a:r>
              <a:rPr lang="en-US" altLang="zh-CN" sz="3600" dirty="0">
                <a:latin typeface="Times New Roman"/>
                <a:cs typeface="Times New Roman"/>
              </a:rPr>
              <a:t>did the boy do when he was with </a:t>
            </a:r>
            <a:r>
              <a:rPr lang="en-US" altLang="zh-CN" sz="3600" dirty="0" smtClean="0">
                <a:latin typeface="Times New Roman"/>
                <a:cs typeface="Times New Roman"/>
              </a:rPr>
              <a:t>Uncle </a:t>
            </a:r>
            <a:r>
              <a:rPr lang="en-US" altLang="zh-CN" sz="3600" dirty="0">
                <a:latin typeface="Times New Roman"/>
                <a:cs typeface="Times New Roman"/>
              </a:rPr>
              <a:t>Al? </a:t>
            </a:r>
            <a:endParaRPr lang="zh-CN" altLang="en-US" sz="3600" dirty="0" smtClean="0">
              <a:latin typeface="Times New Roman"/>
              <a:cs typeface="Times New Roman"/>
            </a:endParaRPr>
          </a:p>
          <a:p>
            <a:pPr marL="742950" indent="-742950">
              <a:buAutoNum type="arabicPeriod"/>
            </a:pPr>
            <a:r>
              <a:rPr lang="en-US" altLang="zh-CN" sz="3600" dirty="0" smtClean="0">
                <a:latin typeface="Times New Roman"/>
                <a:cs typeface="Times New Roman"/>
              </a:rPr>
              <a:t>Why </a:t>
            </a:r>
            <a:r>
              <a:rPr lang="en-US" altLang="zh-CN" sz="3600" dirty="0">
                <a:latin typeface="Times New Roman"/>
                <a:cs typeface="Times New Roman"/>
              </a:rPr>
              <a:t>do you think the boy’s attitude changed?</a:t>
            </a:r>
            <a:endParaRPr lang="zh-CN" altLang="zh-CN" sz="36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kumimoji="1" lang="zh-CN" altLang="en-US" sz="36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81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Group Discussion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altLang="zh-CN" dirty="0" smtClean="0">
                <a:latin typeface="Times New Roman"/>
                <a:cs typeface="Times New Roman"/>
              </a:rPr>
              <a:t>Do </a:t>
            </a:r>
            <a:r>
              <a:rPr lang="en-US" altLang="zh-CN" dirty="0">
                <a:latin typeface="Times New Roman"/>
                <a:cs typeface="Times New Roman"/>
              </a:rPr>
              <a:t>you have similar experience as the boy in </a:t>
            </a:r>
            <a:r>
              <a:rPr lang="en-US" altLang="zh-CN" dirty="0" smtClean="0">
                <a:latin typeface="Times New Roman"/>
                <a:cs typeface="Times New Roman"/>
              </a:rPr>
              <a:t>   </a:t>
            </a:r>
          </a:p>
          <a:p>
            <a:pPr marL="514350" lvl="0" indent="-51435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     the </a:t>
            </a:r>
            <a:r>
              <a:rPr lang="en-US" altLang="zh-CN" dirty="0">
                <a:latin typeface="Times New Roman"/>
                <a:cs typeface="Times New Roman"/>
              </a:rPr>
              <a:t>story?</a:t>
            </a:r>
            <a:endParaRPr lang="zh-CN" altLang="zh-CN" dirty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2. Have </a:t>
            </a:r>
            <a:r>
              <a:rPr lang="en-US" altLang="zh-CN" dirty="0">
                <a:latin typeface="Times New Roman"/>
                <a:cs typeface="Times New Roman"/>
              </a:rPr>
              <a:t>you read about </a:t>
            </a:r>
            <a:r>
              <a:rPr lang="en-US" altLang="zh-CN" dirty="0" smtClean="0">
                <a:latin typeface="Times New Roman"/>
                <a:cs typeface="Times New Roman"/>
              </a:rPr>
              <a:t>the changing </a:t>
            </a:r>
            <a:r>
              <a:rPr lang="en-US" altLang="zh-CN" dirty="0">
                <a:latin typeface="Times New Roman"/>
                <a:cs typeface="Times New Roman"/>
              </a:rPr>
              <a:t>attitudes </a:t>
            </a:r>
            <a:endParaRPr lang="en-US" altLang="zh-CN" dirty="0" smtClean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    towards </a:t>
            </a:r>
            <a:r>
              <a:rPr lang="en-US" altLang="zh-CN" dirty="0">
                <a:latin typeface="Times New Roman"/>
                <a:cs typeface="Times New Roman"/>
              </a:rPr>
              <a:t>someone before?</a:t>
            </a:r>
            <a:endParaRPr lang="zh-CN" altLang="zh-CN" dirty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3. What </a:t>
            </a:r>
            <a:r>
              <a:rPr lang="en-US" altLang="zh-CN" dirty="0">
                <a:latin typeface="Times New Roman"/>
                <a:cs typeface="Times New Roman"/>
              </a:rPr>
              <a:t>effects </a:t>
            </a:r>
            <a:r>
              <a:rPr lang="en-US" altLang="zh-CN" dirty="0">
                <a:latin typeface="Times New Roman"/>
                <a:cs typeface="Times New Roman"/>
              </a:rPr>
              <a:t>may </a:t>
            </a:r>
            <a:r>
              <a:rPr lang="en-US" altLang="zh-CN" dirty="0">
                <a:latin typeface="Times New Roman"/>
                <a:cs typeface="Times New Roman"/>
              </a:rPr>
              <a:t>misunderstanding </a:t>
            </a:r>
            <a:r>
              <a:rPr lang="en-US" altLang="zh-CN" dirty="0" smtClean="0">
                <a:latin typeface="Times New Roman"/>
                <a:cs typeface="Times New Roman"/>
              </a:rPr>
              <a:t>have  </a:t>
            </a:r>
            <a:endParaRPr lang="en-US" altLang="zh-CN" dirty="0" smtClean="0">
              <a:latin typeface="Times New Roman"/>
              <a:cs typeface="Times New Roman"/>
            </a:endParaRPr>
          </a:p>
          <a:p>
            <a:pPr marL="0" lvl="0" indent="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    in </a:t>
            </a:r>
            <a:r>
              <a:rPr lang="en-US" altLang="zh-CN" dirty="0">
                <a:latin typeface="Times New Roman"/>
                <a:cs typeface="Times New Roman"/>
              </a:rPr>
              <a:t>our real life?</a:t>
            </a:r>
            <a:endParaRPr lang="zh-CN" altLang="zh-CN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/>
                <a:cs typeface="Times New Roman"/>
              </a:rPr>
              <a:t>4.  What have you </a:t>
            </a:r>
            <a:r>
              <a:rPr lang="en-US" altLang="zh-CN" dirty="0" smtClean="0">
                <a:latin typeface="Times New Roman"/>
                <a:cs typeface="Times New Roman"/>
              </a:rPr>
              <a:t>learnt </a:t>
            </a:r>
            <a:r>
              <a:rPr lang="en-US" altLang="zh-CN" dirty="0" smtClean="0">
                <a:latin typeface="Times New Roman"/>
                <a:cs typeface="Times New Roman"/>
              </a:rPr>
              <a:t>from </a:t>
            </a:r>
            <a:r>
              <a:rPr lang="en-US" altLang="zh-CN" dirty="0">
                <a:latin typeface="Times New Roman"/>
                <a:cs typeface="Times New Roman"/>
              </a:rPr>
              <a:t>the text?</a:t>
            </a:r>
            <a:r>
              <a:rPr lang="zh-CN" altLang="zh-CN" dirty="0" smtClean="0">
                <a:effectLst/>
                <a:latin typeface="Times New Roman"/>
                <a:cs typeface="Times New Roman"/>
              </a:rPr>
              <a:t> </a:t>
            </a:r>
            <a:endParaRPr kumimoji="1" lang="zh-CN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2455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6000" b="1" dirty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kumimoji="1" lang="en-US" altLang="zh-CN" sz="6000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ummary</a:t>
            </a:r>
            <a:endParaRPr kumimoji="1" lang="zh-CN" altLang="en-US" sz="6000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441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Homework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0383" y="1600200"/>
            <a:ext cx="8752788" cy="4525963"/>
          </a:xfrm>
        </p:spPr>
        <p:txBody>
          <a:bodyPr/>
          <a:lstStyle/>
          <a:p>
            <a:r>
              <a:rPr lang="en-US" altLang="zh-CN" dirty="0" smtClean="0">
                <a:latin typeface="Times New Roman"/>
                <a:cs typeface="Times New Roman"/>
              </a:rPr>
              <a:t>Write </a:t>
            </a:r>
            <a:r>
              <a:rPr lang="en-US" altLang="zh-CN" dirty="0">
                <a:latin typeface="Times New Roman"/>
                <a:cs typeface="Times New Roman"/>
              </a:rPr>
              <a:t>about what might happen between </a:t>
            </a:r>
            <a:r>
              <a:rPr lang="en-US" altLang="zh-CN" dirty="0" smtClean="0">
                <a:latin typeface="Times New Roman"/>
                <a:cs typeface="Times New Roman"/>
              </a:rPr>
              <a:t>Uncle </a:t>
            </a:r>
            <a:r>
              <a:rPr lang="en-US" altLang="zh-CN" dirty="0">
                <a:latin typeface="Times New Roman"/>
                <a:cs typeface="Times New Roman"/>
              </a:rPr>
              <a:t>Al and the boy afterwards.</a:t>
            </a:r>
            <a:endParaRPr lang="zh-CN" altLang="zh-CN" dirty="0">
              <a:latin typeface="Times New Roman"/>
              <a:cs typeface="Times New Roman"/>
            </a:endParaRPr>
          </a:p>
          <a:p>
            <a:endParaRPr lang="zh-CN" altLang="en-US" dirty="0">
              <a:latin typeface="Times New Roman"/>
              <a:cs typeface="Times New Roman"/>
            </a:endParaRPr>
          </a:p>
          <a:p>
            <a:r>
              <a:rPr lang="en-US" altLang="zh-CN" dirty="0" smtClean="0">
                <a:latin typeface="Times New Roman"/>
                <a:cs typeface="Times New Roman"/>
              </a:rPr>
              <a:t>Write about your own experience if you have ever changed opinion towards someone, or someone has ever changed opinion to you.</a:t>
            </a:r>
            <a:r>
              <a:rPr lang="zh-CN" altLang="zh-CN" dirty="0" smtClean="0">
                <a:effectLst/>
                <a:latin typeface="Times New Roman"/>
                <a:cs typeface="Times New Roman"/>
              </a:rPr>
              <a:t> </a:t>
            </a:r>
            <a:endParaRPr kumimoji="1" lang="zh-CN" alt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83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869754"/>
            <a:ext cx="4038600" cy="525641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altLang="zh-CN" dirty="0" smtClean="0">
                <a:latin typeface="Times New Roman"/>
                <a:cs typeface="Times New Roman"/>
              </a:rPr>
              <a:t>Look </a:t>
            </a:r>
            <a:r>
              <a:rPr lang="en-US" altLang="zh-CN" dirty="0">
                <a:latin typeface="Times New Roman"/>
                <a:cs typeface="Times New Roman"/>
              </a:rPr>
              <a:t>at the </a:t>
            </a:r>
            <a:r>
              <a:rPr lang="en-US" altLang="zh-CN" dirty="0" smtClean="0">
                <a:latin typeface="Times New Roman"/>
                <a:cs typeface="Times New Roman"/>
              </a:rPr>
              <a:t>cover of</a:t>
            </a:r>
            <a:r>
              <a:rPr lang="zh-CN" altLang="en-US" dirty="0" smtClean="0"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latin typeface="Times New Roman"/>
                <a:cs typeface="Times New Roman"/>
              </a:rPr>
              <a:t>the </a:t>
            </a:r>
            <a:r>
              <a:rPr lang="en-US" altLang="zh-CN" dirty="0">
                <a:latin typeface="Times New Roman"/>
                <a:cs typeface="Times New Roman"/>
              </a:rPr>
              <a:t>book, what can we see</a:t>
            </a:r>
            <a:r>
              <a:rPr lang="en-US" altLang="zh-CN" dirty="0" smtClean="0">
                <a:latin typeface="Times New Roman"/>
                <a:cs typeface="Times New Roman"/>
              </a:rPr>
              <a:t>?</a:t>
            </a:r>
          </a:p>
          <a:p>
            <a:pPr marL="0" indent="0">
              <a:buNone/>
            </a:pPr>
            <a:endParaRPr lang="zh-CN" altLang="zh-CN" dirty="0">
              <a:latin typeface="Times New Roman"/>
              <a:cs typeface="Times New Roman"/>
            </a:endParaRPr>
          </a:p>
          <a:p>
            <a:pPr marL="514350" indent="-51435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2.  What do </a:t>
            </a:r>
            <a:r>
              <a:rPr lang="en-US" altLang="zh-CN" dirty="0">
                <a:latin typeface="Times New Roman"/>
                <a:cs typeface="Times New Roman"/>
              </a:rPr>
              <a:t>you think </a:t>
            </a:r>
            <a:r>
              <a:rPr lang="zh-CN" altLang="zh-CN" dirty="0">
                <a:latin typeface="Times New Roman"/>
                <a:cs typeface="Times New Roman"/>
              </a:rPr>
              <a:t> </a:t>
            </a:r>
            <a:r>
              <a:rPr lang="zh-CN" altLang="en-US" dirty="0">
                <a:latin typeface="Times New Roman"/>
                <a:cs typeface="Times New Roman"/>
              </a:rPr>
              <a:t>       </a:t>
            </a:r>
            <a:r>
              <a:rPr lang="en-US" altLang="zh-CN" dirty="0">
                <a:latin typeface="Times New Roman"/>
                <a:cs typeface="Times New Roman"/>
              </a:rPr>
              <a:t>might be going on?</a:t>
            </a:r>
          </a:p>
          <a:p>
            <a:pPr marL="0" indent="0">
              <a:buNone/>
            </a:pPr>
            <a:endParaRPr lang="zh-CN" altLang="zh-CN" dirty="0">
              <a:latin typeface="Times New Roman"/>
              <a:cs typeface="Times New Roman"/>
            </a:endParaRPr>
          </a:p>
          <a:p>
            <a:pPr marL="514350" indent="-51435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3.  What </a:t>
            </a:r>
            <a:r>
              <a:rPr lang="en-US" altLang="zh-CN" dirty="0">
                <a:latin typeface="Times New Roman"/>
                <a:cs typeface="Times New Roman"/>
              </a:rPr>
              <a:t>does it make you wonder about this book? </a:t>
            </a:r>
            <a:endParaRPr lang="zh-CN" altLang="zh-CN" dirty="0">
              <a:latin typeface="Times New Roman"/>
              <a:cs typeface="Times New Roman"/>
            </a:endParaRPr>
          </a:p>
          <a:p>
            <a:endParaRPr kumimoji="1" lang="zh-CN" altLang="en-US" dirty="0">
              <a:latin typeface="Times New Roman"/>
              <a:cs typeface="Times New Roman"/>
            </a:endParaRPr>
          </a:p>
        </p:txBody>
      </p:sp>
      <p:pic>
        <p:nvPicPr>
          <p:cNvPr id="6" name="内容占位符 3" descr="屏幕快照 2018-10-20 上午9.43.36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563" b="-43563"/>
          <a:stretch>
            <a:fillRect/>
          </a:stretch>
        </p:blipFill>
        <p:spPr>
          <a:xfrm>
            <a:off x="4648200" y="1113139"/>
            <a:ext cx="4038600" cy="4525963"/>
          </a:xfrm>
        </p:spPr>
      </p:pic>
    </p:spTree>
    <p:extLst>
      <p:ext uri="{BB962C8B-B14F-4D97-AF65-F5344CB8AC3E}">
        <p14:creationId xmlns:p14="http://schemas.microsoft.com/office/powerpoint/2010/main" val="17012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Read and Find out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7" name="内容占位符 6" descr="490518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827" r="-718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2985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original-1665364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135" r="-20135"/>
          <a:stretch>
            <a:fillRect/>
          </a:stretch>
        </p:blipFill>
        <p:spPr/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What are characters in a story?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4753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What is the setting in a story?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images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72" r="-16372"/>
          <a:stretch>
            <a:fillRect/>
          </a:stretch>
        </p:blipFill>
        <p:spPr>
          <a:xfrm>
            <a:off x="457200" y="1948246"/>
            <a:ext cx="7596745" cy="4177917"/>
          </a:xfrm>
        </p:spPr>
      </p:pic>
    </p:spTree>
    <p:extLst>
      <p:ext uri="{BB962C8B-B14F-4D97-AF65-F5344CB8AC3E}">
        <p14:creationId xmlns:p14="http://schemas.microsoft.com/office/powerpoint/2010/main" val="386232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What is the plot of a story?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pic>
        <p:nvPicPr>
          <p:cNvPr id="4" name="内容占位符 3" descr="b3c51633b4cda693886aa7ddea249426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75" r="-9375"/>
          <a:stretch>
            <a:fillRect/>
          </a:stretch>
        </p:blipFill>
        <p:spPr/>
      </p:pic>
      <p:sp>
        <p:nvSpPr>
          <p:cNvPr id="5" name="内容占位符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 smtClean="0">
                <a:latin typeface="Times New Roman"/>
                <a:cs typeface="Times New Roman"/>
              </a:rPr>
              <a:t>What happened at the beginning?</a:t>
            </a:r>
          </a:p>
          <a:p>
            <a:endParaRPr kumimoji="1" lang="en-US" altLang="zh-CN" sz="3200" dirty="0" smtClean="0">
              <a:latin typeface="Times New Roman"/>
              <a:cs typeface="Times New Roman"/>
            </a:endParaRPr>
          </a:p>
          <a:p>
            <a:r>
              <a:rPr kumimoji="1" lang="en-US" altLang="zh-CN" sz="3200" dirty="0" smtClean="0">
                <a:latin typeface="Times New Roman"/>
                <a:cs typeface="Times New Roman"/>
              </a:rPr>
              <a:t>What happened in the middle?</a:t>
            </a:r>
          </a:p>
          <a:p>
            <a:endParaRPr kumimoji="1" lang="en-US" altLang="zh-CN" sz="3200" dirty="0" smtClean="0">
              <a:latin typeface="Times New Roman"/>
              <a:cs typeface="Times New Roman"/>
            </a:endParaRPr>
          </a:p>
          <a:p>
            <a:r>
              <a:rPr kumimoji="1" lang="en-US" altLang="zh-CN" sz="3200" dirty="0" smtClean="0">
                <a:latin typeface="Times New Roman"/>
                <a:cs typeface="Times New Roman"/>
              </a:rPr>
              <a:t>What happened in the end?</a:t>
            </a:r>
            <a:endParaRPr kumimoji="1" lang="zh-CN" altLang="en-US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180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Read and Find out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altLang="zh-CN" dirty="0" smtClean="0">
                <a:latin typeface="Times New Roman"/>
                <a:cs typeface="Times New Roman"/>
              </a:rPr>
              <a:t>Who are the main characters in the book?</a:t>
            </a:r>
          </a:p>
          <a:p>
            <a:pPr marL="0" lvl="0" indent="0">
              <a:buNone/>
            </a:pPr>
            <a:endParaRPr lang="zh-CN" altLang="zh-CN" dirty="0" smtClean="0">
              <a:latin typeface="Times New Roman"/>
              <a:cs typeface="Times New Roman"/>
            </a:endParaRPr>
          </a:p>
          <a:p>
            <a:pPr marL="514350" indent="-51435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2.  What </a:t>
            </a:r>
            <a:r>
              <a:rPr lang="en-US" altLang="zh-CN" dirty="0">
                <a:latin typeface="Times New Roman"/>
                <a:cs typeface="Times New Roman"/>
              </a:rPr>
              <a:t>are the 3 settings in the book?</a:t>
            </a:r>
          </a:p>
          <a:p>
            <a:pPr marL="514350" lvl="0" indent="-514350">
              <a:buNone/>
            </a:pPr>
            <a:endParaRPr lang="en-US" altLang="zh-CN" dirty="0" smtClean="0">
              <a:latin typeface="Times New Roman"/>
              <a:cs typeface="Times New Roman"/>
            </a:endParaRPr>
          </a:p>
          <a:p>
            <a:pPr marL="514350" lvl="0" indent="-514350">
              <a:buNone/>
            </a:pPr>
            <a:r>
              <a:rPr lang="en-US" altLang="zh-CN" dirty="0" smtClean="0">
                <a:latin typeface="Times New Roman"/>
                <a:cs typeface="Times New Roman"/>
              </a:rPr>
              <a:t>3.  What </a:t>
            </a:r>
            <a:r>
              <a:rPr lang="en-US" altLang="zh-CN" dirty="0">
                <a:latin typeface="Times New Roman"/>
                <a:cs typeface="Times New Roman"/>
              </a:rPr>
              <a:t>happened before, during and after the camp?</a:t>
            </a:r>
            <a:endParaRPr lang="zh-CN" altLang="zh-CN" dirty="0">
              <a:latin typeface="Times New Roman"/>
              <a:cs typeface="Times New Roman"/>
            </a:endParaRPr>
          </a:p>
          <a:p>
            <a:endParaRPr kumimoji="1" lang="zh-CN" altLang="en-US" dirty="0">
              <a:latin typeface="Times New Roman"/>
              <a:cs typeface="Times New Roman"/>
            </a:endParaRPr>
          </a:p>
        </p:txBody>
      </p:sp>
      <p:pic>
        <p:nvPicPr>
          <p:cNvPr id="5" name="图片 4" descr="屏幕快照 2018-10-20 上午10.44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5542">
            <a:off x="6186836" y="1545300"/>
            <a:ext cx="2489626" cy="1601781"/>
          </a:xfrm>
          <a:prstGeom prst="rect">
            <a:avLst/>
          </a:prstGeom>
        </p:spPr>
      </p:pic>
      <p:pic>
        <p:nvPicPr>
          <p:cNvPr id="6" name="图片 5" descr="屏幕快照 2018-10-20 上午10.45.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9724">
            <a:off x="6029907" y="3302975"/>
            <a:ext cx="2517491" cy="1514210"/>
          </a:xfrm>
          <a:prstGeom prst="rect">
            <a:avLst/>
          </a:prstGeom>
        </p:spPr>
      </p:pic>
      <p:pic>
        <p:nvPicPr>
          <p:cNvPr id="7" name="图片 6" descr="屏幕快照 2018-10-20 上午10.45.1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0526">
            <a:off x="6238994" y="5079355"/>
            <a:ext cx="2493599" cy="159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00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Read and Find out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761730" cy="4525963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/>
            </a:pPr>
            <a:r>
              <a:rPr lang="en-US" altLang="zh-CN" dirty="0" smtClean="0">
                <a:latin typeface="Times New Roman"/>
                <a:cs typeface="Times New Roman"/>
              </a:rPr>
              <a:t>Who are the main </a:t>
            </a:r>
          </a:p>
          <a:p>
            <a:pPr marL="0" lvl="0" indent="0">
              <a:buNone/>
            </a:pPr>
            <a:r>
              <a:rPr lang="en-US" altLang="zh-CN" dirty="0"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latin typeface="Times New Roman"/>
                <a:cs typeface="Times New Roman"/>
              </a:rPr>
              <a:t>     characters in the book? </a:t>
            </a:r>
          </a:p>
          <a:p>
            <a:pPr marL="0" lvl="0" indent="0">
              <a:buNone/>
            </a:pP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Uncle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“I”.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zh-CN" altLang="zh-CN" dirty="0" smtClean="0">
              <a:latin typeface="Times New Roman"/>
              <a:cs typeface="Times New Roman"/>
            </a:endParaRPr>
          </a:p>
          <a:p>
            <a:pPr marL="514350" indent="-514350">
              <a:buAutoNum type="arabicPeriod" startAt="2"/>
            </a:pPr>
            <a:r>
              <a:rPr lang="en-US" altLang="zh-CN" dirty="0" smtClean="0">
                <a:latin typeface="Times New Roman"/>
                <a:cs typeface="Times New Roman"/>
              </a:rPr>
              <a:t>What </a:t>
            </a:r>
            <a:r>
              <a:rPr lang="en-US" altLang="zh-CN" dirty="0">
                <a:latin typeface="Times New Roman"/>
                <a:cs typeface="Times New Roman"/>
              </a:rPr>
              <a:t>are the 3 settings in the book</a:t>
            </a:r>
            <a:r>
              <a:rPr lang="en-US" altLang="zh-CN" dirty="0" smtClean="0">
                <a:latin typeface="Times New Roman"/>
                <a:cs typeface="Times New Roman"/>
              </a:rPr>
              <a:t>?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  At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home,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camp,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at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school.</a:t>
            </a:r>
            <a:endParaRPr lang="zh-CN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/>
                <a:cs typeface="Times New Roman"/>
              </a:rPr>
              <a:t>3.</a:t>
            </a:r>
            <a:r>
              <a:rPr lang="zh-CN" altLang="en-US" dirty="0">
                <a:latin typeface="Times New Roman"/>
                <a:cs typeface="Times New Roman"/>
              </a:rPr>
              <a:t> </a:t>
            </a:r>
            <a:r>
              <a:rPr lang="zh-CN" altLang="en-US" dirty="0" smtClean="0"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latin typeface="Times New Roman"/>
                <a:cs typeface="Times New Roman"/>
              </a:rPr>
              <a:t>What </a:t>
            </a:r>
            <a:r>
              <a:rPr lang="en-US" altLang="zh-CN" dirty="0">
                <a:latin typeface="Times New Roman"/>
                <a:cs typeface="Times New Roman"/>
              </a:rPr>
              <a:t>happened before, </a:t>
            </a:r>
            <a:endParaRPr lang="en-US" altLang="zh-CN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zh-CN" altLang="zh-CN" dirty="0">
                <a:latin typeface="Times New Roman"/>
                <a:cs typeface="Times New Roman"/>
              </a:rPr>
              <a:t> </a:t>
            </a:r>
            <a:r>
              <a:rPr lang="zh-CN" altLang="en-US" dirty="0" smtClean="0">
                <a:latin typeface="Times New Roman"/>
                <a:cs typeface="Times New Roman"/>
              </a:rPr>
              <a:t>    </a:t>
            </a:r>
            <a:r>
              <a:rPr lang="en-US" altLang="zh-CN" dirty="0" smtClean="0">
                <a:latin typeface="Times New Roman"/>
                <a:cs typeface="Times New Roman"/>
              </a:rPr>
              <a:t>during </a:t>
            </a:r>
            <a:r>
              <a:rPr lang="en-US" altLang="zh-CN" dirty="0">
                <a:latin typeface="Times New Roman"/>
                <a:cs typeface="Times New Roman"/>
              </a:rPr>
              <a:t>and after the camp</a:t>
            </a:r>
            <a:r>
              <a:rPr lang="en-US" altLang="zh-CN" dirty="0" smtClean="0">
                <a:latin typeface="Times New Roman"/>
                <a:cs typeface="Times New Roman"/>
              </a:rPr>
              <a:t>?</a:t>
            </a: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…  (Answers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x-none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can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general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or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</a:t>
            </a:r>
            <a:endParaRPr lang="en-US" altLang="zh-CN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     detailed.)</a:t>
            </a:r>
            <a:r>
              <a:rPr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altLang="zh-CN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zh-CN" altLang="zh-CN" dirty="0">
              <a:latin typeface="Times New Roman"/>
              <a:cs typeface="Times New Roman"/>
            </a:endParaRPr>
          </a:p>
          <a:p>
            <a:endParaRPr lang="zh-CN" altLang="en-US" dirty="0">
              <a:latin typeface="Times New Roman"/>
              <a:cs typeface="Times New Roman"/>
            </a:endParaRPr>
          </a:p>
        </p:txBody>
      </p:sp>
      <p:pic>
        <p:nvPicPr>
          <p:cNvPr id="5" name="图片 4" descr="屏幕快照 2018-10-20 上午10.44.5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55542">
            <a:off x="6186836" y="1545300"/>
            <a:ext cx="2489626" cy="1601781"/>
          </a:xfrm>
          <a:prstGeom prst="rect">
            <a:avLst/>
          </a:prstGeom>
        </p:spPr>
      </p:pic>
      <p:pic>
        <p:nvPicPr>
          <p:cNvPr id="6" name="图片 5" descr="屏幕快照 2018-10-20 上午10.45.06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9724">
            <a:off x="6029907" y="3302975"/>
            <a:ext cx="2517491" cy="1514210"/>
          </a:xfrm>
          <a:prstGeom prst="rect">
            <a:avLst/>
          </a:prstGeom>
        </p:spPr>
      </p:pic>
      <p:pic>
        <p:nvPicPr>
          <p:cNvPr id="7" name="图片 6" descr="屏幕快照 2018-10-20 上午10.45.1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0526">
            <a:off x="6238994" y="5079355"/>
            <a:ext cx="2493599" cy="1595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Read again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and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Find</a:t>
            </a:r>
            <a:r>
              <a:rPr kumimoji="1" lang="zh-CN" alt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out</a:t>
            </a:r>
            <a:endParaRPr kumimoji="1" lang="zh-CN" alt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en-US" altLang="zh-CN" dirty="0" smtClean="0">
                <a:latin typeface="Times New Roman"/>
                <a:cs typeface="Times New Roman"/>
              </a:rPr>
              <a:t>What do “I” think of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Uncle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Al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before,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during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after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camp?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Find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out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latin typeface="Times New Roman"/>
                <a:cs typeface="Times New Roman"/>
              </a:rPr>
              <a:t>the </a:t>
            </a:r>
            <a:r>
              <a:rPr kumimoji="1" lang="en-US" altLang="zh-CN" dirty="0" smtClean="0">
                <a:solidFill>
                  <a:srgbClr val="0000FF"/>
                </a:solidFill>
                <a:latin typeface="Times New Roman"/>
                <a:cs typeface="Times New Roman"/>
              </a:rPr>
              <a:t>adjectives</a:t>
            </a:r>
            <a:r>
              <a:rPr kumimoji="1" lang="en-US" altLang="zh-CN" dirty="0" smtClean="0">
                <a:latin typeface="Times New Roman"/>
                <a:cs typeface="Times New Roman"/>
              </a:rPr>
              <a:t>.</a:t>
            </a:r>
            <a:r>
              <a:rPr kumimoji="1" lang="zh-CN" altLang="en-US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Before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camp: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Uncle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silly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During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camp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：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Uncle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silly,</a:t>
            </a:r>
            <a:r>
              <a:rPr kumimoji="1" lang="zh-CN" alt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funny</a:t>
            </a:r>
            <a:r>
              <a:rPr kumimoji="1" lang="zh-CN" alt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crazy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“I ”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cross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After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camp: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Uncle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Al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kumimoji="1" lang="en-US" altLang="zh-CN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great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“I”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was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008000"/>
                </a:solidFill>
                <a:latin typeface="Times New Roman"/>
                <a:cs typeface="Times New Roman"/>
              </a:rPr>
              <a:t>lucky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r>
              <a:rPr kumimoji="1" lang="en-US" altLang="zh-CN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o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have</a:t>
            </a:r>
            <a:r>
              <a:rPr kumimoji="1" lang="zh-CN" altLang="en-US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kumimoji="1" lang="en-US" altLang="zh-CN" dirty="0" smtClean="0">
                <a:solidFill>
                  <a:srgbClr val="FF0000"/>
                </a:solidFill>
                <a:latin typeface="Times New Roman"/>
                <a:cs typeface="Times New Roman"/>
              </a:rPr>
              <a:t>him.</a:t>
            </a:r>
            <a:endParaRPr kumimoji="1" lang="zh-CN" alt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kumimoji="1" lang="zh-CN" altLang="en-US" dirty="0">
              <a:latin typeface="Times New Roman"/>
              <a:cs typeface="Times New Roman"/>
            </a:endParaRPr>
          </a:p>
        </p:txBody>
      </p:sp>
      <p:pic>
        <p:nvPicPr>
          <p:cNvPr id="6" name="内容占位符 3" descr="屏幕快照 2018-10-20 上午9.43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3563" b="-43563"/>
          <a:stretch>
            <a:fillRect/>
          </a:stretch>
        </p:blipFill>
        <p:spPr>
          <a:xfrm>
            <a:off x="5174984" y="3358345"/>
            <a:ext cx="4038600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67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629</Words>
  <Application>Microsoft Office PowerPoint</Application>
  <PresentationFormat>全屏显示(4:3)</PresentationFormat>
  <Paragraphs>97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</vt:lpstr>
      <vt:lpstr>Uncle Al Goes Camping with Us</vt:lpstr>
      <vt:lpstr>PowerPoint 演示文稿</vt:lpstr>
      <vt:lpstr>Read and Find out</vt:lpstr>
      <vt:lpstr>What are characters in a story?</vt:lpstr>
      <vt:lpstr>What is the setting in a story?</vt:lpstr>
      <vt:lpstr>What is the plot of a story?</vt:lpstr>
      <vt:lpstr>Read and Find out</vt:lpstr>
      <vt:lpstr>Read and Find out</vt:lpstr>
      <vt:lpstr>Read again and Find out</vt:lpstr>
      <vt:lpstr>Retell the Story</vt:lpstr>
      <vt:lpstr>STEAL</vt:lpstr>
      <vt:lpstr>STEAL</vt:lpstr>
      <vt:lpstr>STEAL</vt:lpstr>
      <vt:lpstr>STEAL</vt:lpstr>
      <vt:lpstr>STEAL</vt:lpstr>
      <vt:lpstr>Group Work</vt:lpstr>
      <vt:lpstr>Group Discussion</vt:lpstr>
      <vt:lpstr>Summary</vt:lpstr>
      <vt:lpstr>Homework</vt:lpstr>
    </vt:vector>
  </TitlesOfParts>
  <Company>Janet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Guo Jing</dc:creator>
  <cp:lastModifiedBy>fltrp</cp:lastModifiedBy>
  <cp:revision>39</cp:revision>
  <dcterms:created xsi:type="dcterms:W3CDTF">2018-10-20T01:43:53Z</dcterms:created>
  <dcterms:modified xsi:type="dcterms:W3CDTF">2018-10-30T07:46:56Z</dcterms:modified>
</cp:coreProperties>
</file>